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64" r:id="rId3"/>
    <p:sldId id="310" r:id="rId4"/>
    <p:sldId id="311" r:id="rId5"/>
    <p:sldId id="309" r:id="rId6"/>
    <p:sldId id="313" r:id="rId7"/>
    <p:sldId id="320" r:id="rId8"/>
    <p:sldId id="319" r:id="rId9"/>
    <p:sldId id="314" r:id="rId10"/>
    <p:sldId id="321" r:id="rId11"/>
    <p:sldId id="326" r:id="rId12"/>
    <p:sldId id="315" r:id="rId13"/>
    <p:sldId id="322" r:id="rId14"/>
    <p:sldId id="324" r:id="rId15"/>
    <p:sldId id="316" r:id="rId16"/>
    <p:sldId id="325" r:id="rId17"/>
    <p:sldId id="30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CBFF8-48F3-F346-9F6B-E773997F0553}" type="datetimeFigureOut">
              <a:rPr lang="en-US" smtClean="0"/>
              <a:t>11/1/17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5835F-97F7-6A48-AD20-0A475E02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1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3.42% </a:t>
            </a:r>
            <a:r>
              <a:rPr lang="zh-CN" altLang="en-US" dirty="0" smtClean="0"/>
              <a:t>年增长率，罗马帝国人口</a:t>
            </a:r>
            <a:r>
              <a:rPr lang="en-US" altLang="zh-CN" dirty="0" smtClean="0"/>
              <a:t> 60,000,000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5835F-97F7-6A48-AD20-0A475E02EC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23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官方</a:t>
            </a:r>
            <a:r>
              <a:rPr lang="en-US" altLang="zh-CN" dirty="0" smtClean="0"/>
              <a:t>5.3%</a:t>
            </a:r>
            <a:r>
              <a:rPr lang="zh-CN" altLang="en-US" dirty="0" smtClean="0"/>
              <a:t>年增长率，民间</a:t>
            </a:r>
            <a:r>
              <a:rPr lang="en-US" altLang="zh-CN" dirty="0" smtClean="0"/>
              <a:t>7%</a:t>
            </a:r>
            <a:r>
              <a:rPr lang="zh-CN" altLang="en-US" dirty="0" smtClean="0"/>
              <a:t>年增长率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5835F-97F7-6A48-AD20-0A475E02EC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23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21282-BA81-CF45-AA66-DD372B94CC1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altLang="zh-CN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C021282-BA81-CF45-AA66-DD372B94CC11}" type="datetimeFigureOut">
              <a:rPr lang="en-US" smtClean="0"/>
              <a:t>11/1/17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037E67F-BFA1-4945-AB44-1B42667802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889075"/>
            <a:ext cx="6498158" cy="1724867"/>
          </a:xfrm>
        </p:spPr>
        <p:txBody>
          <a:bodyPr/>
          <a:lstStyle/>
          <a:p>
            <a:r>
              <a:rPr lang="zh-CN" altLang="en-US" dirty="0"/>
              <a:t>神国的</a:t>
            </a:r>
            <a:r>
              <a:rPr lang="zh-CN" altLang="en-US" dirty="0" smtClean="0"/>
              <a:t>奥秘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2851565"/>
            <a:ext cx="6400800" cy="2038350"/>
          </a:xfrm>
        </p:spPr>
        <p:txBody>
          <a:bodyPr>
            <a:noAutofit/>
          </a:bodyPr>
          <a:lstStyle/>
          <a:p>
            <a:endParaRPr lang="en-US" altLang="zh-CN" sz="2800" dirty="0" smtClean="0"/>
          </a:p>
          <a:p>
            <a:r>
              <a:rPr lang="en-US" altLang="zh-CN" sz="2800" dirty="0" smtClean="0"/>
              <a:t>2017-06-18</a:t>
            </a:r>
            <a:endParaRPr lang="en-US" sz="2800" dirty="0"/>
          </a:p>
          <a:p>
            <a:r>
              <a:rPr lang="zh-CN" altLang="en-US" sz="2800" dirty="0" smtClean="0"/>
              <a:t>徐志雄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803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稗子和麦子（太</a:t>
            </a:r>
            <a:r>
              <a:rPr lang="en-US" altLang="zh-CN" dirty="0" smtClean="0"/>
              <a:t>13:24-30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dirty="0"/>
              <a:t>	</a:t>
            </a:r>
            <a:r>
              <a:rPr lang="zh-TW" altLang="en-US" sz="2800" dirty="0" smtClean="0"/>
              <a:t>耶稣又设个比喻对他们说</a:t>
            </a:r>
            <a:r>
              <a:rPr lang="zh-TW" altLang="en-US" sz="2800" dirty="0"/>
              <a:t>：「天国好像人撒好种在田里， </a:t>
            </a:r>
            <a:r>
              <a:rPr lang="zh-TW" altLang="en-US" sz="2800" dirty="0" smtClean="0"/>
              <a:t>及至人睡觉</a:t>
            </a:r>
            <a:r>
              <a:rPr lang="zh-TW" altLang="en-US" sz="2800" dirty="0"/>
              <a:t>的时候，有仇敌来，将稗子撒在麦子里就走了</a:t>
            </a:r>
            <a:r>
              <a:rPr lang="zh-TW" altLang="en-US" sz="2800" dirty="0" smtClean="0"/>
              <a:t>。 到长苗吐穗</a:t>
            </a:r>
            <a:r>
              <a:rPr lang="zh-TW" altLang="en-US" sz="2800" dirty="0"/>
              <a:t>的时候，稗子也显出来。 </a:t>
            </a:r>
            <a:r>
              <a:rPr lang="zh-TW" altLang="en-US" sz="2800" dirty="0" smtClean="0"/>
              <a:t>田主的仆</a:t>
            </a:r>
            <a:r>
              <a:rPr lang="zh-TW" altLang="en-US" sz="2800" dirty="0"/>
              <a:t>人来告诉他说：</a:t>
            </a:r>
            <a:r>
              <a:rPr lang="en-US" altLang="zh-TW" sz="2800" dirty="0"/>
              <a:t>『</a:t>
            </a:r>
            <a:r>
              <a:rPr lang="zh-TW" altLang="en-US" sz="2800" dirty="0"/>
              <a:t>主啊，你不是撒好种在田里吗？从哪里来的稗子呢？</a:t>
            </a:r>
            <a:r>
              <a:rPr lang="en-US" altLang="zh-TW" sz="2800" dirty="0"/>
              <a:t>』 </a:t>
            </a:r>
            <a:r>
              <a:rPr lang="zh-TW" altLang="en-US" sz="2800" dirty="0" smtClean="0"/>
              <a:t>主人说</a:t>
            </a:r>
            <a:r>
              <a:rPr lang="zh-TW" altLang="en-US" sz="2800" dirty="0"/>
              <a:t>：</a:t>
            </a:r>
            <a:r>
              <a:rPr lang="en-US" altLang="zh-TW" sz="2800" dirty="0"/>
              <a:t>『</a:t>
            </a:r>
            <a:r>
              <a:rPr lang="zh-TW" altLang="en-US" sz="2800" dirty="0"/>
              <a:t>这是仇敌做的。</a:t>
            </a:r>
            <a:r>
              <a:rPr lang="en-US" altLang="zh-TW" sz="2800" dirty="0"/>
              <a:t>』</a:t>
            </a:r>
            <a:r>
              <a:rPr lang="zh-TW" altLang="en-US" sz="2800" dirty="0"/>
              <a:t>仆人说：</a:t>
            </a:r>
            <a:r>
              <a:rPr lang="en-US" altLang="zh-TW" sz="2800" dirty="0"/>
              <a:t>『</a:t>
            </a:r>
            <a:r>
              <a:rPr lang="zh-TW" altLang="en-US" sz="2800" dirty="0"/>
              <a:t>你要我们去薅出来吗？</a:t>
            </a:r>
            <a:r>
              <a:rPr lang="en-US" altLang="zh-TW" sz="2800" dirty="0"/>
              <a:t>』 </a:t>
            </a:r>
            <a:r>
              <a:rPr lang="zh-TW" altLang="en-US" sz="2800" dirty="0" smtClean="0"/>
              <a:t>主人说</a:t>
            </a:r>
            <a:r>
              <a:rPr lang="zh-TW" altLang="en-US" sz="2800" dirty="0"/>
              <a:t>：</a:t>
            </a:r>
            <a:r>
              <a:rPr lang="en-US" altLang="zh-TW" sz="2800" dirty="0"/>
              <a:t>『</a:t>
            </a:r>
            <a:r>
              <a:rPr lang="zh-TW" altLang="en-US" sz="2800" dirty="0"/>
              <a:t>不必，恐怕薅稗子，连麦子也拔出来。 </a:t>
            </a:r>
            <a:r>
              <a:rPr lang="zh-TW" altLang="en-US" sz="2800" dirty="0" smtClean="0"/>
              <a:t>容这两样一齐长</a:t>
            </a:r>
            <a:r>
              <a:rPr lang="zh-TW" altLang="en-US" sz="2800" dirty="0"/>
              <a:t>，等着收割。当收割的时候，我要对收割的人说，先将稗子薅出来，捆成捆，留着烧；惟有麦子要收在仓里。</a:t>
            </a:r>
            <a:r>
              <a:rPr lang="en-US" altLang="zh-TW" sz="2800" dirty="0"/>
              <a:t>』</a:t>
            </a:r>
            <a:r>
              <a:rPr lang="zh-TW" altLang="en-US" sz="2800" dirty="0"/>
              <a:t>」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3901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xresdefau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0506" y="0"/>
            <a:ext cx="107823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585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四、芥菜种的比喻（</a:t>
            </a:r>
            <a:r>
              <a:rPr lang="en-US" altLang="zh-CN" sz="4000" dirty="0" smtClean="0"/>
              <a:t>4:30-32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67" y="1558457"/>
            <a:ext cx="8042276" cy="5116279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/>
              <a:t>4:30 </a:t>
            </a:r>
            <a:r>
              <a:rPr lang="zh-TW" altLang="en-US" sz="2800" dirty="0"/>
              <a:t>又说：「 神的国，我们可用甚么比较呢？可用甚么比喻表明呢？ 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:31 </a:t>
            </a:r>
            <a:r>
              <a:rPr lang="zh-TW" altLang="en-US" sz="2800" dirty="0"/>
              <a:t>好像一粒芥菜种，种在地里的时候，虽比地上的百种都小， 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:32 </a:t>
            </a:r>
            <a:r>
              <a:rPr lang="zh-TW" altLang="en-US" sz="2800" dirty="0"/>
              <a:t>但种上以后，就长起来，比各样的菜都大，又长出大枝来，甚至天上的飞鸟可以宿在它的荫下。」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1492306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初期教会在罗马帝国的增长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87169" cy="47897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2800" dirty="0" smtClean="0"/>
              <a:t>  </a:t>
            </a:r>
            <a:r>
              <a:rPr lang="zh-CN" altLang="en-US" sz="2800" dirty="0" smtClean="0"/>
              <a:t>年代</a:t>
            </a:r>
            <a:r>
              <a:rPr lang="en-US" altLang="zh-CN" sz="2800" dirty="0" smtClean="0"/>
              <a:t>			</a:t>
            </a:r>
            <a:r>
              <a:rPr lang="zh-CN" altLang="en-US" sz="2800" dirty="0" smtClean="0"/>
              <a:t>基督徒人数</a:t>
            </a:r>
            <a:r>
              <a:rPr lang="en-US" altLang="zh-CN" sz="2800" dirty="0" smtClean="0"/>
              <a:t>		</a:t>
            </a:r>
            <a:r>
              <a:rPr lang="zh-CN" altLang="en-US" sz="2800" dirty="0" smtClean="0"/>
              <a:t>所占人口比例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  50AD		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      1,400		  0.0023%</a:t>
            </a:r>
          </a:p>
          <a:p>
            <a:pPr marL="0" indent="0">
              <a:buNone/>
            </a:pPr>
            <a:r>
              <a:rPr lang="en-US" sz="2800" dirty="0" smtClean="0"/>
              <a:t>100AD		       7,500		  0.0126%</a:t>
            </a:r>
          </a:p>
          <a:p>
            <a:pPr marL="0" indent="0">
              <a:buNone/>
            </a:pPr>
            <a:r>
              <a:rPr lang="en-US" sz="2800" dirty="0" smtClean="0"/>
              <a:t>150AD		     40,000		  0.0700%</a:t>
            </a:r>
          </a:p>
          <a:p>
            <a:pPr marL="0" indent="0">
              <a:buNone/>
            </a:pPr>
            <a:r>
              <a:rPr lang="en-US" sz="2800" dirty="0" smtClean="0"/>
              <a:t>200AD		   217,000		  0.3600%</a:t>
            </a:r>
          </a:p>
          <a:p>
            <a:pPr marL="0" indent="0">
              <a:buNone/>
            </a:pPr>
            <a:r>
              <a:rPr lang="en-US" sz="2800" dirty="0" smtClean="0"/>
              <a:t>250AD		1,171,000		  1.9000%</a:t>
            </a:r>
          </a:p>
          <a:p>
            <a:pPr marL="0" indent="0">
              <a:buNone/>
            </a:pPr>
            <a:r>
              <a:rPr lang="en-US" sz="2800" dirty="0" smtClean="0"/>
              <a:t>300AD		6,300,000		10.5000%</a:t>
            </a:r>
          </a:p>
          <a:p>
            <a:pPr marL="0" indent="0">
              <a:buNone/>
            </a:pPr>
            <a:r>
              <a:rPr lang="en-US" sz="2800" dirty="0" smtClean="0"/>
              <a:t>350AD	       33,882,000		56.5000%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1832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基督徒在中国的增长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99596"/>
            <a:ext cx="8287169" cy="4789796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zh-CN" altLang="en-US" sz="2800" dirty="0" smtClean="0"/>
              <a:t>年代</a:t>
            </a:r>
            <a:r>
              <a:rPr lang="en-US" altLang="zh-CN" sz="2800" dirty="0" smtClean="0"/>
              <a:t>			</a:t>
            </a:r>
            <a:r>
              <a:rPr lang="zh-CN" altLang="en-US" sz="2800" dirty="0" smtClean="0"/>
              <a:t>基督徒人数</a:t>
            </a:r>
            <a:r>
              <a:rPr lang="en-US" altLang="zh-CN" sz="2800" dirty="0" smtClean="0"/>
              <a:t>		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altLang="zh-CN" sz="2800" dirty="0" smtClean="0"/>
              <a:t>1950			100</a:t>
            </a:r>
            <a:r>
              <a:rPr lang="zh-CN" altLang="en-US" sz="2800" dirty="0" smtClean="0"/>
              <a:t>万</a:t>
            </a:r>
            <a:r>
              <a:rPr lang="en-US" altLang="zh-CN" sz="2800" dirty="0" smtClean="0"/>
              <a:t> 		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800" dirty="0" smtClean="0"/>
              <a:t>1960			</a:t>
            </a:r>
            <a:r>
              <a:rPr lang="zh-CN" altLang="en-US" sz="2800" dirty="0" smtClean="0">
                <a:solidFill>
                  <a:srgbClr val="FF0000"/>
                </a:solidFill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</a:rPr>
              <a:t>50</a:t>
            </a:r>
            <a:r>
              <a:rPr lang="zh-CN" altLang="en-US" sz="2800" dirty="0" smtClean="0">
                <a:solidFill>
                  <a:srgbClr val="FF0000"/>
                </a:solidFill>
              </a:rPr>
              <a:t>万基督徒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800" dirty="0" smtClean="0"/>
              <a:t>1970			    </a:t>
            </a:r>
            <a:r>
              <a:rPr lang="zh-CN" altLang="en-US" sz="2800" dirty="0" smtClean="0">
                <a:solidFill>
                  <a:srgbClr val="FF0000"/>
                </a:solidFill>
              </a:rPr>
              <a:t>非正常死亡）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800" dirty="0" smtClean="0"/>
              <a:t>1980			3</a:t>
            </a:r>
            <a:r>
              <a:rPr lang="en-US" altLang="zh-CN" sz="2800" dirty="0" smtClean="0"/>
              <a:t>00</a:t>
            </a:r>
            <a:r>
              <a:rPr lang="zh-CN" altLang="en-US" sz="2800" dirty="0" smtClean="0"/>
              <a:t>万</a:t>
            </a:r>
            <a:r>
              <a:rPr lang="en-US" sz="2800" dirty="0" smtClean="0"/>
              <a:t>		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800" dirty="0" smtClean="0"/>
              <a:t>1990			45</a:t>
            </a:r>
            <a:r>
              <a:rPr lang="en-US" altLang="zh-CN" sz="2800" dirty="0" smtClean="0"/>
              <a:t>0</a:t>
            </a:r>
            <a:r>
              <a:rPr lang="zh-CN" altLang="en-US" sz="2800" dirty="0" smtClean="0"/>
              <a:t>万</a:t>
            </a:r>
            <a:r>
              <a:rPr lang="en-US" sz="2800" dirty="0" smtClean="0"/>
              <a:t>-2</a:t>
            </a:r>
            <a:r>
              <a:rPr lang="en-US" altLang="zh-CN" sz="2800" dirty="0" smtClean="0"/>
              <a:t>000</a:t>
            </a:r>
            <a:r>
              <a:rPr lang="zh-CN" altLang="en-US" sz="2800" dirty="0" smtClean="0"/>
              <a:t>万</a:t>
            </a:r>
            <a:r>
              <a:rPr lang="en-US" sz="2800" dirty="0" smtClean="0"/>
              <a:t>		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800" dirty="0" smtClean="0"/>
              <a:t>2000			1</a:t>
            </a:r>
            <a:r>
              <a:rPr lang="en-US" altLang="zh-CN" sz="2800" dirty="0" smtClean="0"/>
              <a:t>000</a:t>
            </a:r>
            <a:r>
              <a:rPr lang="zh-CN" altLang="en-US" sz="2800" dirty="0" smtClean="0"/>
              <a:t>万</a:t>
            </a:r>
            <a:r>
              <a:rPr lang="en-US" sz="2800" dirty="0" smtClean="0"/>
              <a:t>-50</a:t>
            </a:r>
            <a:r>
              <a:rPr lang="en-US" altLang="zh-CN" sz="2800" dirty="0" smtClean="0"/>
              <a:t>00</a:t>
            </a:r>
            <a:r>
              <a:rPr lang="zh-CN" altLang="en-US" sz="2800" dirty="0" smtClean="0"/>
              <a:t>万</a:t>
            </a:r>
            <a:r>
              <a:rPr lang="en-US" sz="2800" dirty="0" smtClean="0"/>
              <a:t>		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800" dirty="0" smtClean="0"/>
              <a:t>2010			230</a:t>
            </a:r>
            <a:r>
              <a:rPr lang="en-US" altLang="zh-CN" sz="2800" dirty="0" smtClean="0"/>
              <a:t>0</a:t>
            </a:r>
            <a:r>
              <a:rPr lang="zh-CN" altLang="en-US" sz="2800" dirty="0" smtClean="0"/>
              <a:t>万</a:t>
            </a:r>
            <a:r>
              <a:rPr lang="en-US" sz="2800" dirty="0" smtClean="0"/>
              <a:t>-58</a:t>
            </a:r>
            <a:r>
              <a:rPr lang="en-US" altLang="zh-CN" sz="2800" dirty="0" smtClean="0"/>
              <a:t>00</a:t>
            </a:r>
            <a:r>
              <a:rPr lang="zh-CN" altLang="en-US" sz="2800" dirty="0" smtClean="0"/>
              <a:t>万</a:t>
            </a:r>
            <a:r>
              <a:rPr lang="en-US" sz="2800" dirty="0" smtClean="0"/>
              <a:t>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1681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inese-christi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227" y="588729"/>
            <a:ext cx="54102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17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G_995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384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总结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成为好土：持续地听和领受</a:t>
            </a:r>
            <a:r>
              <a:rPr lang="zh-CN" altLang="en-US" sz="3200" dirty="0"/>
              <a:t>神的话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zh-CN" altLang="en-US" sz="3200" dirty="0" smtClean="0"/>
              <a:t>马太效应：为神摆上的</a:t>
            </a:r>
            <a:r>
              <a:rPr lang="zh-CN" altLang="en-US" sz="3200" dirty="0"/>
              <a:t>越多，</a:t>
            </a:r>
            <a:r>
              <a:rPr lang="zh-CN" altLang="en-US" sz="3200" dirty="0" smtClean="0"/>
              <a:t>神的恩典也</a:t>
            </a:r>
            <a:r>
              <a:rPr lang="zh-CN" altLang="en-US" sz="3200" dirty="0"/>
              <a:t>越多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zh-CN" altLang="en-US" sz="3200" dirty="0" smtClean="0"/>
              <a:t>麦子和稗子：审判的日子，神会分辨</a:t>
            </a:r>
            <a:endParaRPr lang="en-US" altLang="zh-CN" sz="3200" dirty="0" smtClean="0"/>
          </a:p>
          <a:p>
            <a:r>
              <a:rPr lang="zh-CN" altLang="en-US" sz="3200" dirty="0" smtClean="0"/>
              <a:t>芥菜种：加入神国扩张的大军</a:t>
            </a:r>
            <a:r>
              <a:rPr lang="zh-CN" altLang="en-US" sz="3200" smtClean="0"/>
              <a:t>，将福音传到地极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2353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</a:t>
            </a:r>
            <a:r>
              <a:rPr lang="zh-CN" altLang="en-US" dirty="0"/>
              <a:t>撒种</a:t>
            </a:r>
            <a:r>
              <a:rPr lang="zh-CN" altLang="en-US" dirty="0" smtClean="0"/>
              <a:t>的比喻（可</a:t>
            </a:r>
            <a:r>
              <a:rPr lang="en-US" altLang="zh-CN" sz="4000" dirty="0" smtClean="0"/>
              <a:t>4:3-20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0"/>
            <a:ext cx="8364103" cy="5116279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/>
              <a:t>4</a:t>
            </a:r>
            <a:r>
              <a:rPr lang="en-US" altLang="zh-TW" sz="2800" dirty="0" smtClean="0"/>
              <a:t>:</a:t>
            </a:r>
            <a:r>
              <a:rPr lang="en-US" altLang="zh-CN" sz="2800" dirty="0" smtClean="0"/>
              <a:t>3</a:t>
            </a:r>
            <a:r>
              <a:rPr lang="zh-TW" altLang="en-US" sz="2800" dirty="0" smtClean="0"/>
              <a:t>「</a:t>
            </a:r>
            <a:r>
              <a:rPr lang="zh-TW" altLang="en-US" sz="2800" dirty="0"/>
              <a:t>你们听啊！有一个撒种的出去撒种。 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:4 </a:t>
            </a:r>
            <a:r>
              <a:rPr lang="zh-TW" altLang="en-US" sz="2800" dirty="0"/>
              <a:t>撒的时候，有落在路旁的，飞鸟来吃尽了； 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:5 </a:t>
            </a:r>
            <a:r>
              <a:rPr lang="zh-TW" altLang="en-US" sz="2800" dirty="0"/>
              <a:t>有落在土浅石头地上的，土既不深，发苗最快， 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:6 </a:t>
            </a:r>
            <a:r>
              <a:rPr lang="zh-TW" altLang="en-US" sz="2800" dirty="0"/>
              <a:t>日头出来一晒，因为没有根，就枯干了； 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:7 </a:t>
            </a:r>
            <a:r>
              <a:rPr lang="zh-TW" altLang="en-US" sz="2800" dirty="0"/>
              <a:t>有落在荆棘里的，荆棘长起来，把它挤住了，就不结实</a:t>
            </a:r>
            <a:r>
              <a:rPr lang="zh-TW" altLang="en-US" sz="2800" dirty="0" smtClean="0"/>
              <a:t>；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:8 </a:t>
            </a:r>
            <a:r>
              <a:rPr lang="zh-TW" altLang="en-US" sz="2800" dirty="0"/>
              <a:t>又有落在好土里的，就发生长大，结实有三十倍的，有六十倍的，有一百倍的」； 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:9 </a:t>
            </a:r>
            <a:r>
              <a:rPr lang="zh-TW" altLang="en-US" sz="2800" dirty="0"/>
              <a:t>又说：「有耳可听的，就应当听！」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4480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634f8cf7gcc96fe980f34&amp;690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100" r="-19100"/>
          <a:stretch>
            <a:fillRect/>
          </a:stretch>
        </p:blipFill>
        <p:spPr>
          <a:xfrm>
            <a:off x="-437100" y="599083"/>
            <a:ext cx="9895955" cy="5344518"/>
          </a:xfrm>
        </p:spPr>
      </p:pic>
    </p:spTree>
    <p:extLst>
      <p:ext uri="{BB962C8B-B14F-4D97-AF65-F5344CB8AC3E}">
        <p14:creationId xmlns:p14="http://schemas.microsoft.com/office/powerpoint/2010/main" val="195234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为什么用比喻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/>
              <a:t>4:10 </a:t>
            </a:r>
            <a:r>
              <a:rPr lang="zh-TW" altLang="en-US" sz="2800" dirty="0"/>
              <a:t>无人的时候，跟随耶稣的人和十二个门徒问他这比喻的意思。 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:11 </a:t>
            </a:r>
            <a:r>
              <a:rPr lang="zh-TW" altLang="en-US" sz="2800" dirty="0"/>
              <a:t>耶稣对他们说：「 神国的奥秘只叫你们知道，若是对外人讲，凡事就用比喻， 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:12 </a:t>
            </a:r>
            <a:r>
              <a:rPr lang="zh-TW" altLang="en-US" sz="2800" dirty="0"/>
              <a:t>叫他们看是看见，却不晓得；听是听见，却不明白；恐怕他们回转过来，就得赦免。」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4657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99541"/>
            <a:ext cx="8042276" cy="5644060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/>
              <a:t>4:14 </a:t>
            </a:r>
            <a:r>
              <a:rPr lang="zh-TW" altLang="en-US" sz="2800" dirty="0"/>
              <a:t>撒种之人所撒的就是道。 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:15 </a:t>
            </a:r>
            <a:r>
              <a:rPr lang="zh-TW" altLang="en-US" sz="2800" dirty="0"/>
              <a:t>那撒在路旁的，就是人听了道，撒但立刻来，把撒在他心里的道夺了去。 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:16 </a:t>
            </a:r>
            <a:r>
              <a:rPr lang="zh-TW" altLang="en-US" sz="2800" dirty="0"/>
              <a:t>那撒在石头地上的，就是人听了道，立刻欢喜领受， 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:17 </a:t>
            </a:r>
            <a:r>
              <a:rPr lang="zh-TW" altLang="en-US" sz="2800" dirty="0"/>
              <a:t>但他心里没有根，不过是暂时的，及至为道遭了患难，或是受了逼迫，立刻就跌倒了。 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:18 </a:t>
            </a:r>
            <a:r>
              <a:rPr lang="zh-TW" altLang="en-US" sz="2800" dirty="0"/>
              <a:t>还有那撒在荆棘里的，就是人听了道</a:t>
            </a:r>
            <a:r>
              <a:rPr lang="zh-TW" altLang="en-US" sz="2800" dirty="0" smtClean="0"/>
              <a:t>，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zh-TW" altLang="en-US" sz="2800" dirty="0" smtClean="0"/>
              <a:t> </a:t>
            </a:r>
            <a:r>
              <a:rPr lang="en-US" altLang="zh-TW" sz="2800" dirty="0"/>
              <a:t>4:19 </a:t>
            </a:r>
            <a:r>
              <a:rPr lang="zh-TW" altLang="en-US" sz="2800" dirty="0"/>
              <a:t>后来有世上的思虑、钱财的迷惑，和别样的私欲进来，把道挤住了，就不能结实。 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:20 </a:t>
            </a:r>
            <a:r>
              <a:rPr lang="zh-TW" altLang="en-US" sz="2800" dirty="0"/>
              <a:t>那撒在好地上的，就是人听道，又领受，并且结实，有三十倍的，有六十倍的，有一百倍的。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0562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二、灯台的比喻（可</a:t>
            </a:r>
            <a:r>
              <a:rPr lang="en-US" altLang="zh-CN" sz="4000" dirty="0" smtClean="0"/>
              <a:t>4:21-25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032" y="1558457"/>
            <a:ext cx="8594726" cy="5116279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/>
              <a:t>4:21 </a:t>
            </a:r>
            <a:r>
              <a:rPr lang="zh-TW" altLang="en-US" sz="2800" dirty="0"/>
              <a:t>耶稣又对他们说：「人拿灯来，岂是要放在斗底下，床底下，不放在灯台上吗？ 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:22 </a:t>
            </a:r>
            <a:r>
              <a:rPr lang="zh-TW" altLang="en-US" sz="2800" dirty="0"/>
              <a:t>因为掩藏的事，没有不显出来的；隐瞒的事，没有不露出来的。 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:23 </a:t>
            </a:r>
            <a:r>
              <a:rPr lang="zh-TW" altLang="en-US" sz="2800" dirty="0"/>
              <a:t>有耳可听的，就应当听！」 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:24 </a:t>
            </a:r>
            <a:r>
              <a:rPr lang="zh-TW" altLang="en-US" sz="2800" dirty="0"/>
              <a:t>又说：「你们所听的要留心。你们用甚么量器量给人，也必用甚么量器量给你们，并且要多给你们。 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:25 </a:t>
            </a:r>
            <a:r>
              <a:rPr lang="zh-TW" altLang="en-US" sz="2800" dirty="0"/>
              <a:t>因为有的，还要给他；没有的，连他所有的也要夺去。」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6784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54272" y="355248"/>
            <a:ext cx="3389728" cy="50028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000" dirty="0" smtClean="0"/>
          </a:p>
          <a:p>
            <a:pPr marL="0" indent="0">
              <a:buNone/>
            </a:pPr>
            <a:r>
              <a:rPr lang="zh-TW" altLang="en-US" sz="4000" dirty="0" smtClean="0"/>
              <a:t>罗</a:t>
            </a:r>
            <a:r>
              <a:rPr lang="zh-TW" altLang="en-US" sz="4000" dirty="0"/>
              <a:t>伯特</a:t>
            </a:r>
            <a:r>
              <a:rPr lang="en-US" altLang="zh-TW" sz="4000" dirty="0"/>
              <a:t>·</a:t>
            </a:r>
            <a:r>
              <a:rPr lang="zh-TW" altLang="en-US" sz="4000" dirty="0"/>
              <a:t>莫顿</a:t>
            </a:r>
            <a:r>
              <a:rPr lang="en-US" altLang="zh-TW" sz="4000" dirty="0"/>
              <a:t>(Robert K. Merton) </a:t>
            </a: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4000" dirty="0" smtClean="0"/>
              <a:t>1968</a:t>
            </a:r>
            <a:r>
              <a:rPr lang="zh-TW" altLang="en-US" sz="4000" dirty="0" smtClean="0"/>
              <a:t>年提出</a:t>
            </a:r>
            <a:r>
              <a:rPr lang="zh-CN" altLang="zh-TW" sz="4000" dirty="0"/>
              <a:t>“</a:t>
            </a:r>
            <a:r>
              <a:rPr lang="zh-TW" altLang="en-US" sz="4000" dirty="0" smtClean="0"/>
              <a:t>马太效应”</a:t>
            </a:r>
            <a:endParaRPr lang="en-US" sz="4000" dirty="0"/>
          </a:p>
        </p:txBody>
      </p:sp>
      <p:pic>
        <p:nvPicPr>
          <p:cNvPr id="6" name="Picture 5" descr="nchem.2455-f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315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95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Matthew Effec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62" y="0"/>
            <a:ext cx="80787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373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三、五谷生长的比喻（</a:t>
            </a:r>
            <a:r>
              <a:rPr lang="en-US" altLang="zh-CN" sz="4000" dirty="0" smtClean="0"/>
              <a:t>4:26-29</a:t>
            </a:r>
            <a:r>
              <a:rPr lang="zh-CN" altLang="en-US" dirty="0" smtClean="0"/>
              <a:t>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67" y="1558457"/>
            <a:ext cx="8042276" cy="5116279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:26 </a:t>
            </a:r>
            <a:r>
              <a:rPr lang="zh-TW" altLang="en-US" sz="2800" dirty="0"/>
              <a:t>又说：「 神的国如同人把种撒在地上。 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:27 </a:t>
            </a:r>
            <a:r>
              <a:rPr lang="zh-TW" altLang="en-US" sz="2800" dirty="0"/>
              <a:t>黑夜睡觉，白日起来，这种就发芽渐长，那人却不晓得如何这样。 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:28 </a:t>
            </a:r>
            <a:r>
              <a:rPr lang="zh-TW" altLang="en-US" sz="2800" dirty="0"/>
              <a:t>地生五谷是出于自然的：先发苗，后长穗，再后穗上结成饱满的子粒； </a:t>
            </a:r>
            <a:endParaRPr lang="en-US" altLang="zh-TW" sz="2800" dirty="0" smtClean="0"/>
          </a:p>
          <a:p>
            <a:pPr marL="0" indent="0">
              <a:spcBef>
                <a:spcPts val="1000"/>
              </a:spcBef>
              <a:buNone/>
            </a:pPr>
            <a:r>
              <a:rPr lang="en-US" altLang="zh-TW" sz="2800" dirty="0" smtClean="0"/>
              <a:t>4</a:t>
            </a:r>
            <a:r>
              <a:rPr lang="en-US" altLang="zh-TW" sz="2800" dirty="0"/>
              <a:t>:29 </a:t>
            </a:r>
            <a:r>
              <a:rPr lang="zh-TW" altLang="en-US" sz="2800" dirty="0"/>
              <a:t>谷既熟了，就用镰刀去割，因为收成的时候到了。</a:t>
            </a:r>
            <a:r>
              <a:rPr lang="zh-TW" altLang="en-US" sz="2800" dirty="0" smtClean="0"/>
              <a:t>」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3743174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12180</TotalTime>
  <Words>591</Words>
  <Application>Microsoft Macintosh PowerPoint</Application>
  <PresentationFormat>On-screen Show (4:3)</PresentationFormat>
  <Paragraphs>70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Breeze</vt:lpstr>
      <vt:lpstr>神国的奥秘</vt:lpstr>
      <vt:lpstr>一、撒种的比喻（可4:3-20）</vt:lpstr>
      <vt:lpstr>PowerPoint Presentation</vt:lpstr>
      <vt:lpstr>为什么用比喻</vt:lpstr>
      <vt:lpstr>PowerPoint Presentation</vt:lpstr>
      <vt:lpstr>二、灯台的比喻（可4:21-25）</vt:lpstr>
      <vt:lpstr>PowerPoint Presentation</vt:lpstr>
      <vt:lpstr>PowerPoint Presentation</vt:lpstr>
      <vt:lpstr>三、五谷生长的比喻（4:26-29）</vt:lpstr>
      <vt:lpstr>稗子和麦子（太13:24-30）</vt:lpstr>
      <vt:lpstr>PowerPoint Presentation</vt:lpstr>
      <vt:lpstr>四、芥菜种的比喻（4:30-32）</vt:lpstr>
      <vt:lpstr>初期教会在罗马帝国的增长</vt:lpstr>
      <vt:lpstr>基督徒在中国的增长</vt:lpstr>
      <vt:lpstr>PowerPoint Presentation</vt:lpstr>
      <vt:lpstr>PowerPoint Presentation</vt:lpstr>
      <vt:lpstr>总结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浪子回头</dc:title>
  <dc:creator>Joe  Xu</dc:creator>
  <cp:lastModifiedBy>Joe  Xu</cp:lastModifiedBy>
  <cp:revision>190</cp:revision>
  <dcterms:created xsi:type="dcterms:W3CDTF">2015-09-08T16:46:31Z</dcterms:created>
  <dcterms:modified xsi:type="dcterms:W3CDTF">2017-11-02T01:34:35Z</dcterms:modified>
</cp:coreProperties>
</file>