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9"/>
  </p:notesMasterIdLst>
  <p:sldIdLst>
    <p:sldId id="256" r:id="rId2"/>
    <p:sldId id="277" r:id="rId3"/>
    <p:sldId id="264" r:id="rId4"/>
    <p:sldId id="278" r:id="rId5"/>
    <p:sldId id="279" r:id="rId6"/>
    <p:sldId id="280" r:id="rId7"/>
    <p:sldId id="281" r:id="rId8"/>
    <p:sldId id="282" r:id="rId9"/>
    <p:sldId id="283" r:id="rId10"/>
    <p:sldId id="284" r:id="rId11"/>
    <p:sldId id="285" r:id="rId12"/>
    <p:sldId id="286" r:id="rId13"/>
    <p:sldId id="287" r:id="rId14"/>
    <p:sldId id="288" r:id="rId15"/>
    <p:sldId id="289" r:id="rId16"/>
    <p:sldId id="290" r:id="rId17"/>
    <p:sldId id="291" r:id="rId18"/>
    <p:sldId id="298" r:id="rId19"/>
    <p:sldId id="300" r:id="rId20"/>
    <p:sldId id="299" r:id="rId21"/>
    <p:sldId id="303" r:id="rId22"/>
    <p:sldId id="302" r:id="rId23"/>
    <p:sldId id="304" r:id="rId24"/>
    <p:sldId id="305" r:id="rId25"/>
    <p:sldId id="306" r:id="rId26"/>
    <p:sldId id="307" r:id="rId27"/>
    <p:sldId id="308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3" d="100"/>
          <a:sy n="83" d="100"/>
        </p:scale>
        <p:origin x="-59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CCBFF8-48F3-F346-9F6B-E773997F0553}" type="datetimeFigureOut">
              <a:rPr lang="en-US" smtClean="0"/>
              <a:t>4/9/17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15835F-97F7-6A48-AD20-0A475E02EC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8126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21282-BA81-CF45-AA66-DD372B94CC11}" type="datetimeFigureOut">
              <a:rPr lang="en-US" smtClean="0"/>
              <a:t>4/9/17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7E67F-BFA1-4945-AB44-1B42667802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altLang="zh-CN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21282-BA81-CF45-AA66-DD372B94CC11}" type="datetimeFigureOut">
              <a:rPr lang="en-US" smtClean="0"/>
              <a:t>4/9/17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7E67F-BFA1-4945-AB44-1B42667802B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21282-BA81-CF45-AA66-DD372B94CC11}" type="datetimeFigureOut">
              <a:rPr lang="en-US" smtClean="0"/>
              <a:t>4/9/17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7E67F-BFA1-4945-AB44-1B42667802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21282-BA81-CF45-AA66-DD372B94CC11}" type="datetimeFigureOut">
              <a:rPr lang="en-US" smtClean="0"/>
              <a:t>4/9/17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7E67F-BFA1-4945-AB44-1B42667802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21282-BA81-CF45-AA66-DD372B94CC11}" type="datetimeFigureOut">
              <a:rPr lang="en-US" smtClean="0"/>
              <a:t>4/9/17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7E67F-BFA1-4945-AB44-1B42667802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21282-BA81-CF45-AA66-DD372B94CC11}" type="datetimeFigureOut">
              <a:rPr lang="en-US" smtClean="0"/>
              <a:t>4/9/17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7E67F-BFA1-4945-AB44-1B42667802B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 altLang="zh-CN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21282-BA81-CF45-AA66-DD372B94CC11}" type="datetimeFigureOut">
              <a:rPr lang="en-US" smtClean="0"/>
              <a:t>4/9/17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7E67F-BFA1-4945-AB44-1B42667802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21282-BA81-CF45-AA66-DD372B94CC11}" type="datetimeFigureOut">
              <a:rPr lang="en-US" smtClean="0"/>
              <a:t>4/9/17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7E67F-BFA1-4945-AB44-1B42667802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21282-BA81-CF45-AA66-DD372B94CC11}" type="datetimeFigureOut">
              <a:rPr lang="en-US" smtClean="0"/>
              <a:t>4/9/17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7E67F-BFA1-4945-AB44-1B42667802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21282-BA81-CF45-AA66-DD372B94CC11}" type="datetimeFigureOut">
              <a:rPr lang="en-US" smtClean="0"/>
              <a:t>4/9/17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7E67F-BFA1-4945-AB44-1B42667802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21282-BA81-CF45-AA66-DD372B94CC11}" type="datetimeFigureOut">
              <a:rPr lang="en-US" smtClean="0"/>
              <a:t>4/9/17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7E67F-BFA1-4945-AB44-1B42667802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altLang="zh-CN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21282-BA81-CF45-AA66-DD372B94CC11}" type="datetimeFigureOut">
              <a:rPr lang="en-US" smtClean="0"/>
              <a:t>4/9/17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7E67F-BFA1-4945-AB44-1B42667802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altLang="zh-CN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6C021282-BA81-CF45-AA66-DD372B94CC11}" type="datetimeFigureOut">
              <a:rPr lang="en-US" smtClean="0"/>
              <a:t>4/9/17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7037E67F-BFA1-4945-AB44-1B42667802B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889075"/>
            <a:ext cx="6498158" cy="1724867"/>
          </a:xfrm>
        </p:spPr>
        <p:txBody>
          <a:bodyPr/>
          <a:lstStyle/>
          <a:p>
            <a:r>
              <a:rPr lang="zh-CN" altLang="en-US" dirty="0" smtClean="0"/>
              <a:t>耶稣的门徒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2851565"/>
            <a:ext cx="6400800" cy="2038350"/>
          </a:xfrm>
        </p:spPr>
        <p:txBody>
          <a:bodyPr>
            <a:noAutofit/>
          </a:bodyPr>
          <a:lstStyle/>
          <a:p>
            <a:endParaRPr lang="en-US" altLang="zh-CN" sz="2800" dirty="0" smtClean="0"/>
          </a:p>
          <a:p>
            <a:r>
              <a:rPr lang="en-US" altLang="zh-CN" sz="2800" dirty="0" smtClean="0"/>
              <a:t>2017-04-09</a:t>
            </a:r>
            <a:endParaRPr lang="en-US" sz="2800" dirty="0"/>
          </a:p>
          <a:p>
            <a:r>
              <a:rPr lang="zh-CN" altLang="en-US" sz="2800" dirty="0" smtClean="0"/>
              <a:t>徐志雄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580376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使徒</a:t>
            </a:r>
            <a:r>
              <a:rPr lang="en-US" dirty="0" smtClean="0"/>
              <a:t>达太 (65AD)</a:t>
            </a:r>
            <a:endParaRPr lang="en-US" dirty="0"/>
          </a:p>
        </p:txBody>
      </p:sp>
      <p:pic>
        <p:nvPicPr>
          <p:cNvPr id="4" name="Content Placeholder 3" descr="Anthonis_van_Dyck_088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6174" r="-6617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801134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使徒</a:t>
            </a:r>
            <a:r>
              <a:rPr lang="en-US" dirty="0"/>
              <a:t>西门 </a:t>
            </a:r>
            <a:r>
              <a:rPr lang="en-US" dirty="0" smtClean="0"/>
              <a:t>(65AD)</a:t>
            </a:r>
            <a:endParaRPr lang="en-US" dirty="0"/>
          </a:p>
        </p:txBody>
      </p:sp>
      <p:pic>
        <p:nvPicPr>
          <p:cNvPr id="4" name="Content Placeholder 3" descr="440px-Rubens_apostel_simon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0565" r="-7056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527343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使徒</a:t>
            </a:r>
            <a:r>
              <a:rPr lang="en-US" dirty="0"/>
              <a:t>多马 </a:t>
            </a:r>
            <a:r>
              <a:rPr lang="en-US" dirty="0" smtClean="0"/>
              <a:t>(72AD)</a:t>
            </a:r>
            <a:endParaRPr lang="en-US" dirty="0"/>
          </a:p>
        </p:txBody>
      </p:sp>
      <p:pic>
        <p:nvPicPr>
          <p:cNvPr id="4" name="Content Placeholder 3" descr="440px-Peter_Paul_Rubens_-_Martyrdom_of_St_Thomas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5083" r="-8508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017439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使徒</a:t>
            </a:r>
            <a:r>
              <a:rPr lang="en-US" dirty="0"/>
              <a:t>马太 </a:t>
            </a:r>
            <a:r>
              <a:rPr lang="en-US" dirty="0" smtClean="0"/>
              <a:t>(74AD)</a:t>
            </a:r>
            <a:endParaRPr lang="en-US" dirty="0"/>
          </a:p>
        </p:txBody>
      </p:sp>
      <p:pic>
        <p:nvPicPr>
          <p:cNvPr id="4" name="Content Placeholder 3" descr="440px-The_Inspiration_of_Saint_Matthew_by_Caravaggio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8970" r="-9897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417539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使徒</a:t>
            </a:r>
            <a:r>
              <a:rPr lang="en-US" dirty="0"/>
              <a:t>腓利 </a:t>
            </a:r>
            <a:r>
              <a:rPr lang="en-US" dirty="0" smtClean="0"/>
              <a:t>(80AD)</a:t>
            </a:r>
            <a:endParaRPr lang="en-US" dirty="0"/>
          </a:p>
        </p:txBody>
      </p:sp>
      <p:pic>
        <p:nvPicPr>
          <p:cNvPr id="4" name="Content Placeholder 3" descr="Rubens_apostel_philippus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0775" r="-7077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766080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使徒</a:t>
            </a:r>
            <a:r>
              <a:rPr lang="en-US" dirty="0"/>
              <a:t>巴多罗</a:t>
            </a:r>
            <a:r>
              <a:rPr lang="en-US" dirty="0" smtClean="0"/>
              <a:t>买</a:t>
            </a:r>
            <a:endParaRPr lang="en-US" dirty="0"/>
          </a:p>
        </p:txBody>
      </p:sp>
      <p:pic>
        <p:nvPicPr>
          <p:cNvPr id="4" name="Content Placeholder 3" descr="Jusepe_de_Ribera,_The_Martyrdom_of_Saint_Bartholomew,_1634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358" r="-3535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227368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使徒</a:t>
            </a:r>
            <a:r>
              <a:rPr lang="zh-CN" altLang="en-US" b="1" dirty="0"/>
              <a:t>约翰</a:t>
            </a:r>
            <a:r>
              <a:rPr lang="en-US" dirty="0"/>
              <a:t> </a:t>
            </a:r>
            <a:r>
              <a:rPr lang="en-US" dirty="0" smtClean="0"/>
              <a:t>(98AD)</a:t>
            </a:r>
            <a:endParaRPr lang="en-US" dirty="0"/>
          </a:p>
        </p:txBody>
      </p:sp>
      <p:pic>
        <p:nvPicPr>
          <p:cNvPr id="4" name="Content Placeholder 3" descr="Rubens_apostel_johannes_grt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0889" r="-70889"/>
          <a:stretch>
            <a:fillRect/>
          </a:stretch>
        </p:blipFill>
        <p:spPr>
          <a:xfrm>
            <a:off x="549275" y="1554304"/>
            <a:ext cx="8042276" cy="4343400"/>
          </a:xfrm>
        </p:spPr>
      </p:pic>
    </p:spTree>
    <p:extLst>
      <p:ext uri="{BB962C8B-B14F-4D97-AF65-F5344CB8AC3E}">
        <p14:creationId xmlns:p14="http://schemas.microsoft.com/office/powerpoint/2010/main" val="6842097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二、撒但怎能赶出撒但</a:t>
            </a:r>
            <a:r>
              <a:rPr lang="zh-CN" altLang="en-US" sz="3200" dirty="0" smtClean="0"/>
              <a:t>（</a:t>
            </a:r>
            <a:r>
              <a:rPr lang="en-US" altLang="zh-CN" sz="3200" dirty="0" smtClean="0"/>
              <a:t>3:22-30</a:t>
            </a:r>
            <a:r>
              <a:rPr lang="zh-CN" altLang="en-US" sz="3200" dirty="0" smtClean="0"/>
              <a:t>）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600200"/>
            <a:ext cx="8042276" cy="52577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2800" dirty="0" smtClean="0"/>
              <a:t>	</a:t>
            </a:r>
            <a:r>
              <a:rPr lang="zh-TW" altLang="en-US" sz="2800" dirty="0" smtClean="0">
                <a:solidFill>
                  <a:srgbClr val="000000"/>
                </a:solidFill>
              </a:rPr>
              <a:t>从耶路撒</a:t>
            </a:r>
            <a:r>
              <a:rPr lang="zh-TW" altLang="en-US" sz="2800" dirty="0">
                <a:solidFill>
                  <a:srgbClr val="000000"/>
                </a:solidFill>
              </a:rPr>
              <a:t>冷下来的文士说：「他是被别西卜附着」；又说：「他是靠着鬼王赶鬼。」 </a:t>
            </a:r>
            <a:r>
              <a:rPr lang="zh-TW" altLang="en-US" sz="2800" dirty="0" smtClean="0">
                <a:solidFill>
                  <a:srgbClr val="000000"/>
                </a:solidFill>
              </a:rPr>
              <a:t>耶稣叫他们</a:t>
            </a:r>
            <a:r>
              <a:rPr lang="zh-TW" altLang="en-US" sz="2800" dirty="0">
                <a:solidFill>
                  <a:srgbClr val="000000"/>
                </a:solidFill>
              </a:rPr>
              <a:t>来，用比喻对他们说：「撒但怎能赶出撒但呢？ </a:t>
            </a:r>
            <a:r>
              <a:rPr lang="zh-TW" altLang="en-US" sz="2800" dirty="0" smtClean="0">
                <a:solidFill>
                  <a:srgbClr val="FF0000"/>
                </a:solidFill>
              </a:rPr>
              <a:t>若一国自相纷争</a:t>
            </a:r>
            <a:r>
              <a:rPr lang="zh-TW" altLang="en-US" sz="2800" dirty="0"/>
              <a:t>，</a:t>
            </a:r>
            <a:r>
              <a:rPr lang="zh-TW" altLang="en-US" sz="2800" dirty="0">
                <a:solidFill>
                  <a:srgbClr val="000000"/>
                </a:solidFill>
              </a:rPr>
              <a:t>那国就站立不住； </a:t>
            </a:r>
            <a:r>
              <a:rPr lang="zh-TW" altLang="en-US" sz="2800" dirty="0" smtClean="0">
                <a:solidFill>
                  <a:srgbClr val="000000"/>
                </a:solidFill>
              </a:rPr>
              <a:t>若一家自相纷争</a:t>
            </a:r>
            <a:r>
              <a:rPr lang="zh-TW" altLang="en-US" sz="2800" dirty="0">
                <a:solidFill>
                  <a:srgbClr val="000000"/>
                </a:solidFill>
              </a:rPr>
              <a:t>，那家就站立不住。 </a:t>
            </a:r>
            <a:r>
              <a:rPr lang="zh-TW" altLang="en-US" sz="2800" dirty="0" smtClean="0">
                <a:solidFill>
                  <a:srgbClr val="000000"/>
                </a:solidFill>
              </a:rPr>
              <a:t>若撒但自相攻打纷争</a:t>
            </a:r>
            <a:r>
              <a:rPr lang="zh-TW" altLang="en-US" sz="2800" dirty="0">
                <a:solidFill>
                  <a:schemeClr val="tx1"/>
                </a:solidFill>
              </a:rPr>
              <a:t>，他就站立不住，必要灭亡</a:t>
            </a:r>
            <a:r>
              <a:rPr lang="zh-TW" altLang="en-US" sz="2800" dirty="0"/>
              <a:t>。 </a:t>
            </a:r>
            <a:r>
              <a:rPr lang="zh-TW" altLang="en-US" sz="2800" dirty="0" smtClean="0">
                <a:solidFill>
                  <a:srgbClr val="FF0000"/>
                </a:solidFill>
              </a:rPr>
              <a:t>没有人能进</a:t>
            </a:r>
            <a:r>
              <a:rPr lang="zh-TW" altLang="en-US" sz="2800" dirty="0">
                <a:solidFill>
                  <a:srgbClr val="FF0000"/>
                </a:solidFill>
              </a:rPr>
              <a:t>壮士家里，抢夺他的家具</a:t>
            </a:r>
            <a:r>
              <a:rPr lang="zh-TW" altLang="en-US" sz="2800" dirty="0"/>
              <a:t>；</a:t>
            </a:r>
            <a:r>
              <a:rPr lang="zh-TW" altLang="en-US" sz="2800" dirty="0">
                <a:solidFill>
                  <a:srgbClr val="000000"/>
                </a:solidFill>
              </a:rPr>
              <a:t>必先捆住那壮士，才可以抢夺他的家。 </a:t>
            </a:r>
            <a:r>
              <a:rPr lang="zh-TW" altLang="en-US" sz="2800" dirty="0" smtClean="0">
                <a:solidFill>
                  <a:srgbClr val="000000"/>
                </a:solidFill>
              </a:rPr>
              <a:t>我实在告诉你们</a:t>
            </a:r>
            <a:r>
              <a:rPr lang="zh-TW" altLang="en-US" sz="2800" dirty="0">
                <a:solidFill>
                  <a:srgbClr val="000000"/>
                </a:solidFill>
              </a:rPr>
              <a:t>，世人一切的罪和一切亵渎的话都可得赦免； </a:t>
            </a:r>
            <a:r>
              <a:rPr lang="zh-TW" altLang="en-US" sz="2800" dirty="0" smtClean="0">
                <a:solidFill>
                  <a:srgbClr val="FF0000"/>
                </a:solidFill>
              </a:rPr>
              <a:t>凡亵渎圣灵</a:t>
            </a:r>
            <a:r>
              <a:rPr lang="zh-TW" altLang="en-US" sz="2800" dirty="0">
                <a:solidFill>
                  <a:srgbClr val="FF0000"/>
                </a:solidFill>
              </a:rPr>
              <a:t>的，却永不得赦免</a:t>
            </a:r>
            <a:r>
              <a:rPr lang="zh-TW" altLang="en-US" sz="2800" dirty="0"/>
              <a:t>，</a:t>
            </a:r>
            <a:r>
              <a:rPr lang="zh-TW" altLang="en-US" sz="2800" dirty="0">
                <a:solidFill>
                  <a:srgbClr val="000000"/>
                </a:solidFill>
              </a:rPr>
              <a:t>乃要担当永远的罪。</a:t>
            </a:r>
            <a:r>
              <a:rPr lang="zh-TW" altLang="en-US" sz="2800" dirty="0" smtClean="0">
                <a:solidFill>
                  <a:srgbClr val="000000"/>
                </a:solidFill>
              </a:rPr>
              <a:t>」这话是因为他们说</a:t>
            </a:r>
            <a:r>
              <a:rPr lang="zh-TW" altLang="en-US" sz="2800" dirty="0">
                <a:solidFill>
                  <a:srgbClr val="000000"/>
                </a:solidFill>
              </a:rPr>
              <a:t>：「他是被污鬼附着的。」</a:t>
            </a:r>
            <a:endParaRPr lang="en-US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4399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olidFill>
                  <a:srgbClr val="2C7C9F"/>
                </a:solidFill>
              </a:rPr>
              <a:t>基督的工作</a:t>
            </a:r>
            <a:r>
              <a:rPr lang="en-US" dirty="0">
                <a:solidFill>
                  <a:srgbClr val="2C7C9F"/>
                </a:solidFill>
              </a:rPr>
              <a:t>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600200"/>
            <a:ext cx="8042276" cy="5257799"/>
          </a:xfrm>
        </p:spPr>
        <p:txBody>
          <a:bodyPr>
            <a:normAutofit/>
          </a:bodyPr>
          <a:lstStyle/>
          <a:p>
            <a:r>
              <a:rPr lang="zh-TW" altLang="en-US" sz="3200" dirty="0" smtClean="0">
                <a:solidFill>
                  <a:srgbClr val="000000"/>
                </a:solidFill>
              </a:rPr>
              <a:t>撒但怎能赶出撒但呢</a:t>
            </a:r>
            <a:r>
              <a:rPr lang="zh-TW" altLang="en-US" sz="3200" dirty="0">
                <a:solidFill>
                  <a:srgbClr val="000000"/>
                </a:solidFill>
              </a:rPr>
              <a:t>？ </a:t>
            </a:r>
            <a:r>
              <a:rPr lang="zh-TW" altLang="en-US" sz="3200" dirty="0" smtClean="0">
                <a:solidFill>
                  <a:srgbClr val="FF0000"/>
                </a:solidFill>
              </a:rPr>
              <a:t>若一国自相纷争</a:t>
            </a:r>
            <a:r>
              <a:rPr lang="zh-TW" altLang="en-US" sz="3200" dirty="0"/>
              <a:t>，</a:t>
            </a:r>
            <a:r>
              <a:rPr lang="zh-TW" altLang="en-US" sz="3200" dirty="0">
                <a:solidFill>
                  <a:srgbClr val="000000"/>
                </a:solidFill>
              </a:rPr>
              <a:t>那国就站立不住； </a:t>
            </a:r>
            <a:r>
              <a:rPr lang="zh-TW" altLang="en-US" sz="3200" dirty="0" smtClean="0">
                <a:solidFill>
                  <a:srgbClr val="000000"/>
                </a:solidFill>
              </a:rPr>
              <a:t>若一家自相纷争</a:t>
            </a:r>
            <a:r>
              <a:rPr lang="zh-TW" altLang="en-US" sz="3200" dirty="0">
                <a:solidFill>
                  <a:srgbClr val="000000"/>
                </a:solidFill>
              </a:rPr>
              <a:t>，那家就站立不住。 </a:t>
            </a:r>
            <a:r>
              <a:rPr lang="zh-TW" altLang="en-US" sz="3200" dirty="0" smtClean="0">
                <a:solidFill>
                  <a:srgbClr val="000000"/>
                </a:solidFill>
              </a:rPr>
              <a:t>若撒但自相攻打纷争</a:t>
            </a:r>
            <a:r>
              <a:rPr lang="zh-TW" altLang="en-US" sz="3200" dirty="0">
                <a:solidFill>
                  <a:schemeClr val="tx1"/>
                </a:solidFill>
              </a:rPr>
              <a:t>，他就站立不住，必要灭亡</a:t>
            </a:r>
            <a:r>
              <a:rPr lang="zh-TW" altLang="en-US" sz="3200" dirty="0"/>
              <a:t>。 </a:t>
            </a:r>
            <a:endParaRPr lang="en-US" altLang="zh-TW" sz="3200" dirty="0" smtClean="0"/>
          </a:p>
          <a:p>
            <a:r>
              <a:rPr lang="zh-TW" altLang="en-US" sz="3200" dirty="0" smtClean="0">
                <a:solidFill>
                  <a:srgbClr val="FF0000"/>
                </a:solidFill>
              </a:rPr>
              <a:t>没有人能进</a:t>
            </a:r>
            <a:r>
              <a:rPr lang="zh-TW" altLang="en-US" sz="3200" dirty="0">
                <a:solidFill>
                  <a:srgbClr val="FF0000"/>
                </a:solidFill>
              </a:rPr>
              <a:t>壮士家里，抢夺他的家具</a:t>
            </a:r>
            <a:r>
              <a:rPr lang="zh-TW" altLang="en-US" sz="3200" dirty="0"/>
              <a:t>；</a:t>
            </a:r>
            <a:r>
              <a:rPr lang="zh-TW" altLang="en-US" sz="3200" dirty="0">
                <a:solidFill>
                  <a:srgbClr val="000000"/>
                </a:solidFill>
              </a:rPr>
              <a:t>必先捆住那壮士，才可以抢夺他的家</a:t>
            </a:r>
            <a:r>
              <a:rPr lang="zh-TW" altLang="en-US" sz="3200" dirty="0" smtClean="0">
                <a:solidFill>
                  <a:srgbClr val="000000"/>
                </a:solidFill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8133903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9300534101096134431942592886_95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0275" y="505881"/>
            <a:ext cx="4544378" cy="6022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0546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回顾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4" y="1600201"/>
            <a:ext cx="8294451" cy="494798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zh-CN" altLang="en-US" sz="3200" dirty="0" smtClean="0">
                <a:solidFill>
                  <a:srgbClr val="FF0000"/>
                </a:solidFill>
                <a:latin typeface="Cambria"/>
                <a:ea typeface="Yuanti SC Regular"/>
                <a:cs typeface="Times New Roman"/>
              </a:rPr>
              <a:t>耶稣出来传道（</a:t>
            </a:r>
            <a:r>
              <a:rPr lang="en-US" sz="3200" dirty="0">
                <a:solidFill>
                  <a:srgbClr val="FF0000"/>
                </a:solidFill>
                <a:latin typeface="Yuanti SC Regular"/>
                <a:ea typeface="ＭＳ 明朝"/>
                <a:cs typeface="Times New Roman"/>
              </a:rPr>
              <a:t>1:1-45</a:t>
            </a:r>
            <a:r>
              <a:rPr lang="zh-CN" altLang="en-US" sz="3200" dirty="0" smtClean="0">
                <a:solidFill>
                  <a:srgbClr val="FF0000"/>
                </a:solidFill>
                <a:latin typeface="Yuanti SC Regular"/>
                <a:ea typeface="ＭＳ 明朝"/>
                <a:cs typeface="Times New Roman"/>
              </a:rPr>
              <a:t>）</a:t>
            </a:r>
            <a:endParaRPr lang="en-US" sz="3200" dirty="0">
              <a:latin typeface="Cambria"/>
              <a:ea typeface="ＭＳ 明朝"/>
              <a:cs typeface="Times New Roman"/>
            </a:endParaRPr>
          </a:p>
          <a:p>
            <a:pPr>
              <a:spcBef>
                <a:spcPts val="0"/>
              </a:spcBef>
            </a:pPr>
            <a:r>
              <a:rPr lang="zh-CN" altLang="en-US" sz="3200" dirty="0">
                <a:solidFill>
                  <a:srgbClr val="FF0000"/>
                </a:solidFill>
                <a:latin typeface="Cambria"/>
                <a:ea typeface="Yuanti SC Regular"/>
                <a:cs typeface="Times New Roman"/>
              </a:rPr>
              <a:t>耶稣引起争议（</a:t>
            </a:r>
            <a:r>
              <a:rPr lang="en-US" sz="3200" dirty="0">
                <a:solidFill>
                  <a:srgbClr val="FF0000"/>
                </a:solidFill>
                <a:latin typeface="Yuanti SC Regular"/>
                <a:ea typeface="ＭＳ 明朝"/>
                <a:cs typeface="Times New Roman"/>
              </a:rPr>
              <a:t>2:1-3:6</a:t>
            </a:r>
            <a:r>
              <a:rPr lang="zh-CN" altLang="en-US" sz="3200" dirty="0">
                <a:solidFill>
                  <a:srgbClr val="FF0000"/>
                </a:solidFill>
                <a:latin typeface="Yuanti SC Regular"/>
                <a:ea typeface="ＭＳ 明朝"/>
                <a:cs typeface="Times New Roman"/>
              </a:rPr>
              <a:t>）</a:t>
            </a:r>
            <a:endParaRPr lang="en-US" sz="3200" dirty="0">
              <a:solidFill>
                <a:srgbClr val="FF0000"/>
              </a:solidFill>
              <a:latin typeface="Cambria"/>
              <a:ea typeface="ＭＳ 明朝"/>
              <a:cs typeface="Times New Roman"/>
            </a:endParaRPr>
          </a:p>
          <a:p>
            <a:pPr marL="457200" lvl="1" indent="0">
              <a:spcBef>
                <a:spcPts val="0"/>
              </a:spcBef>
              <a:buNone/>
            </a:pPr>
            <a:r>
              <a:rPr lang="en-US" altLang="zh-CN" sz="3200" dirty="0" smtClean="0">
                <a:latin typeface="Cambria"/>
                <a:ea typeface="Yuanti SC Regular"/>
                <a:cs typeface="Times New Roman"/>
              </a:rPr>
              <a:t>A  </a:t>
            </a:r>
            <a:r>
              <a:rPr lang="zh-CN" altLang="en-US" sz="3200" dirty="0" smtClean="0">
                <a:latin typeface="Cambria"/>
                <a:ea typeface="Yuanti SC Regular"/>
                <a:cs typeface="Times New Roman"/>
              </a:rPr>
              <a:t>医治瘫子</a:t>
            </a:r>
            <a:r>
              <a:rPr lang="zh-CN" altLang="en-US" sz="3200" dirty="0">
                <a:latin typeface="Cambria"/>
                <a:ea typeface="Yuanti SC Regular"/>
                <a:cs typeface="Times New Roman"/>
              </a:rPr>
              <a:t>（赦罪的权柄）</a:t>
            </a:r>
            <a:endParaRPr lang="en-US" sz="3200" dirty="0">
              <a:latin typeface="Cambria"/>
              <a:ea typeface="ＭＳ 明朝"/>
              <a:cs typeface="Times New Roman"/>
            </a:endParaRPr>
          </a:p>
          <a:p>
            <a:pPr marL="457200" lvl="1" indent="0">
              <a:spcBef>
                <a:spcPts val="0"/>
              </a:spcBef>
              <a:buNone/>
            </a:pPr>
            <a:r>
              <a:rPr lang="en-US" altLang="zh-CN" sz="3200" dirty="0" smtClean="0">
                <a:latin typeface="Cambria"/>
                <a:ea typeface="Yuanti SC Regular"/>
                <a:cs typeface="Times New Roman"/>
              </a:rPr>
              <a:t>B  </a:t>
            </a:r>
            <a:r>
              <a:rPr lang="zh-CN" altLang="en-US" sz="3200" dirty="0" smtClean="0">
                <a:latin typeface="Cambria"/>
                <a:ea typeface="Yuanti SC Regular"/>
                <a:cs typeface="Times New Roman"/>
              </a:rPr>
              <a:t>和税吏吃饭</a:t>
            </a:r>
            <a:r>
              <a:rPr lang="zh-CN" altLang="en-US" sz="3200" dirty="0">
                <a:latin typeface="Cambria"/>
                <a:ea typeface="Yuanti SC Regular"/>
                <a:cs typeface="Times New Roman"/>
              </a:rPr>
              <a:t>（有病的人才需要医生）</a:t>
            </a:r>
            <a:endParaRPr lang="en-US" sz="3200" dirty="0">
              <a:latin typeface="Cambria"/>
              <a:ea typeface="ＭＳ 明朝"/>
              <a:cs typeface="Times New Roman"/>
            </a:endParaRPr>
          </a:p>
          <a:p>
            <a:pPr marL="457200" lvl="1" indent="0">
              <a:spcBef>
                <a:spcPts val="0"/>
              </a:spcBef>
              <a:buNone/>
            </a:pPr>
            <a:r>
              <a:rPr lang="en-US" altLang="zh-CN" sz="3200" dirty="0" smtClean="0">
                <a:latin typeface="Cambria"/>
                <a:ea typeface="Yuanti SC Regular"/>
                <a:cs typeface="Times New Roman"/>
              </a:rPr>
              <a:t>C  </a:t>
            </a:r>
            <a:r>
              <a:rPr lang="zh-CN" altLang="en-US" sz="3200" dirty="0" smtClean="0">
                <a:latin typeface="Cambria"/>
                <a:ea typeface="Yuanti SC Regular"/>
                <a:cs typeface="Times New Roman"/>
              </a:rPr>
              <a:t>门</a:t>
            </a:r>
            <a:r>
              <a:rPr lang="zh-CN" altLang="en-US" sz="3200" dirty="0">
                <a:latin typeface="Cambria"/>
                <a:ea typeface="Yuanti SC Regular"/>
                <a:cs typeface="Times New Roman"/>
              </a:rPr>
              <a:t>徒不禁食（新酒不能装旧瓶）</a:t>
            </a:r>
            <a:endParaRPr lang="en-US" sz="3200" dirty="0">
              <a:latin typeface="Cambria"/>
              <a:ea typeface="ＭＳ 明朝"/>
              <a:cs typeface="Times New Roman"/>
            </a:endParaRPr>
          </a:p>
          <a:p>
            <a:pPr marL="457200" lvl="1" indent="0">
              <a:spcBef>
                <a:spcPts val="0"/>
              </a:spcBef>
              <a:buNone/>
            </a:pPr>
            <a:r>
              <a:rPr lang="en-US" altLang="zh-CN" sz="3200" dirty="0" smtClean="0">
                <a:latin typeface="Cambria"/>
                <a:ea typeface="Yuanti SC Regular"/>
                <a:cs typeface="Times New Roman"/>
              </a:rPr>
              <a:t>B’ </a:t>
            </a:r>
            <a:r>
              <a:rPr lang="zh-CN" altLang="en-US" sz="3200" dirty="0" smtClean="0">
                <a:latin typeface="Cambria"/>
                <a:ea typeface="Yuanti SC Regular"/>
                <a:cs typeface="Times New Roman"/>
              </a:rPr>
              <a:t>安息</a:t>
            </a:r>
            <a:r>
              <a:rPr lang="zh-CN" altLang="en-US" sz="3200" dirty="0">
                <a:latin typeface="Cambria"/>
                <a:ea typeface="Yuanti SC Regular"/>
                <a:cs typeface="Times New Roman"/>
              </a:rPr>
              <a:t>日掐麦穗（人子是安息日的主）</a:t>
            </a:r>
            <a:endParaRPr lang="en-US" sz="3200" dirty="0">
              <a:latin typeface="Cambria"/>
              <a:ea typeface="ＭＳ 明朝"/>
              <a:cs typeface="Times New Roman"/>
            </a:endParaRPr>
          </a:p>
          <a:p>
            <a:pPr marL="457200" lvl="1" indent="0">
              <a:spcBef>
                <a:spcPts val="0"/>
              </a:spcBef>
              <a:buNone/>
            </a:pPr>
            <a:r>
              <a:rPr lang="en-US" altLang="zh-CN" sz="3200" dirty="0" smtClean="0">
                <a:latin typeface="Cambria"/>
                <a:ea typeface="Yuanti SC Regular"/>
                <a:cs typeface="Times New Roman"/>
              </a:rPr>
              <a:t>A’ </a:t>
            </a:r>
            <a:r>
              <a:rPr lang="zh-CN" altLang="en-US" sz="3200" dirty="0" smtClean="0">
                <a:latin typeface="Cambria"/>
                <a:ea typeface="Yuanti SC Regular"/>
                <a:cs typeface="Times New Roman"/>
              </a:rPr>
              <a:t>安息</a:t>
            </a:r>
            <a:r>
              <a:rPr lang="zh-CN" altLang="en-US" sz="3200" dirty="0">
                <a:latin typeface="Cambria"/>
                <a:ea typeface="Yuanti SC Regular"/>
                <a:cs typeface="Times New Roman"/>
              </a:rPr>
              <a:t>日治病</a:t>
            </a:r>
            <a:r>
              <a:rPr lang="zh-CN" altLang="en-US" sz="3200" dirty="0" smtClean="0">
                <a:latin typeface="Cambria"/>
                <a:ea typeface="Yuanti SC Regular"/>
                <a:cs typeface="Times New Roman"/>
              </a:rPr>
              <a:t>（安息日可以行善救命吗）</a:t>
            </a:r>
            <a:endParaRPr lang="en-US" altLang="zh-CN" sz="3200" dirty="0" smtClean="0">
              <a:latin typeface="Cambria"/>
              <a:ea typeface="Yuanti SC Regular"/>
              <a:cs typeface="Times New Roman"/>
            </a:endParaRPr>
          </a:p>
          <a:p>
            <a:pPr>
              <a:spcBef>
                <a:spcPts val="0"/>
              </a:spcBef>
            </a:pPr>
            <a:r>
              <a:rPr lang="zh-CN" altLang="en-US" sz="3200" dirty="0" smtClean="0">
                <a:solidFill>
                  <a:srgbClr val="FF0000"/>
                </a:solidFill>
                <a:latin typeface="Cambria"/>
                <a:ea typeface="Yuanti SC Regular"/>
                <a:cs typeface="Times New Roman"/>
              </a:rPr>
              <a:t>小结</a:t>
            </a:r>
            <a:r>
              <a:rPr lang="zh-CN" altLang="en-US" sz="3200" dirty="0">
                <a:solidFill>
                  <a:srgbClr val="FF0000"/>
                </a:solidFill>
                <a:latin typeface="Cambria"/>
                <a:ea typeface="Yuanti SC Regular"/>
                <a:cs typeface="Times New Roman"/>
              </a:rPr>
              <a:t>：耶稣继续治病赶鬼 </a:t>
            </a:r>
            <a:r>
              <a:rPr lang="zh-CN" altLang="en-US" sz="3200" dirty="0" smtClean="0">
                <a:solidFill>
                  <a:srgbClr val="FF0000"/>
                </a:solidFill>
                <a:latin typeface="Cambria"/>
                <a:ea typeface="Yuanti SC Regular"/>
                <a:cs typeface="Times New Roman"/>
              </a:rPr>
              <a:t>（</a:t>
            </a:r>
            <a:r>
              <a:rPr lang="en-US" sz="3200" dirty="0">
                <a:solidFill>
                  <a:srgbClr val="FF0000"/>
                </a:solidFill>
                <a:latin typeface="Yuanti SC Regular"/>
                <a:ea typeface="ＭＳ 明朝"/>
                <a:cs typeface="Times New Roman"/>
              </a:rPr>
              <a:t>3:7-12</a:t>
            </a:r>
            <a:r>
              <a:rPr lang="zh-CN" altLang="en-US" sz="3200" dirty="0">
                <a:solidFill>
                  <a:srgbClr val="FF0000"/>
                </a:solidFill>
                <a:latin typeface="Yuanti SC Regular"/>
                <a:ea typeface="ＭＳ 明朝"/>
                <a:cs typeface="Times New Roman"/>
              </a:rPr>
              <a:t>）</a:t>
            </a:r>
            <a:endParaRPr lang="en-US" sz="3200" dirty="0">
              <a:solidFill>
                <a:srgbClr val="FF0000"/>
              </a:solidFill>
              <a:latin typeface="Cambria"/>
              <a:ea typeface="ＭＳ 明朝"/>
              <a:cs typeface="Times New Roman"/>
            </a:endParaRPr>
          </a:p>
          <a:p>
            <a:pPr>
              <a:spcBef>
                <a:spcPts val="0"/>
              </a:spcBef>
            </a:pPr>
            <a:r>
              <a:rPr lang="zh-CN" altLang="en-US" sz="3200" dirty="0" smtClean="0">
                <a:solidFill>
                  <a:srgbClr val="FF0000"/>
                </a:solidFill>
                <a:latin typeface="Cambria"/>
                <a:ea typeface="Yuanti SC Regular"/>
                <a:cs typeface="Times New Roman"/>
              </a:rPr>
              <a:t>耶稣呼召和训练门徒（</a:t>
            </a:r>
            <a:r>
              <a:rPr lang="en-US" sz="3200" dirty="0" smtClean="0">
                <a:solidFill>
                  <a:srgbClr val="FF0000"/>
                </a:solidFill>
                <a:latin typeface="Yuanti SC Regular"/>
                <a:ea typeface="ＭＳ 明朝"/>
                <a:cs typeface="Times New Roman"/>
              </a:rPr>
              <a:t>3:13-6:29</a:t>
            </a:r>
            <a:r>
              <a:rPr lang="zh-CN" altLang="en-US" sz="3200" dirty="0" smtClean="0">
                <a:solidFill>
                  <a:srgbClr val="FF0000"/>
                </a:solidFill>
                <a:latin typeface="Yuanti SC Regular"/>
                <a:ea typeface="ＭＳ 明朝"/>
                <a:cs typeface="Times New Roman"/>
              </a:rPr>
              <a:t>）</a:t>
            </a:r>
            <a:endParaRPr lang="en-US" altLang="zh-CN" sz="3200" dirty="0" smtClean="0">
              <a:solidFill>
                <a:srgbClr val="FF0000"/>
              </a:solidFill>
              <a:latin typeface="Yuanti SC Regular"/>
              <a:ea typeface="ＭＳ 明朝"/>
              <a:cs typeface="Times New Roman"/>
            </a:endParaRPr>
          </a:p>
          <a:p>
            <a:pPr>
              <a:spcBef>
                <a:spcPts val="0"/>
              </a:spcBef>
            </a:pPr>
            <a:endParaRPr lang="en-US" sz="3200" dirty="0" smtClean="0">
              <a:solidFill>
                <a:srgbClr val="FF0000"/>
              </a:solidFill>
              <a:latin typeface="Cambria"/>
              <a:ea typeface="ＭＳ 明朝"/>
              <a:cs typeface="Times New Roman"/>
            </a:endParaRP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072845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olidFill>
                  <a:srgbClr val="2C7C9F"/>
                </a:solidFill>
              </a:rPr>
              <a:t>基督的工作</a:t>
            </a:r>
            <a:r>
              <a:rPr lang="en-US" dirty="0">
                <a:solidFill>
                  <a:srgbClr val="2C7C9F"/>
                </a:solidFill>
              </a:rPr>
              <a:t>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600200"/>
            <a:ext cx="8042276" cy="5257799"/>
          </a:xfrm>
        </p:spPr>
        <p:txBody>
          <a:bodyPr>
            <a:normAutofit/>
          </a:bodyPr>
          <a:lstStyle/>
          <a:p>
            <a:r>
              <a:rPr lang="zh-TW" altLang="en-US" sz="3200" dirty="0" smtClean="0">
                <a:solidFill>
                  <a:srgbClr val="000000"/>
                </a:solidFill>
              </a:rPr>
              <a:t>撒但怎能赶出撒但呢</a:t>
            </a:r>
            <a:r>
              <a:rPr lang="zh-TW" altLang="en-US" sz="3200" dirty="0">
                <a:solidFill>
                  <a:srgbClr val="000000"/>
                </a:solidFill>
              </a:rPr>
              <a:t>？ </a:t>
            </a:r>
            <a:r>
              <a:rPr lang="zh-TW" altLang="en-US" sz="3200" dirty="0" smtClean="0">
                <a:solidFill>
                  <a:srgbClr val="FF0000"/>
                </a:solidFill>
              </a:rPr>
              <a:t>若一国自相纷争</a:t>
            </a:r>
            <a:r>
              <a:rPr lang="zh-TW" altLang="en-US" sz="3200" dirty="0"/>
              <a:t>，</a:t>
            </a:r>
            <a:r>
              <a:rPr lang="zh-TW" altLang="en-US" sz="3200" dirty="0">
                <a:solidFill>
                  <a:srgbClr val="000000"/>
                </a:solidFill>
              </a:rPr>
              <a:t>那国就站立不住； </a:t>
            </a:r>
            <a:r>
              <a:rPr lang="zh-TW" altLang="en-US" sz="3200" dirty="0" smtClean="0">
                <a:solidFill>
                  <a:srgbClr val="000000"/>
                </a:solidFill>
              </a:rPr>
              <a:t>若一家自相纷争</a:t>
            </a:r>
            <a:r>
              <a:rPr lang="zh-TW" altLang="en-US" sz="3200" dirty="0">
                <a:solidFill>
                  <a:srgbClr val="000000"/>
                </a:solidFill>
              </a:rPr>
              <a:t>，那家就站立不住。 </a:t>
            </a:r>
            <a:r>
              <a:rPr lang="zh-TW" altLang="en-US" sz="3200" dirty="0" smtClean="0">
                <a:solidFill>
                  <a:srgbClr val="000000"/>
                </a:solidFill>
              </a:rPr>
              <a:t>若撒但自相攻打纷争</a:t>
            </a:r>
            <a:r>
              <a:rPr lang="zh-TW" altLang="en-US" sz="3200" dirty="0">
                <a:solidFill>
                  <a:schemeClr val="tx1"/>
                </a:solidFill>
              </a:rPr>
              <a:t>，他就站立不住，必要灭亡</a:t>
            </a:r>
            <a:r>
              <a:rPr lang="zh-TW" altLang="en-US" sz="3200" dirty="0"/>
              <a:t>。 </a:t>
            </a:r>
            <a:endParaRPr lang="en-US" altLang="zh-TW" sz="3200" dirty="0" smtClean="0"/>
          </a:p>
          <a:p>
            <a:r>
              <a:rPr lang="zh-TW" altLang="en-US" sz="3200" dirty="0" smtClean="0">
                <a:solidFill>
                  <a:srgbClr val="FF0000"/>
                </a:solidFill>
              </a:rPr>
              <a:t>没有人能进</a:t>
            </a:r>
            <a:r>
              <a:rPr lang="zh-TW" altLang="en-US" sz="3200" dirty="0">
                <a:solidFill>
                  <a:srgbClr val="FF0000"/>
                </a:solidFill>
              </a:rPr>
              <a:t>壮士家里，抢夺他的家具</a:t>
            </a:r>
            <a:r>
              <a:rPr lang="zh-TW" altLang="en-US" sz="3200" dirty="0"/>
              <a:t>；</a:t>
            </a:r>
            <a:r>
              <a:rPr lang="zh-TW" altLang="en-US" sz="3200" dirty="0">
                <a:solidFill>
                  <a:srgbClr val="000000"/>
                </a:solidFill>
              </a:rPr>
              <a:t>必先捆住那壮士，才可以抢夺他的家</a:t>
            </a:r>
            <a:r>
              <a:rPr lang="zh-TW" altLang="en-US" sz="3200" dirty="0" smtClean="0">
                <a:solidFill>
                  <a:srgbClr val="000000"/>
                </a:solidFill>
              </a:rPr>
              <a:t>。</a:t>
            </a:r>
          </a:p>
          <a:p>
            <a:r>
              <a:rPr lang="zh-CN" altLang="en-US" sz="3200" dirty="0" smtClean="0">
                <a:solidFill>
                  <a:srgbClr val="FF0000"/>
                </a:solidFill>
              </a:rPr>
              <a:t>特要借着死败坏那掌死权的</a:t>
            </a:r>
            <a:r>
              <a:rPr lang="zh-CN" altLang="en-US" sz="3200" dirty="0" smtClean="0"/>
              <a:t>，就是魔鬼，并要释放那些一生因怕死而为奴仆的人（来</a:t>
            </a:r>
            <a:r>
              <a:rPr lang="en-US" sz="3200" dirty="0" smtClean="0"/>
              <a:t>2:1</a:t>
            </a:r>
            <a:r>
              <a:rPr lang="en-US" altLang="zh-CN" sz="3200" dirty="0" smtClean="0"/>
              <a:t>4</a:t>
            </a:r>
            <a:r>
              <a:rPr lang="zh-CN" altLang="en-US" sz="3200" dirty="0" smtClean="0"/>
              <a:t>）</a:t>
            </a:r>
            <a:r>
              <a:rPr lang="en-US" sz="3200" dirty="0" smtClean="0"/>
              <a:t> </a:t>
            </a:r>
          </a:p>
          <a:p>
            <a:endParaRPr lang="en-US" sz="3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93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抵挡魔鬼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3200" dirty="0"/>
              <a:t>认清魔</a:t>
            </a:r>
            <a:r>
              <a:rPr lang="zh-CN" altLang="en-US" sz="3200" dirty="0" smtClean="0"/>
              <a:t>鬼的诡计</a:t>
            </a:r>
            <a:endParaRPr lang="en-US" altLang="zh-CN" sz="3200" dirty="0" smtClean="0"/>
          </a:p>
          <a:p>
            <a:r>
              <a:rPr lang="zh-CN" altLang="en-US" sz="3200" dirty="0" smtClean="0"/>
              <a:t>顺服</a:t>
            </a:r>
            <a:r>
              <a:rPr lang="zh-CN" altLang="en-US" sz="3200" dirty="0" smtClean="0"/>
              <a:t>神的带领</a:t>
            </a:r>
            <a:endParaRPr lang="en-US" altLang="zh-CN" sz="3200" dirty="0" smtClean="0"/>
          </a:p>
          <a:p>
            <a:pPr marL="0" indent="0">
              <a:buNone/>
            </a:pPr>
            <a:endParaRPr lang="en-US" altLang="zh-CN" sz="3200" dirty="0" smtClean="0"/>
          </a:p>
        </p:txBody>
      </p:sp>
    </p:spTree>
    <p:extLst>
      <p:ext uri="{BB962C8B-B14F-4D97-AF65-F5344CB8AC3E}">
        <p14:creationId xmlns:p14="http://schemas.microsoft.com/office/powerpoint/2010/main" val="14421039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arren-Buffett-HD-Wallpaper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8478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3686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抵挡魔鬼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3200" dirty="0"/>
              <a:t>认清魔鬼的诡计</a:t>
            </a:r>
            <a:r>
              <a:rPr lang="en-US" sz="3200" dirty="0"/>
              <a:t> </a:t>
            </a:r>
            <a:endParaRPr lang="en-US" sz="3200" dirty="0" smtClean="0"/>
          </a:p>
          <a:p>
            <a:r>
              <a:rPr lang="zh-CN" altLang="en-US" sz="3200" dirty="0"/>
              <a:t>顺服</a:t>
            </a:r>
            <a:r>
              <a:rPr lang="zh-CN" altLang="en-US" sz="3200" dirty="0" smtClean="0"/>
              <a:t>神的带领</a:t>
            </a:r>
            <a:endParaRPr lang="en-US" altLang="zh-CN" sz="3200" dirty="0" smtClean="0"/>
          </a:p>
          <a:p>
            <a:r>
              <a:rPr lang="zh-CN" altLang="en-US" sz="3200" dirty="0"/>
              <a:t>认真读神的话语</a:t>
            </a:r>
            <a:r>
              <a:rPr lang="en-US" sz="3200" dirty="0"/>
              <a:t> </a:t>
            </a:r>
            <a:endParaRPr lang="en-US" sz="3200" dirty="0" smtClean="0"/>
          </a:p>
          <a:p>
            <a:r>
              <a:rPr lang="zh-CN" altLang="en-US" sz="3200" dirty="0"/>
              <a:t>把信仰落实到</a:t>
            </a:r>
            <a:r>
              <a:rPr lang="zh-CN" altLang="en-US" sz="3200" dirty="0" smtClean="0"/>
              <a:t>生活中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655028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三、</a:t>
            </a:r>
            <a:r>
              <a:rPr lang="zh-CN" altLang="en-US" dirty="0"/>
              <a:t>谁是我的母亲，谁是我的弟兄</a:t>
            </a:r>
            <a:r>
              <a:rPr lang="zh-CN" altLang="en-US" dirty="0" smtClean="0"/>
              <a:t>？</a:t>
            </a:r>
            <a:r>
              <a:rPr lang="zh-CN" altLang="en-US" sz="3200" dirty="0"/>
              <a:t>（</a:t>
            </a:r>
            <a:r>
              <a:rPr lang="en-US" sz="3200" dirty="0"/>
              <a:t>3:20-21, 31-35</a:t>
            </a:r>
            <a:r>
              <a:rPr lang="zh-CN" altLang="en-US" sz="3200" dirty="0"/>
              <a:t>）</a:t>
            </a:r>
            <a:r>
              <a:rPr lang="en-US" sz="3200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600200"/>
            <a:ext cx="8042276" cy="525779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altLang="zh-TW" sz="3200" dirty="0" smtClean="0">
                <a:solidFill>
                  <a:srgbClr val="000000"/>
                </a:solidFill>
              </a:rPr>
              <a:t>3</a:t>
            </a:r>
            <a:r>
              <a:rPr lang="en-US" altLang="zh-CN" sz="3200" dirty="0" smtClean="0">
                <a:solidFill>
                  <a:srgbClr val="000000"/>
                </a:solidFill>
              </a:rPr>
              <a:t>:20</a:t>
            </a:r>
            <a:r>
              <a:rPr lang="zh-TW" altLang="en-US" sz="3200" dirty="0" smtClean="0">
                <a:solidFill>
                  <a:srgbClr val="000000"/>
                </a:solidFill>
              </a:rPr>
              <a:t>耶稣进了一个屋子</a:t>
            </a:r>
            <a:r>
              <a:rPr lang="zh-TW" altLang="en-US" sz="3200" dirty="0">
                <a:solidFill>
                  <a:srgbClr val="000000"/>
                </a:solidFill>
              </a:rPr>
              <a:t>，众人又聚集，甚至他连饭也顾不得吃。 </a:t>
            </a:r>
            <a:r>
              <a:rPr lang="zh-TW" altLang="en-US" sz="3200" dirty="0" smtClean="0">
                <a:solidFill>
                  <a:srgbClr val="000000"/>
                </a:solidFill>
              </a:rPr>
              <a:t>耶稣</a:t>
            </a:r>
            <a:r>
              <a:rPr lang="zh-TW" altLang="en-US" sz="3200" dirty="0">
                <a:solidFill>
                  <a:srgbClr val="000000"/>
                </a:solidFill>
              </a:rPr>
              <a:t>的亲属听见，就出来要拉住他，因为</a:t>
            </a:r>
            <a:r>
              <a:rPr lang="zh-TW" altLang="en-US" sz="3200" dirty="0">
                <a:solidFill>
                  <a:srgbClr val="FF0000"/>
                </a:solidFill>
              </a:rPr>
              <a:t>他们说他癫狂</a:t>
            </a:r>
            <a:r>
              <a:rPr lang="zh-TW" altLang="en-US" sz="3200" dirty="0">
                <a:solidFill>
                  <a:srgbClr val="000000"/>
                </a:solidFill>
              </a:rPr>
              <a:t>了</a:t>
            </a:r>
            <a:r>
              <a:rPr lang="zh-TW" altLang="en-US" sz="3200" dirty="0" smtClean="0">
                <a:solidFill>
                  <a:srgbClr val="000000"/>
                </a:solidFill>
              </a:rPr>
              <a:t>。</a:t>
            </a:r>
            <a:endParaRPr lang="en-US" altLang="zh-TW" sz="320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zh-CN" altLang="en-US" sz="3200" dirty="0" smtClean="0">
                <a:solidFill>
                  <a:srgbClr val="000000"/>
                </a:solidFill>
              </a:rPr>
              <a:t>（文士称耶稣是靠鬼王赶鬼）</a:t>
            </a:r>
            <a:endParaRPr lang="en-US" sz="32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altLang="zh-TW" sz="3200" dirty="0" smtClean="0">
                <a:solidFill>
                  <a:srgbClr val="000000"/>
                </a:solidFill>
              </a:rPr>
              <a:t>3</a:t>
            </a:r>
            <a:r>
              <a:rPr lang="en-US" altLang="zh-CN" sz="3200" dirty="0" smtClean="0">
                <a:solidFill>
                  <a:srgbClr val="000000"/>
                </a:solidFill>
              </a:rPr>
              <a:t>:31</a:t>
            </a:r>
            <a:r>
              <a:rPr lang="zh-TW" altLang="en-US" sz="3200" dirty="0" smtClean="0">
                <a:solidFill>
                  <a:srgbClr val="000000"/>
                </a:solidFill>
              </a:rPr>
              <a:t>当下</a:t>
            </a:r>
            <a:r>
              <a:rPr lang="zh-TW" altLang="en-US" sz="3200" dirty="0">
                <a:solidFill>
                  <a:srgbClr val="000000"/>
                </a:solidFill>
              </a:rPr>
              <a:t>，耶稣的母亲和弟兄来，站在外边，打发人去叫他。 </a:t>
            </a:r>
            <a:r>
              <a:rPr lang="zh-TW" altLang="en-US" sz="3200" dirty="0" smtClean="0">
                <a:solidFill>
                  <a:srgbClr val="000000"/>
                </a:solidFill>
              </a:rPr>
              <a:t>有许</a:t>
            </a:r>
            <a:r>
              <a:rPr lang="zh-TW" altLang="en-US" sz="3200" dirty="0">
                <a:solidFill>
                  <a:srgbClr val="000000"/>
                </a:solidFill>
              </a:rPr>
              <a:t>多人在耶稣周围坐着，他们就告诉他说：「看哪，你母亲和你弟兄在外边找你。」 </a:t>
            </a:r>
            <a:r>
              <a:rPr lang="zh-TW" altLang="en-US" sz="3200" dirty="0" smtClean="0">
                <a:solidFill>
                  <a:srgbClr val="000000"/>
                </a:solidFill>
              </a:rPr>
              <a:t>耶稣回答说</a:t>
            </a:r>
            <a:r>
              <a:rPr lang="zh-TW" altLang="en-US" sz="3200" dirty="0">
                <a:solidFill>
                  <a:srgbClr val="000000"/>
                </a:solidFill>
              </a:rPr>
              <a:t>：「谁是我的母亲？谁是我的弟兄？」 </a:t>
            </a:r>
            <a:r>
              <a:rPr lang="zh-TW" altLang="en-US" sz="3200" dirty="0" smtClean="0">
                <a:solidFill>
                  <a:srgbClr val="000000"/>
                </a:solidFill>
              </a:rPr>
              <a:t>就四面观看那周围坐着的人</a:t>
            </a:r>
            <a:r>
              <a:rPr lang="zh-TW" altLang="en-US" sz="3200" dirty="0">
                <a:solidFill>
                  <a:srgbClr val="000000"/>
                </a:solidFill>
              </a:rPr>
              <a:t>，说：「看哪，我的母亲，我的弟兄。 </a:t>
            </a:r>
            <a:r>
              <a:rPr lang="zh-TW" altLang="en-US" sz="3200" dirty="0" smtClean="0">
                <a:solidFill>
                  <a:srgbClr val="FF0000"/>
                </a:solidFill>
              </a:rPr>
              <a:t>凡遵行神</a:t>
            </a:r>
            <a:r>
              <a:rPr lang="zh-TW" altLang="en-US" sz="3200" dirty="0">
                <a:solidFill>
                  <a:srgbClr val="FF0000"/>
                </a:solidFill>
              </a:rPr>
              <a:t>旨意的人就是我的弟兄姊妹和母亲了。</a:t>
            </a:r>
            <a:r>
              <a:rPr lang="zh-TW" altLang="en-US" sz="3200" dirty="0">
                <a:solidFill>
                  <a:srgbClr val="000000"/>
                </a:solidFill>
              </a:rPr>
              <a:t>」</a:t>
            </a:r>
            <a:endParaRPr lang="en-US" sz="3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9965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超越亲</a:t>
            </a:r>
            <a:r>
              <a:rPr lang="zh-CN" altLang="en-US" dirty="0" smtClean="0"/>
              <a:t>情的新关系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zh-CN" sz="3200" dirty="0"/>
              <a:t>	</a:t>
            </a:r>
            <a:r>
              <a:rPr lang="zh-CN" altLang="en-US" sz="3200" dirty="0" smtClean="0"/>
              <a:t>人到我这里</a:t>
            </a:r>
            <a:r>
              <a:rPr lang="zh-CN" altLang="en-US" sz="3200" dirty="0"/>
              <a:t>来，若不愛我勝過愛自己的父母、妻子、兒女、弟兄、姐妹和自己的性命，就不能做我的門徒；凡不背着自己十字架跟从我的，也不能作</a:t>
            </a:r>
            <a:r>
              <a:rPr lang="zh-CN" altLang="en-US" sz="3200" dirty="0" smtClean="0"/>
              <a:t>我的门徒。。。这样</a:t>
            </a:r>
            <a:r>
              <a:rPr lang="zh-CN" altLang="en-US" sz="3200" dirty="0"/>
              <a:t>，你们无论甚么人，若不撇下一切所有的，就不能作我的门徒。 </a:t>
            </a:r>
            <a:endParaRPr lang="en-US" altLang="zh-CN" sz="3200" dirty="0" smtClean="0"/>
          </a:p>
          <a:p>
            <a:pPr marL="0" indent="0">
              <a:buNone/>
            </a:pPr>
            <a:r>
              <a:rPr lang="en-US" altLang="zh-CN" sz="3200" dirty="0"/>
              <a:t>	</a:t>
            </a:r>
            <a:r>
              <a:rPr lang="en-US" altLang="zh-CN" sz="3200" dirty="0" smtClean="0"/>
              <a:t>	</a:t>
            </a:r>
            <a:r>
              <a:rPr lang="zh-CN" altLang="en-US" sz="3200" dirty="0" smtClean="0"/>
              <a:t>（路加福音</a:t>
            </a:r>
            <a:r>
              <a:rPr lang="en-US" sz="3200" dirty="0" smtClean="0"/>
              <a:t>14</a:t>
            </a:r>
            <a:r>
              <a:rPr lang="en-US" sz="3200" dirty="0"/>
              <a:t>:26-27, </a:t>
            </a:r>
            <a:r>
              <a:rPr lang="en-US" altLang="zh-CN" sz="3200" dirty="0" smtClean="0"/>
              <a:t>14:</a:t>
            </a:r>
            <a:r>
              <a:rPr lang="en-US" sz="3200" dirty="0" smtClean="0"/>
              <a:t>33</a:t>
            </a:r>
            <a:r>
              <a:rPr lang="en-US" sz="3200" dirty="0"/>
              <a:t>)</a:t>
            </a:r>
          </a:p>
          <a:p>
            <a:pPr marL="0" indent="0">
              <a:buNone/>
            </a:pPr>
            <a:r>
              <a:rPr lang="en-US" sz="3200" dirty="0" smtClean="0"/>
              <a:t>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561342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凡遵行神旨</a:t>
            </a:r>
            <a:r>
              <a:rPr lang="zh-CN" altLang="en-US" dirty="0" smtClean="0"/>
              <a:t>意的人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3200" dirty="0" smtClean="0"/>
              <a:t>遵</a:t>
            </a:r>
            <a:r>
              <a:rPr lang="zh-CN" altLang="en-US" sz="3200" dirty="0"/>
              <a:t>行神的旨意</a:t>
            </a:r>
            <a:r>
              <a:rPr lang="zh-CN" altLang="en-US" sz="3200" dirty="0" smtClean="0"/>
              <a:t>，需要谦</a:t>
            </a:r>
            <a:r>
              <a:rPr lang="zh-CN" altLang="en-US" sz="3200" dirty="0"/>
              <a:t>卑下来</a:t>
            </a:r>
            <a:r>
              <a:rPr lang="en-US" sz="3200" dirty="0"/>
              <a:t> </a:t>
            </a:r>
            <a:endParaRPr lang="en-US" sz="3200" dirty="0" smtClean="0"/>
          </a:p>
          <a:p>
            <a:r>
              <a:rPr lang="zh-CN" altLang="en-US" sz="3200" dirty="0"/>
              <a:t>遵行神的旨意</a:t>
            </a:r>
            <a:r>
              <a:rPr lang="zh-CN" altLang="en-US" sz="3200" smtClean="0"/>
              <a:t>，</a:t>
            </a:r>
            <a:r>
              <a:rPr lang="zh-CN" altLang="en-US" sz="3200" smtClean="0"/>
              <a:t>不</a:t>
            </a:r>
            <a:r>
              <a:rPr lang="zh-CN" altLang="en-US" sz="3200" smtClean="0"/>
              <a:t>要</a:t>
            </a:r>
            <a:r>
              <a:rPr lang="zh-CN" altLang="en-US" sz="3200" smtClean="0"/>
              <a:t>寻找借口</a:t>
            </a:r>
            <a:endParaRPr lang="en-US" altLang="zh-CN" sz="3200" dirty="0" smtClean="0"/>
          </a:p>
          <a:p>
            <a:r>
              <a:rPr lang="zh-CN" altLang="en-US" sz="3200" dirty="0"/>
              <a:t>遵行</a:t>
            </a:r>
            <a:r>
              <a:rPr lang="zh-CN" altLang="en-US" sz="3200" dirty="0" smtClean="0"/>
              <a:t>神的旨意，需要屡败屡战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250642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总结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3200" dirty="0" smtClean="0"/>
              <a:t>耶稣的门徒是一个多元化的团队，教会也需要接纳</a:t>
            </a:r>
            <a:r>
              <a:rPr lang="zh-CN" altLang="en-US" sz="3200" dirty="0"/>
              <a:t>不同的人，一起建造基督的身体</a:t>
            </a:r>
            <a:r>
              <a:rPr lang="en-US" sz="3200" dirty="0"/>
              <a:t> </a:t>
            </a:r>
            <a:endParaRPr lang="en-US" sz="3200" dirty="0" smtClean="0"/>
          </a:p>
          <a:p>
            <a:r>
              <a:rPr lang="zh-CN" altLang="en-US" sz="3200" dirty="0" smtClean="0"/>
              <a:t>耶稣的门徒用生命见证主耶稣，这个信仰值得我们全身心地投入</a:t>
            </a:r>
            <a:endParaRPr lang="en-US" altLang="zh-CN" sz="3200" dirty="0" smtClean="0"/>
          </a:p>
          <a:p>
            <a:r>
              <a:rPr lang="zh-CN" altLang="en-US" sz="3200" dirty="0" smtClean="0"/>
              <a:t>这是一场属灵的战争，我们要顺服神，抵挡魔鬼</a:t>
            </a:r>
            <a:endParaRPr lang="en-US" altLang="zh-CN" sz="3200" dirty="0" smtClean="0"/>
          </a:p>
          <a:p>
            <a:r>
              <a:rPr lang="zh-CN" altLang="en-US" sz="3200" dirty="0" smtClean="0"/>
              <a:t>神家里的人是那些愿意遵</a:t>
            </a:r>
            <a:r>
              <a:rPr lang="zh-CN" altLang="en-US" sz="3200" dirty="0"/>
              <a:t>行神旨意的人</a:t>
            </a:r>
            <a:r>
              <a:rPr lang="en-US" sz="3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223536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一、呼召门徒（可</a:t>
            </a:r>
            <a:r>
              <a:rPr lang="en-US" altLang="zh-TW" sz="4000" dirty="0"/>
              <a:t>3:1</a:t>
            </a:r>
            <a:r>
              <a:rPr lang="en-US" altLang="zh-CN" sz="4000" dirty="0"/>
              <a:t>3-19 </a:t>
            </a:r>
            <a:r>
              <a:rPr lang="zh-CN" altLang="en-US" dirty="0" smtClean="0"/>
              <a:t>）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600200"/>
            <a:ext cx="8042276" cy="5116279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altLang="zh-TW" sz="4600" dirty="0" smtClean="0"/>
              <a:t>	</a:t>
            </a:r>
            <a:r>
              <a:rPr lang="zh-TW" altLang="en-US" sz="4600" dirty="0" smtClean="0"/>
              <a:t>耶稣上</a:t>
            </a:r>
            <a:r>
              <a:rPr lang="zh-TW" altLang="en-US" sz="4600" dirty="0"/>
              <a:t>了山，随自己的意思叫人来；他们便来到他那里。 </a:t>
            </a:r>
            <a:r>
              <a:rPr lang="zh-TW" altLang="en-US" sz="4600" dirty="0" smtClean="0"/>
              <a:t>他就设立十二个人</a:t>
            </a:r>
            <a:r>
              <a:rPr lang="zh-TW" altLang="en-US" sz="4600" dirty="0"/>
              <a:t>，要他们常和自己同在，也要差他们去传道， </a:t>
            </a:r>
            <a:r>
              <a:rPr lang="zh-TW" altLang="en-US" sz="4600" dirty="0" smtClean="0"/>
              <a:t>并给他们权柄赶</a:t>
            </a:r>
            <a:r>
              <a:rPr lang="zh-TW" altLang="en-US" sz="4600" dirty="0"/>
              <a:t>鬼。 </a:t>
            </a:r>
            <a:endParaRPr lang="en-US" altLang="zh-TW" sz="4600" dirty="0" smtClean="0"/>
          </a:p>
          <a:p>
            <a:pPr marL="0" indent="0">
              <a:lnSpc>
                <a:spcPct val="120000"/>
              </a:lnSpc>
              <a:buNone/>
            </a:pPr>
            <a:r>
              <a:rPr lang="en-US" altLang="zh-TW" sz="4600" dirty="0" smtClean="0"/>
              <a:t>	</a:t>
            </a:r>
            <a:r>
              <a:rPr lang="zh-TW" altLang="en-US" sz="4600" dirty="0" smtClean="0"/>
              <a:t>这十二个人</a:t>
            </a:r>
            <a:r>
              <a:rPr lang="zh-TW" altLang="en-US" sz="4600" dirty="0"/>
              <a:t>有</a:t>
            </a:r>
            <a:r>
              <a:rPr lang="zh-TW" altLang="en-US" sz="4600" dirty="0">
                <a:solidFill>
                  <a:schemeClr val="tx1"/>
                </a:solidFill>
              </a:rPr>
              <a:t>西门</a:t>
            </a:r>
            <a:r>
              <a:rPr lang="zh-TW" altLang="en-US" sz="4600" dirty="0"/>
              <a:t>（耶稣又给他起名叫</a:t>
            </a:r>
            <a:r>
              <a:rPr lang="zh-TW" altLang="en-US" sz="4600" dirty="0">
                <a:solidFill>
                  <a:srgbClr val="FF0000"/>
                </a:solidFill>
              </a:rPr>
              <a:t>彼得</a:t>
            </a:r>
            <a:r>
              <a:rPr lang="zh-TW" altLang="en-US" sz="4600" dirty="0"/>
              <a:t>）， </a:t>
            </a:r>
            <a:r>
              <a:rPr lang="zh-TW" altLang="en-US" sz="4600" dirty="0" smtClean="0"/>
              <a:t>还</a:t>
            </a:r>
            <a:r>
              <a:rPr lang="zh-TW" altLang="en-US" sz="4600" dirty="0"/>
              <a:t>有西庇太的儿子</a:t>
            </a:r>
            <a:r>
              <a:rPr lang="zh-TW" altLang="en-US" sz="4600" dirty="0">
                <a:solidFill>
                  <a:srgbClr val="FF0000"/>
                </a:solidFill>
              </a:rPr>
              <a:t>雅各</a:t>
            </a:r>
            <a:r>
              <a:rPr lang="zh-TW" altLang="en-US" sz="4600" dirty="0"/>
              <a:t>和雅各的兄弟</a:t>
            </a:r>
            <a:r>
              <a:rPr lang="zh-TW" altLang="en-US" sz="4600" dirty="0">
                <a:solidFill>
                  <a:srgbClr val="FF0000"/>
                </a:solidFill>
              </a:rPr>
              <a:t>约翰</a:t>
            </a:r>
            <a:r>
              <a:rPr lang="zh-TW" altLang="en-US" sz="4600" dirty="0"/>
              <a:t>（又给这两个人起名叫半尼其，就是雷子的意思）， </a:t>
            </a:r>
            <a:r>
              <a:rPr lang="zh-TW" altLang="en-US" sz="4600" dirty="0" smtClean="0"/>
              <a:t>又有</a:t>
            </a:r>
            <a:r>
              <a:rPr lang="zh-TW" altLang="en-US" sz="4600" dirty="0" smtClean="0">
                <a:solidFill>
                  <a:srgbClr val="FF0000"/>
                </a:solidFill>
              </a:rPr>
              <a:t>安得烈</a:t>
            </a:r>
            <a:r>
              <a:rPr lang="zh-TW" altLang="en-US" sz="4600" dirty="0"/>
              <a:t>、</a:t>
            </a:r>
            <a:r>
              <a:rPr lang="zh-TW" altLang="en-US" sz="4600" dirty="0">
                <a:solidFill>
                  <a:srgbClr val="FF0000"/>
                </a:solidFill>
              </a:rPr>
              <a:t>腓力</a:t>
            </a:r>
            <a:r>
              <a:rPr lang="zh-TW" altLang="en-US" sz="4600" dirty="0"/>
              <a:t>、</a:t>
            </a:r>
            <a:r>
              <a:rPr lang="zh-TW" altLang="en-US" sz="4600" dirty="0">
                <a:solidFill>
                  <a:srgbClr val="FF0000"/>
                </a:solidFill>
              </a:rPr>
              <a:t>巴多罗买</a:t>
            </a:r>
            <a:r>
              <a:rPr lang="zh-TW" altLang="en-US" sz="4600" dirty="0"/>
              <a:t>、</a:t>
            </a:r>
            <a:r>
              <a:rPr lang="zh-TW" altLang="en-US" sz="4600" dirty="0">
                <a:solidFill>
                  <a:srgbClr val="FF0000"/>
                </a:solidFill>
              </a:rPr>
              <a:t>马太</a:t>
            </a:r>
            <a:r>
              <a:rPr lang="zh-TW" altLang="en-US" sz="4600" dirty="0" smtClean="0"/>
              <a:t>、</a:t>
            </a:r>
            <a:r>
              <a:rPr lang="en-US" altLang="zh-TW" sz="4600" dirty="0" smtClean="0"/>
              <a:t> </a:t>
            </a:r>
            <a:r>
              <a:rPr lang="zh-TW" altLang="en-US" sz="4600" dirty="0" smtClean="0">
                <a:solidFill>
                  <a:srgbClr val="FF0000"/>
                </a:solidFill>
              </a:rPr>
              <a:t>多马</a:t>
            </a:r>
            <a:r>
              <a:rPr lang="zh-TW" altLang="en-US" sz="4600" dirty="0"/>
              <a:t>、亚勒腓的儿子</a:t>
            </a:r>
            <a:r>
              <a:rPr lang="zh-TW" altLang="en-US" sz="4600" dirty="0">
                <a:solidFill>
                  <a:srgbClr val="FF0000"/>
                </a:solidFill>
              </a:rPr>
              <a:t>雅各</a:t>
            </a:r>
            <a:r>
              <a:rPr lang="zh-TW" altLang="en-US" sz="4600" dirty="0"/>
              <a:t>、和</a:t>
            </a:r>
            <a:r>
              <a:rPr lang="zh-TW" altLang="en-US" sz="4600" dirty="0">
                <a:solidFill>
                  <a:srgbClr val="FF0000"/>
                </a:solidFill>
              </a:rPr>
              <a:t>达太</a:t>
            </a:r>
            <a:r>
              <a:rPr lang="zh-TW" altLang="en-US" sz="4600" dirty="0"/>
              <a:t>，并奋锐党的</a:t>
            </a:r>
            <a:r>
              <a:rPr lang="zh-TW" altLang="en-US" sz="4600" dirty="0">
                <a:solidFill>
                  <a:srgbClr val="FF0000"/>
                </a:solidFill>
              </a:rPr>
              <a:t>西门</a:t>
            </a:r>
            <a:r>
              <a:rPr lang="zh-TW" altLang="en-US" sz="4600" dirty="0"/>
              <a:t>， </a:t>
            </a:r>
            <a:r>
              <a:rPr lang="zh-TW" altLang="en-US" sz="4600" dirty="0" smtClean="0"/>
              <a:t>还有卖耶稣</a:t>
            </a:r>
            <a:r>
              <a:rPr lang="zh-TW" altLang="en-US" sz="4600" dirty="0"/>
              <a:t>的加略人</a:t>
            </a:r>
            <a:r>
              <a:rPr lang="zh-TW" altLang="en-US" sz="4600" dirty="0">
                <a:solidFill>
                  <a:srgbClr val="FF0000"/>
                </a:solidFill>
              </a:rPr>
              <a:t>犹大</a:t>
            </a:r>
            <a:r>
              <a:rPr lang="zh-TW" altLang="en-US" sz="4600" dirty="0"/>
              <a:t>。</a:t>
            </a:r>
            <a:r>
              <a:rPr lang="zh-CN" altLang="en-US" sz="3600" dirty="0" smtClean="0"/>
              <a:t>。</a:t>
            </a:r>
            <a:endParaRPr lang="en-US" sz="3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4806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lacefina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869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0735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美国国旗攻防战</a:t>
            </a:r>
            <a:endParaRPr lang="en-US" dirty="0"/>
          </a:p>
        </p:txBody>
      </p:sp>
      <p:pic>
        <p:nvPicPr>
          <p:cNvPr id="6" name="Content Placeholder 5" descr="giphy-downsized-large.gi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4" b="199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441431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使徒</a:t>
            </a:r>
            <a:r>
              <a:rPr lang="en-US" dirty="0"/>
              <a:t>雅各 </a:t>
            </a:r>
            <a:r>
              <a:rPr lang="en-US" dirty="0" smtClean="0"/>
              <a:t>(44AD)</a:t>
            </a:r>
            <a:endParaRPr lang="en-US" dirty="0"/>
          </a:p>
        </p:txBody>
      </p:sp>
      <p:pic>
        <p:nvPicPr>
          <p:cNvPr id="4" name="Content Placeholder 3" descr="440px-Guido_Reni_-_Saint_James_the_Greater_-_Google_Art_Project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7509" r="-7750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944231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使徒</a:t>
            </a:r>
            <a:r>
              <a:rPr lang="en-US" dirty="0"/>
              <a:t>安得烈 </a:t>
            </a:r>
            <a:r>
              <a:rPr lang="en-US" dirty="0" smtClean="0"/>
              <a:t>(60AD)</a:t>
            </a:r>
            <a:endParaRPr lang="en-US" dirty="0"/>
          </a:p>
        </p:txBody>
      </p:sp>
      <p:pic>
        <p:nvPicPr>
          <p:cNvPr id="4" name="Content Placeholder 3" descr="Artus_Wolffort_-_St_Andrew_-_WGA25857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1617" r="-71617"/>
          <a:stretch>
            <a:fillRect/>
          </a:stretch>
        </p:blipFill>
        <p:spPr>
          <a:xfrm>
            <a:off x="549275" y="1600200"/>
            <a:ext cx="8042275" cy="4343400"/>
          </a:xfrm>
        </p:spPr>
      </p:pic>
    </p:spTree>
    <p:extLst>
      <p:ext uri="{BB962C8B-B14F-4D97-AF65-F5344CB8AC3E}">
        <p14:creationId xmlns:p14="http://schemas.microsoft.com/office/powerpoint/2010/main" val="36867654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使徒小雅各</a:t>
            </a:r>
            <a:r>
              <a:rPr lang="en-US" dirty="0"/>
              <a:t> </a:t>
            </a:r>
            <a:r>
              <a:rPr lang="en-US" dirty="0" smtClean="0"/>
              <a:t>(62AD)</a:t>
            </a:r>
            <a:endParaRPr lang="en-US" dirty="0"/>
          </a:p>
        </p:txBody>
      </p:sp>
      <p:pic>
        <p:nvPicPr>
          <p:cNvPr id="4" name="Content Placeholder 3" descr="440px-Jacobus_Minor_San_Giovanni_in_Laterano_2006-09-07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8328" r="-118328"/>
          <a:stretch>
            <a:fillRect/>
          </a:stretch>
        </p:blipFill>
        <p:spPr>
          <a:xfrm>
            <a:off x="549275" y="1600200"/>
            <a:ext cx="8042275" cy="4343400"/>
          </a:xfrm>
        </p:spPr>
      </p:pic>
    </p:spTree>
    <p:extLst>
      <p:ext uri="{BB962C8B-B14F-4D97-AF65-F5344CB8AC3E}">
        <p14:creationId xmlns:p14="http://schemas.microsoft.com/office/powerpoint/2010/main" val="23320688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使徒</a:t>
            </a:r>
            <a:r>
              <a:rPr lang="en-US" dirty="0"/>
              <a:t>彼得 </a:t>
            </a:r>
            <a:r>
              <a:rPr lang="en-US" dirty="0" smtClean="0"/>
              <a:t>(64AD)</a:t>
            </a:r>
            <a:endParaRPr lang="en-US" dirty="0"/>
          </a:p>
        </p:txBody>
      </p:sp>
      <p:pic>
        <p:nvPicPr>
          <p:cNvPr id="4" name="Content Placeholder 3" descr="Martirio_di_San_Pietro_September_2015-1a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3595" r="-7359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554268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9878</TotalTime>
  <Words>458</Words>
  <Application>Microsoft Macintosh PowerPoint</Application>
  <PresentationFormat>On-screen Show (4:3)</PresentationFormat>
  <Paragraphs>63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Breeze</vt:lpstr>
      <vt:lpstr>耶稣的门徒</vt:lpstr>
      <vt:lpstr>回顾</vt:lpstr>
      <vt:lpstr>一、呼召门徒（可3:13-19 ）</vt:lpstr>
      <vt:lpstr>PowerPoint Presentation</vt:lpstr>
      <vt:lpstr>美国国旗攻防战</vt:lpstr>
      <vt:lpstr>使徒雅各 (44AD)</vt:lpstr>
      <vt:lpstr>使徒安得烈 (60AD)</vt:lpstr>
      <vt:lpstr>使徒小雅各 (62AD)</vt:lpstr>
      <vt:lpstr>使徒彼得 (64AD)</vt:lpstr>
      <vt:lpstr>使徒达太 (65AD)</vt:lpstr>
      <vt:lpstr>使徒西门 (65AD)</vt:lpstr>
      <vt:lpstr>使徒多马 (72AD)</vt:lpstr>
      <vt:lpstr>使徒马太 (74AD)</vt:lpstr>
      <vt:lpstr>使徒腓利 (80AD)</vt:lpstr>
      <vt:lpstr>使徒巴多罗买</vt:lpstr>
      <vt:lpstr>使徒约翰 (98AD)</vt:lpstr>
      <vt:lpstr>二、撒但怎能赶出撒但（3:22-30）</vt:lpstr>
      <vt:lpstr>基督的工作 </vt:lpstr>
      <vt:lpstr>PowerPoint Presentation</vt:lpstr>
      <vt:lpstr>基督的工作 </vt:lpstr>
      <vt:lpstr>抵挡魔鬼</vt:lpstr>
      <vt:lpstr>PowerPoint Presentation</vt:lpstr>
      <vt:lpstr>抵挡魔鬼</vt:lpstr>
      <vt:lpstr>三、谁是我的母亲，谁是我的弟兄？（3:20-21, 31-35） </vt:lpstr>
      <vt:lpstr>超越亲情的新关系</vt:lpstr>
      <vt:lpstr>凡遵行神旨意的人</vt:lpstr>
      <vt:lpstr>总结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浪子回头</dc:title>
  <dc:creator>Joe  Xu</dc:creator>
  <cp:lastModifiedBy>Joe  Xu</cp:lastModifiedBy>
  <cp:revision>157</cp:revision>
  <dcterms:created xsi:type="dcterms:W3CDTF">2015-09-08T16:46:31Z</dcterms:created>
  <dcterms:modified xsi:type="dcterms:W3CDTF">2017-04-09T23:04:44Z</dcterms:modified>
</cp:coreProperties>
</file>