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58" r:id="rId6"/>
    <p:sldId id="267" r:id="rId7"/>
    <p:sldId id="268" r:id="rId8"/>
    <p:sldId id="269" r:id="rId9"/>
    <p:sldId id="270" r:id="rId10"/>
    <p:sldId id="271" r:id="rId11"/>
    <p:sldId id="259" r:id="rId12"/>
    <p:sldId id="260" r:id="rId13"/>
    <p:sldId id="273" r:id="rId14"/>
    <p:sldId id="272" r:id="rId15"/>
    <p:sldId id="262" r:id="rId16"/>
    <p:sldId id="274" r:id="rId17"/>
    <p:sldId id="261" r:id="rId18"/>
    <p:sldId id="275" r:id="rId19"/>
    <p:sldId id="276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CBFF8-48F3-F346-9F6B-E773997F0553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835F-97F7-6A48-AD20-0A475E02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021282-BA81-CF45-AA66-DD372B94CC11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889075"/>
            <a:ext cx="6498158" cy="1724867"/>
          </a:xfrm>
        </p:spPr>
        <p:txBody>
          <a:bodyPr/>
          <a:lstStyle/>
          <a:p>
            <a:r>
              <a:rPr lang="zh-CN" altLang="en-US" dirty="0"/>
              <a:t>安息日的</a:t>
            </a:r>
            <a:r>
              <a:rPr lang="zh-CN" altLang="en-US" dirty="0" smtClean="0"/>
              <a:t>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851565"/>
            <a:ext cx="6400800" cy="2038350"/>
          </a:xfrm>
        </p:spPr>
        <p:txBody>
          <a:bodyPr>
            <a:noAutofit/>
          </a:bodyPr>
          <a:lstStyle/>
          <a:p>
            <a:endParaRPr lang="en-US" altLang="zh-CN" sz="2800" dirty="0" smtClean="0"/>
          </a:p>
          <a:p>
            <a:r>
              <a:rPr lang="en-US" altLang="zh-CN" sz="2800" dirty="0" smtClean="0"/>
              <a:t>2017-2-12</a:t>
            </a:r>
            <a:endParaRPr lang="en-US" sz="2800" dirty="0"/>
          </a:p>
          <a:p>
            <a:r>
              <a:rPr lang="zh-CN" altLang="en-US" sz="2800" dirty="0" smtClean="0"/>
              <a:t>徐志雄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0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二、人子和安息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i="1" dirty="0" smtClean="0"/>
              <a:t>所以，</a:t>
            </a:r>
            <a:r>
              <a:rPr lang="zh-TW" altLang="en-US" sz="3600" b="1" i="1" dirty="0" smtClean="0"/>
              <a:t>人子也</a:t>
            </a:r>
            <a:r>
              <a:rPr lang="zh-TW" altLang="en-US" sz="3600" b="1" i="1" dirty="0"/>
              <a:t>是安息日的</a:t>
            </a:r>
            <a:r>
              <a:rPr lang="zh-TW" altLang="en-US" sz="3600" b="1" i="1" dirty="0" smtClean="0"/>
              <a:t>主</a:t>
            </a:r>
            <a:r>
              <a:rPr lang="zh-CN" altLang="en-US" sz="3600" b="1" i="1" dirty="0" smtClean="0"/>
              <a:t>。</a:t>
            </a:r>
            <a:endParaRPr lang="en-US" altLang="zh-CN" sz="3600" b="1" i="1" dirty="0" smtClean="0"/>
          </a:p>
          <a:p>
            <a:r>
              <a:rPr lang="zh-CN" altLang="en-US" sz="3600" dirty="0"/>
              <a:t>第一层的意思：耶稣是安息日的主，安息日也是为他而设</a:t>
            </a:r>
            <a:r>
              <a:rPr lang="zh-CN" altLang="en-US" sz="3600" dirty="0" smtClean="0"/>
              <a:t>的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HT" altLang="en-US" sz="3600" b="1" i="1" dirty="0">
                <a:solidFill>
                  <a:schemeClr val="tx1"/>
                </a:solidFill>
              </a:rPr>
              <a:t>不拘在飲食上，或節期、月朔、</a:t>
            </a:r>
            <a:r>
              <a:rPr lang="zh-CHT" altLang="en-US" sz="3600" b="1" i="1" dirty="0">
                <a:solidFill>
                  <a:srgbClr val="FF0000"/>
                </a:solidFill>
              </a:rPr>
              <a:t>安息日</a:t>
            </a:r>
            <a:r>
              <a:rPr lang="zh-CHT" altLang="en-US" sz="3600" b="1" i="1" dirty="0">
                <a:solidFill>
                  <a:schemeClr val="tx1"/>
                </a:solidFill>
              </a:rPr>
              <a:t>，都不可讓人論斷你們。</a:t>
            </a:r>
            <a:r>
              <a:rPr lang="zh-CHT" altLang="en-US" sz="3600" b="1" i="1" dirty="0">
                <a:solidFill>
                  <a:srgbClr val="FF0000"/>
                </a:solidFill>
              </a:rPr>
              <a:t>這些原是后事的影兒</a:t>
            </a:r>
            <a:r>
              <a:rPr lang="en-US" altLang="zh-CHT" sz="3600" b="1" i="1" dirty="0">
                <a:solidFill>
                  <a:schemeClr val="tx1"/>
                </a:solidFill>
              </a:rPr>
              <a:t>﹔</a:t>
            </a:r>
            <a:r>
              <a:rPr lang="zh-CHT" altLang="en-US" sz="3600" b="1" i="1" dirty="0">
                <a:solidFill>
                  <a:schemeClr val="tx1"/>
                </a:solidFill>
              </a:rPr>
              <a:t>那形體卻是基督</a:t>
            </a:r>
            <a:r>
              <a:rPr lang="zh-CHT" altLang="en-US" sz="3600" b="1" i="1" dirty="0" smtClean="0">
                <a:solidFill>
                  <a:schemeClr val="tx1"/>
                </a:solidFill>
              </a:rPr>
              <a:t>。（</a:t>
            </a:r>
            <a:r>
              <a:rPr lang="zh-CHT" altLang="en-US" sz="3600" b="1" i="1" dirty="0">
                <a:solidFill>
                  <a:schemeClr val="tx1"/>
                </a:solidFill>
              </a:rPr>
              <a:t>西</a:t>
            </a:r>
            <a:r>
              <a:rPr lang="en-US" altLang="zh-CHT" sz="3600" b="1" i="1" dirty="0">
                <a:solidFill>
                  <a:schemeClr val="tx1"/>
                </a:solidFill>
              </a:rPr>
              <a:t>2:16-17</a:t>
            </a:r>
            <a:r>
              <a:rPr lang="zh-CHT" altLang="en-US" sz="3600" b="1" i="1" dirty="0">
                <a:solidFill>
                  <a:schemeClr val="tx1"/>
                </a:solidFill>
              </a:rPr>
              <a:t>） </a:t>
            </a:r>
            <a:endParaRPr lang="en-US" altLang="zh-TW" sz="36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二、人子和安息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第二层</a:t>
            </a:r>
            <a:r>
              <a:rPr lang="zh-CN" altLang="en-US" sz="3600" dirty="0"/>
              <a:t>的意思：在主里面，我们才找得到真正的安息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b="1" i="1" dirty="0">
                <a:solidFill>
                  <a:srgbClr val="FF0000"/>
                </a:solidFill>
              </a:rPr>
              <a:t>凡劳苦担重担的人</a:t>
            </a:r>
            <a:r>
              <a:rPr lang="zh-CN" altLang="en-US" sz="3600" b="1" i="1" dirty="0">
                <a:solidFill>
                  <a:srgbClr val="000000"/>
                </a:solidFill>
              </a:rPr>
              <a:t>可以到我这里来，我就使你们</a:t>
            </a:r>
            <a:r>
              <a:rPr lang="zh-CN" altLang="en-US" sz="3600" b="1" i="1" dirty="0">
                <a:solidFill>
                  <a:srgbClr val="FF0000"/>
                </a:solidFill>
              </a:rPr>
              <a:t>得安息</a:t>
            </a:r>
            <a:r>
              <a:rPr lang="zh-CN" altLang="en-US" sz="3600" b="1" i="1" dirty="0">
                <a:solidFill>
                  <a:srgbClr val="000000"/>
                </a:solidFill>
              </a:rPr>
              <a:t>。我心里柔和谦卑，你们当负我的轭，学我的样式；这样，</a:t>
            </a:r>
            <a:r>
              <a:rPr lang="zh-CN" altLang="en-US" sz="3600" b="1" i="1" dirty="0">
                <a:solidFill>
                  <a:srgbClr val="FF0000"/>
                </a:solidFill>
              </a:rPr>
              <a:t>你们心里就必得享安息</a:t>
            </a:r>
            <a:r>
              <a:rPr lang="zh-CN" altLang="en-US" sz="3600" b="1" i="1" dirty="0">
                <a:solidFill>
                  <a:srgbClr val="000000"/>
                </a:solidFill>
              </a:rPr>
              <a:t>。因为我的轭是容易的，</a:t>
            </a:r>
            <a:r>
              <a:rPr lang="zh-CN" altLang="en-US" sz="3600" b="1" i="1">
                <a:solidFill>
                  <a:srgbClr val="000000"/>
                </a:solidFill>
              </a:rPr>
              <a:t>我的担子是轻省的</a:t>
            </a:r>
            <a:r>
              <a:rPr lang="zh-CN" altLang="en-US" sz="3600" b="1" i="1" smtClean="0">
                <a:solidFill>
                  <a:srgbClr val="000000"/>
                </a:solidFill>
              </a:rPr>
              <a:t>。（</a:t>
            </a:r>
            <a:r>
              <a:rPr lang="zh-CN" altLang="en-US" sz="3600" b="1" i="1" dirty="0">
                <a:solidFill>
                  <a:srgbClr val="000000"/>
                </a:solidFill>
              </a:rPr>
              <a:t>太</a:t>
            </a:r>
            <a:r>
              <a:rPr lang="en-US" sz="3600" b="1" i="1" dirty="0">
                <a:solidFill>
                  <a:srgbClr val="000000"/>
                </a:solidFill>
              </a:rPr>
              <a:t>11:28</a:t>
            </a:r>
            <a:r>
              <a:rPr lang="zh-CN" altLang="en-US" sz="3600" b="1" i="1" dirty="0">
                <a:solidFill>
                  <a:srgbClr val="000000"/>
                </a:solidFill>
              </a:rPr>
              <a:t>－</a:t>
            </a:r>
            <a:r>
              <a:rPr lang="en-US" sz="3600" b="1" i="1" dirty="0">
                <a:solidFill>
                  <a:srgbClr val="000000"/>
                </a:solidFill>
              </a:rPr>
              <a:t>30</a:t>
            </a:r>
            <a:r>
              <a:rPr lang="zh-CN" altLang="en-US" sz="3600" b="1" i="1" dirty="0">
                <a:solidFill>
                  <a:srgbClr val="000000"/>
                </a:solidFill>
              </a:rPr>
              <a:t>）</a:t>
            </a:r>
            <a:endParaRPr lang="en-US" sz="36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71562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三、沉默和愤怒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</a:rPr>
              <a:t>3</a:t>
            </a:r>
            <a:r>
              <a:rPr lang="en-US" altLang="zh-TW" sz="3600" dirty="0" smtClean="0">
                <a:solidFill>
                  <a:schemeClr val="tx1"/>
                </a:solidFill>
              </a:rPr>
              <a:t>:</a:t>
            </a:r>
            <a:r>
              <a:rPr lang="en-US" altLang="zh-CN" sz="3600" dirty="0" smtClean="0">
                <a:solidFill>
                  <a:schemeClr val="tx1"/>
                </a:solidFill>
              </a:rPr>
              <a:t>1</a:t>
            </a:r>
            <a:r>
              <a:rPr lang="zh-TW" altLang="en-US" sz="3600" dirty="0" smtClean="0">
                <a:solidFill>
                  <a:schemeClr val="tx1"/>
                </a:solidFill>
              </a:rPr>
              <a:t>耶稣又进</a:t>
            </a:r>
            <a:r>
              <a:rPr lang="zh-TW" altLang="en-US" sz="3600" dirty="0">
                <a:solidFill>
                  <a:schemeClr val="tx1"/>
                </a:solidFill>
              </a:rPr>
              <a:t>了会堂，在那里有一个人枯干了一只手。 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3</a:t>
            </a:r>
            <a:r>
              <a:rPr lang="en-US" altLang="zh-TW" sz="3600" dirty="0">
                <a:solidFill>
                  <a:schemeClr val="tx1"/>
                </a:solidFill>
              </a:rPr>
              <a:t>:2 </a:t>
            </a:r>
            <a:r>
              <a:rPr lang="zh-TW" altLang="en-US" sz="3600" dirty="0">
                <a:solidFill>
                  <a:schemeClr val="tx1"/>
                </a:solidFill>
              </a:rPr>
              <a:t>众人窥探耶稣，在安息日医治不医治，意思是要控告耶稣。 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3</a:t>
            </a:r>
            <a:r>
              <a:rPr lang="en-US" altLang="zh-TW" sz="3600" dirty="0">
                <a:solidFill>
                  <a:schemeClr val="tx1"/>
                </a:solidFill>
              </a:rPr>
              <a:t>:3 </a:t>
            </a:r>
            <a:r>
              <a:rPr lang="zh-TW" altLang="en-US" sz="3600" dirty="0">
                <a:solidFill>
                  <a:schemeClr val="tx1"/>
                </a:solidFill>
              </a:rPr>
              <a:t>耶稣对那枯干一只手的人说：「起来，站在当中。」 </a:t>
            </a:r>
            <a:endParaRPr lang="en-US" altLang="zh-TW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2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93953"/>
            <a:ext cx="8042276" cy="5376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3</a:t>
            </a:r>
            <a:r>
              <a:rPr lang="en-US" altLang="zh-TW" sz="3600" dirty="0">
                <a:solidFill>
                  <a:srgbClr val="000000"/>
                </a:solidFill>
              </a:rPr>
              <a:t>:4 </a:t>
            </a:r>
            <a:r>
              <a:rPr lang="zh-TW" altLang="en-US" sz="3600" dirty="0">
                <a:solidFill>
                  <a:srgbClr val="000000"/>
                </a:solidFill>
              </a:rPr>
              <a:t>又问众人说：「在安息日行善行恶，救命害命，哪样是可以的呢？」</a:t>
            </a:r>
            <a:r>
              <a:rPr lang="zh-TW" altLang="en-US" sz="3600" dirty="0">
                <a:solidFill>
                  <a:srgbClr val="FF0000"/>
                </a:solidFill>
              </a:rPr>
              <a:t>他们都不作声。</a:t>
            </a:r>
            <a:r>
              <a:rPr lang="zh-TW" altLang="en-US" sz="3600" dirty="0">
                <a:solidFill>
                  <a:srgbClr val="000000"/>
                </a:solidFill>
              </a:rPr>
              <a:t> </a:t>
            </a:r>
            <a:endParaRPr lang="en-US" altLang="zh-TW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3</a:t>
            </a:r>
            <a:r>
              <a:rPr lang="en-US" altLang="zh-TW" sz="3600" dirty="0">
                <a:solidFill>
                  <a:srgbClr val="000000"/>
                </a:solidFill>
              </a:rPr>
              <a:t>:5 </a:t>
            </a:r>
            <a:r>
              <a:rPr lang="zh-TW" altLang="en-US" sz="3600" dirty="0">
                <a:solidFill>
                  <a:srgbClr val="000000"/>
                </a:solidFill>
              </a:rPr>
              <a:t>耶稣怒目周围看他们，忧愁他们的心刚硬，就对那人说：「伸出手来！」他把手一伸，手就复了原。 </a:t>
            </a:r>
            <a:endParaRPr lang="en-US" altLang="zh-TW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3</a:t>
            </a:r>
            <a:r>
              <a:rPr lang="en-US" altLang="zh-TW" sz="3600" dirty="0">
                <a:solidFill>
                  <a:srgbClr val="000000"/>
                </a:solidFill>
              </a:rPr>
              <a:t>:6 </a:t>
            </a:r>
            <a:r>
              <a:rPr lang="zh-TW" altLang="en-US" sz="3600" dirty="0">
                <a:solidFill>
                  <a:srgbClr val="000000"/>
                </a:solidFill>
              </a:rPr>
              <a:t>法利赛人出去，同希律一党的人商议</a:t>
            </a:r>
            <a:r>
              <a:rPr lang="zh-TW" altLang="en-US" sz="3600" dirty="0">
                <a:solidFill>
                  <a:srgbClr val="FF0000"/>
                </a:solidFill>
              </a:rPr>
              <a:t>怎样可以除灭耶稣</a:t>
            </a:r>
            <a:r>
              <a:rPr lang="zh-TW" altLang="en-US" sz="3600" dirty="0">
                <a:solidFill>
                  <a:srgbClr val="000000"/>
                </a:solidFill>
              </a:rPr>
              <a:t>。</a:t>
            </a:r>
            <a:endParaRPr lang="en-US" altLang="zh-TW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0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三、沉默和愤怒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i="1" dirty="0" smtClean="0">
                <a:solidFill>
                  <a:srgbClr val="FF0000"/>
                </a:solidFill>
              </a:rPr>
              <a:t>你当为哑巴开</a:t>
            </a:r>
            <a:r>
              <a:rPr lang="zh-CN" altLang="en-US" sz="3600" i="1" dirty="0">
                <a:solidFill>
                  <a:srgbClr val="FF0000"/>
                </a:solidFill>
              </a:rPr>
              <a:t>口，为一切孤独的伸冤。你当开口按公义判断，为困苦和穷乏的辨屈。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</a:rPr>
              <a:t>	</a:t>
            </a:r>
            <a:r>
              <a:rPr lang="en-US" altLang="zh-TW" sz="3600" dirty="0" smtClean="0">
                <a:solidFill>
                  <a:srgbClr val="FF0000"/>
                </a:solidFill>
              </a:rPr>
              <a:t>				</a:t>
            </a:r>
            <a:r>
              <a:rPr lang="zh-CN" altLang="en-US" sz="3600" i="1" dirty="0" smtClean="0">
                <a:solidFill>
                  <a:srgbClr val="FF0000"/>
                </a:solidFill>
              </a:rPr>
              <a:t>箴言</a:t>
            </a:r>
            <a:r>
              <a:rPr lang="en-US" sz="3600" i="1" dirty="0">
                <a:solidFill>
                  <a:srgbClr val="FF0000"/>
                </a:solidFill>
              </a:rPr>
              <a:t>31:8-9 </a:t>
            </a:r>
            <a:endParaRPr lang="en-US" altLang="zh-TW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1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6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8106"/>
            <a:ext cx="8042276" cy="6315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/>
              <a:t>起初他们追杀共产党人，我没有说话</a:t>
            </a:r>
            <a:r>
              <a:rPr lang="en-US" altLang="zh-CN" sz="3600" dirty="0"/>
              <a:t>──</a:t>
            </a:r>
            <a:r>
              <a:rPr lang="zh-CN" altLang="en-US" sz="3600" dirty="0"/>
              <a:t>因为我不是共产党</a:t>
            </a:r>
            <a:r>
              <a:rPr lang="zh-CN" altLang="en-US" sz="3600" dirty="0" smtClean="0"/>
              <a:t>；</a:t>
            </a:r>
            <a:endParaRPr lang="en-US" altLang="zh-CN" sz="3600" dirty="0"/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z="3600" dirty="0" smtClean="0"/>
              <a:t>接著他们追杀犹</a:t>
            </a:r>
            <a:r>
              <a:rPr lang="zh-CN" altLang="en-US" sz="3600" dirty="0"/>
              <a:t>太人，</a:t>
            </a:r>
            <a:r>
              <a:rPr lang="zh-CN" altLang="en-US" sz="3600" dirty="0" smtClean="0"/>
              <a:t>我没有说话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─</a:t>
            </a:r>
            <a:r>
              <a:rPr lang="en-US" altLang="zh-CN" sz="3600" dirty="0"/>
              <a:t>─</a:t>
            </a:r>
            <a:r>
              <a:rPr lang="zh-CN" altLang="en-US" sz="3600" dirty="0"/>
              <a:t>因为我不是犹太人</a:t>
            </a:r>
            <a:r>
              <a:rPr lang="zh-CN" altLang="en-US" sz="3600" dirty="0" smtClean="0"/>
              <a:t>；</a:t>
            </a:r>
            <a:endParaRPr lang="en-US" altLang="zh-CN" sz="3600" dirty="0"/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z="3600" dirty="0" smtClean="0"/>
              <a:t>后</a:t>
            </a:r>
            <a:r>
              <a:rPr lang="zh-CN" altLang="en-US" sz="3600" dirty="0"/>
              <a:t>来他们追杀工会成员，我没有说话</a:t>
            </a:r>
            <a:r>
              <a:rPr lang="en-US" altLang="zh-CN" sz="3600" dirty="0"/>
              <a:t>──</a:t>
            </a:r>
            <a:r>
              <a:rPr lang="zh-CN" altLang="en-US" sz="3600" dirty="0"/>
              <a:t>因为我不是工会成员；</a:t>
            </a:r>
            <a:endParaRPr lang="en-US" sz="3600" dirty="0"/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z="3600" dirty="0" smtClean="0"/>
              <a:t>然</a:t>
            </a:r>
            <a:r>
              <a:rPr lang="zh-CN" altLang="en-US" sz="3600" dirty="0"/>
              <a:t>后他们追杀天主教徒，我没有说话</a:t>
            </a:r>
            <a:r>
              <a:rPr lang="en-US" altLang="zh-CN" sz="3600" dirty="0"/>
              <a:t>── </a:t>
            </a:r>
            <a:r>
              <a:rPr lang="zh-CN" altLang="en-US" sz="3600" dirty="0"/>
              <a:t>因为</a:t>
            </a:r>
            <a:r>
              <a:rPr lang="zh-CN" altLang="en-US" sz="3600" dirty="0" smtClean="0"/>
              <a:t>我不是</a:t>
            </a:r>
            <a:r>
              <a:rPr lang="zh-CN" altLang="en-US" sz="3600" dirty="0"/>
              <a:t>天主教徒</a:t>
            </a:r>
            <a:r>
              <a:rPr lang="zh-CN" altLang="en-US" sz="3600" dirty="0" smtClean="0"/>
              <a:t>；</a:t>
            </a:r>
            <a:endParaRPr lang="en-US" sz="3600" dirty="0"/>
          </a:p>
          <a:p>
            <a:pPr marL="0" indent="0">
              <a:spcBef>
                <a:spcPts val="1000"/>
              </a:spcBef>
              <a:buNone/>
            </a:pPr>
            <a:r>
              <a:rPr lang="zh-CN" altLang="en-US" sz="3600" dirty="0" smtClean="0"/>
              <a:t>最后他们奔我而</a:t>
            </a:r>
            <a:r>
              <a:rPr lang="zh-CN" altLang="en-US" sz="3600" dirty="0"/>
              <a:t>来</a:t>
            </a:r>
            <a:r>
              <a:rPr lang="zh-CN" altLang="en-US" sz="3600" dirty="0" smtClean="0"/>
              <a:t>，此时已经无人可以站起来为我说话</a:t>
            </a:r>
            <a:r>
              <a:rPr lang="zh-CN" altLang="en-US" sz="3600" dirty="0"/>
              <a:t>了。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2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四、教条和信仰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教条让人有安全感，</a:t>
            </a:r>
            <a:r>
              <a:rPr lang="zh-CN" altLang="en-US" sz="3600" dirty="0" smtClean="0"/>
              <a:t>却不见得让人获</a:t>
            </a:r>
            <a:r>
              <a:rPr lang="zh-CN" altLang="en-US" sz="3600" dirty="0"/>
              <a:t>得</a:t>
            </a:r>
            <a:r>
              <a:rPr lang="zh-CN" altLang="en-US" sz="3600" dirty="0" smtClean="0"/>
              <a:t>真正的信仰</a:t>
            </a:r>
            <a:endParaRPr lang="en-US" altLang="zh-CN" sz="3600" dirty="0" smtClean="0"/>
          </a:p>
          <a:p>
            <a:pPr lvl="0"/>
            <a:r>
              <a:rPr lang="zh-CN" altLang="en-US" sz="3600" dirty="0" smtClean="0"/>
              <a:t>教条</a:t>
            </a:r>
            <a:r>
              <a:rPr lang="zh-CN" altLang="en-US" sz="3600" dirty="0"/>
              <a:t>可以</a:t>
            </a:r>
            <a:r>
              <a:rPr lang="zh-CN" altLang="en-US" sz="3600" dirty="0" smtClean="0"/>
              <a:t>让人充满仇恨</a:t>
            </a:r>
            <a:r>
              <a:rPr lang="zh-CN" altLang="en-US" sz="3600" dirty="0"/>
              <a:t>，</a:t>
            </a:r>
            <a:r>
              <a:rPr lang="zh-CN" altLang="en-US" sz="3600" dirty="0" smtClean="0"/>
              <a:t>而真正的基督教信仰让人充满感恩和爱</a:t>
            </a:r>
            <a:endParaRPr lang="en-US" sz="3600" dirty="0"/>
          </a:p>
          <a:p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71562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耶利米书</a:t>
            </a:r>
            <a:r>
              <a:rPr lang="en-US" dirty="0"/>
              <a:t>42-</a:t>
            </a:r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众军长以及众百姓请先知耶利米向神祷告</a:t>
            </a:r>
            <a:r>
              <a:rPr lang="zh-CN" altLang="en-US" sz="3600" dirty="0" smtClean="0"/>
              <a:t>，</a:t>
            </a:r>
            <a:r>
              <a:rPr lang="en-US" altLang="zh-CN" sz="3600" dirty="0"/>
              <a:t>『</a:t>
            </a:r>
            <a:r>
              <a:rPr lang="zh-CN" altLang="en-US" sz="3600" dirty="0" smtClean="0"/>
              <a:t>他说</a:t>
            </a:r>
            <a:r>
              <a:rPr lang="zh-CN" altLang="en-US" sz="3600" dirty="0"/>
              <a:t>的无论是好是歹，我们都必听从；我们听从耶和华</a:t>
            </a:r>
            <a:r>
              <a:rPr lang="en-US" altLang="zh-CN" sz="3600" dirty="0"/>
              <a:t>―</a:t>
            </a:r>
            <a:r>
              <a:rPr lang="zh-CN" altLang="en-US" sz="3600" dirty="0"/>
              <a:t>我们　神的话，就可以得福</a:t>
            </a:r>
            <a:r>
              <a:rPr lang="zh-CN" altLang="en-US" sz="3600" dirty="0" smtClean="0"/>
              <a:t>。</a:t>
            </a:r>
            <a:r>
              <a:rPr lang="en-US" altLang="zh-CN" sz="3600" dirty="0"/>
              <a:t>』</a:t>
            </a:r>
            <a:endParaRPr lang="en-US" sz="3600" dirty="0" smtClean="0"/>
          </a:p>
          <a:p>
            <a:r>
              <a:rPr lang="zh-CN" altLang="en-US" sz="3600" dirty="0"/>
              <a:t>过了十天，耶和华的话临到耶利米。</a:t>
            </a:r>
            <a:r>
              <a:rPr lang="en-US" sz="3600" dirty="0"/>
              <a:t> </a:t>
            </a:r>
            <a:endParaRPr lang="en-US" sz="3600" dirty="0" smtClean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zh-CN" sz="3600" dirty="0"/>
              <a:t>『</a:t>
            </a:r>
            <a:r>
              <a:rPr lang="zh-CN" altLang="en-US" sz="3600" dirty="0"/>
              <a:t>你们若仍住在这地，我就建立你们，必不拆毁，栽植你们，并不拔出，因我为降与你们的灾祸后悔了。</a:t>
            </a:r>
            <a:r>
              <a:rPr lang="en-US" altLang="zh-CN" sz="3600" dirty="0" smtClean="0"/>
              <a:t>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498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52823"/>
            <a:ext cx="8341154" cy="5590778"/>
          </a:xfrm>
        </p:spPr>
        <p:txBody>
          <a:bodyPr>
            <a:noAutofit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zh-CN" sz="3600" dirty="0"/>
              <a:t>『</a:t>
            </a:r>
            <a:r>
              <a:rPr lang="zh-CN" altLang="en-US" sz="3600" dirty="0"/>
              <a:t>你们若定意要进入埃及，在那里寄居，你们所惧怕的刀剑在埃及地必追上你们！你们所惧怕的饥荒在埃及要紧紧地跟随你们！你们必死在那里！</a:t>
            </a:r>
            <a:r>
              <a:rPr lang="en-US" altLang="zh-CN" sz="3600" dirty="0"/>
              <a:t>』</a:t>
            </a:r>
            <a:endParaRPr lang="en-US" sz="3600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zh-CN" altLang="en-US" sz="3600" dirty="0"/>
              <a:t>耶利米向众百姓说完了耶和华</a:t>
            </a:r>
            <a:r>
              <a:rPr lang="en-US" altLang="zh-CN" sz="3600" dirty="0"/>
              <a:t>―</a:t>
            </a:r>
            <a:r>
              <a:rPr lang="zh-CN" altLang="en-US" sz="3600" dirty="0"/>
              <a:t>他们　</a:t>
            </a:r>
            <a:r>
              <a:rPr lang="zh-CN" altLang="en-US" sz="3600" dirty="0" smtClean="0"/>
              <a:t>神的一切话</a:t>
            </a:r>
            <a:r>
              <a:rPr lang="en-US" altLang="zh-CN" sz="3600" dirty="0" smtClean="0"/>
              <a:t>…..</a:t>
            </a:r>
            <a:r>
              <a:rPr lang="zh-CN" altLang="en-US" sz="3600" dirty="0" smtClean="0"/>
              <a:t>何沙</a:t>
            </a:r>
            <a:r>
              <a:rPr lang="zh-CN" altLang="en-US" sz="3600" dirty="0"/>
              <a:t>雅的儿子亚撒利雅和加利亚的儿子约哈难，并一切狂傲的人，</a:t>
            </a:r>
            <a:r>
              <a:rPr lang="zh-CN" altLang="en-US" sz="3600"/>
              <a:t>就对耶利米说</a:t>
            </a:r>
            <a:r>
              <a:rPr lang="zh-CN" altLang="en-US" sz="3600" smtClean="0"/>
              <a:t>：你说谎</a:t>
            </a:r>
            <a:r>
              <a:rPr lang="zh-CN" altLang="en-US" sz="3600" dirty="0"/>
              <a:t>言！耶和华</a:t>
            </a:r>
            <a:r>
              <a:rPr lang="en-US" altLang="zh-CN" sz="3600" dirty="0"/>
              <a:t>―</a:t>
            </a:r>
            <a:r>
              <a:rPr lang="zh-CN" altLang="en-US" sz="3600" dirty="0"/>
              <a:t>我们的　神并没有差遣你来说：</a:t>
            </a:r>
            <a:r>
              <a:rPr lang="en-US" altLang="zh-CN" sz="3600" dirty="0"/>
              <a:t>『</a:t>
            </a:r>
            <a:r>
              <a:rPr lang="zh-CN" altLang="en-US" sz="3600" dirty="0"/>
              <a:t>你们不可进入埃及，在那里寄居。</a:t>
            </a:r>
            <a:r>
              <a:rPr lang="en-US" altLang="zh-CN" sz="3600" dirty="0"/>
              <a:t>』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031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安息日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CN" sz="3600" dirty="0" smtClean="0"/>
              <a:t>	</a:t>
            </a:r>
            <a:r>
              <a:rPr lang="zh-CN" altLang="en-US" sz="3600" dirty="0" smtClean="0"/>
              <a:t>当记</a:t>
            </a:r>
            <a:r>
              <a:rPr lang="zh-CN" altLang="en-US" sz="3600" dirty="0"/>
              <a:t>念安息日，守为圣日。 六日要劳碌做你一切的工，但第七日是向耶和华</a:t>
            </a:r>
            <a:r>
              <a:rPr lang="en-US" altLang="zh-CN" sz="3600" dirty="0"/>
              <a:t>―</a:t>
            </a:r>
            <a:r>
              <a:rPr lang="zh-CN" altLang="en-US" sz="3600" dirty="0" smtClean="0"/>
              <a:t>你神</a:t>
            </a:r>
            <a:r>
              <a:rPr lang="zh-CN" altLang="en-US" sz="3600" dirty="0"/>
              <a:t>当守的安息日</a:t>
            </a:r>
            <a:r>
              <a:rPr lang="zh-CN" altLang="en-US" sz="3600" dirty="0" smtClean="0"/>
              <a:t>。这</a:t>
            </a:r>
            <a:r>
              <a:rPr lang="zh-CN" altLang="en-US" sz="3600" dirty="0"/>
              <a:t>一日你和你的儿女、仆婢、牲畜，并你城里寄居的客旅，无论何工都不可做；因为六日之内，耶和华造天、地、海，和其中的万物，第七日便安息，所以耶和华赐福与安息日，定为圣日</a:t>
            </a:r>
            <a:r>
              <a:rPr lang="zh-CN" altLang="en-US" sz="3600" dirty="0" smtClean="0"/>
              <a:t>。</a:t>
            </a:r>
            <a:r>
              <a:rPr lang="zh-CN" altLang="en-US" sz="3600" dirty="0"/>
              <a:t>（</a:t>
            </a:r>
            <a:r>
              <a:rPr lang="zh-CN" altLang="en-US" sz="3600" dirty="0" smtClean="0"/>
              <a:t>出</a:t>
            </a:r>
            <a:r>
              <a:rPr lang="en-US" sz="3600" dirty="0"/>
              <a:t>20:8-11</a:t>
            </a:r>
            <a:r>
              <a:rPr lang="zh-CN" altLang="en-US" sz="3600" dirty="0"/>
              <a:t>）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8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63071-d74b06dc530e16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35" y="0"/>
            <a:ext cx="4490475" cy="64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4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安息日</a:t>
            </a:r>
            <a:r>
              <a:rPr lang="en-US" altLang="zh-CN" dirty="0" smtClean="0"/>
              <a:t>39</a:t>
            </a:r>
            <a:r>
              <a:rPr lang="zh-CN" altLang="en-US" dirty="0" smtClean="0"/>
              <a:t>项被禁止之事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dirty="0"/>
              <a:t>面包－耕种，收获，和面，烧烤</a:t>
            </a:r>
            <a:endParaRPr lang="en-US" sz="3600" dirty="0"/>
          </a:p>
          <a:p>
            <a:pPr lvl="0"/>
            <a:r>
              <a:rPr lang="zh-CN" altLang="en-US" sz="3600" dirty="0"/>
              <a:t>羊毛－剪毛，漂白，染色，纺织</a:t>
            </a:r>
            <a:endParaRPr lang="en-US" sz="3600" dirty="0"/>
          </a:p>
          <a:p>
            <a:pPr lvl="0"/>
            <a:r>
              <a:rPr lang="zh-CN" altLang="en-US" sz="3600" dirty="0"/>
              <a:t>毛皮－狩猎，剥皮，加工，制皮</a:t>
            </a:r>
            <a:endParaRPr lang="en-US" sz="3600" dirty="0"/>
          </a:p>
          <a:p>
            <a:pPr lvl="0"/>
            <a:r>
              <a:rPr lang="zh-CN" altLang="en-US" sz="3600" dirty="0"/>
              <a:t>文书－写字，涂改</a:t>
            </a:r>
            <a:endParaRPr lang="en-US" sz="3600" dirty="0"/>
          </a:p>
          <a:p>
            <a:pPr lvl="0"/>
            <a:r>
              <a:rPr lang="zh-CN" altLang="en-US" sz="3600" dirty="0"/>
              <a:t>建筑－建设，拆除，点火，搬运。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171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安息</a:t>
            </a:r>
            <a:r>
              <a:rPr lang="zh-CN" altLang="en-US" dirty="0" smtClean="0"/>
              <a:t>日被鼓励之事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z="3600" dirty="0"/>
              <a:t>崇拜赞美</a:t>
            </a:r>
            <a:endParaRPr lang="en-US" sz="3600" dirty="0"/>
          </a:p>
          <a:p>
            <a:pPr lvl="0"/>
            <a:r>
              <a:rPr lang="zh-CN" altLang="en-US" sz="3600" dirty="0"/>
              <a:t>读经祷告</a:t>
            </a:r>
            <a:endParaRPr lang="en-US" sz="3600" dirty="0"/>
          </a:p>
          <a:p>
            <a:pPr lvl="0"/>
            <a:r>
              <a:rPr lang="zh-CN" altLang="en-US" sz="3600" dirty="0"/>
              <a:t>家庭活动</a:t>
            </a:r>
            <a:endParaRPr lang="en-US" sz="3600" dirty="0"/>
          </a:p>
          <a:p>
            <a:pPr lvl="0"/>
            <a:r>
              <a:rPr lang="zh-CN" altLang="en-US" sz="3600" dirty="0"/>
              <a:t>走亲访友（</a:t>
            </a:r>
            <a:r>
              <a:rPr lang="en-US" sz="3600" dirty="0"/>
              <a:t>walking distance</a:t>
            </a:r>
            <a:r>
              <a:rPr lang="zh-CN" altLang="en-US" sz="3600" dirty="0"/>
              <a:t>）</a:t>
            </a:r>
            <a:endParaRPr lang="en-US" sz="3600" dirty="0"/>
          </a:p>
          <a:p>
            <a:pPr lvl="0"/>
            <a:r>
              <a:rPr lang="zh-CN" altLang="en-US" sz="3600" dirty="0"/>
              <a:t>招待客人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、争议和真理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2</a:t>
            </a:r>
            <a:r>
              <a:rPr lang="en-US" altLang="zh-CN" sz="3600" dirty="0" smtClean="0"/>
              <a:t>:23 </a:t>
            </a:r>
            <a:r>
              <a:rPr lang="zh-TW" altLang="en-US" sz="3600" dirty="0" smtClean="0"/>
              <a:t>耶稣</a:t>
            </a:r>
            <a:r>
              <a:rPr lang="zh-TW" altLang="en-US" sz="3600" dirty="0"/>
              <a:t>当安息日从麦地经过。他门徒行路的时候，掐了麦穗。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CN" sz="3600" dirty="0" smtClean="0"/>
              <a:t>2:24 </a:t>
            </a:r>
            <a:r>
              <a:rPr lang="zh-TW" altLang="en-US" sz="3600" dirty="0" smtClean="0"/>
              <a:t>法利赛人对耶稣说</a:t>
            </a:r>
            <a:r>
              <a:rPr lang="zh-TW" altLang="en-US" sz="3600" dirty="0"/>
              <a:t>：「看哪，他们在安息日为甚么做不可做的事呢？」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CN" sz="3600" dirty="0" smtClean="0"/>
              <a:t>2:25 </a:t>
            </a:r>
            <a:r>
              <a:rPr lang="zh-TW" altLang="en-US" sz="3600" dirty="0" smtClean="0"/>
              <a:t>耶稣对他们说</a:t>
            </a:r>
            <a:r>
              <a:rPr lang="zh-TW" altLang="en-US" sz="3600" dirty="0"/>
              <a:t>：「经上记着大卫和跟从他的人缺乏饥饿之时所做的事，你们没有念过吗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4760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、争议和真理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270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2</a:t>
            </a:r>
            <a:r>
              <a:rPr lang="en-US" altLang="zh-CN" sz="3600" dirty="0" smtClean="0"/>
              <a:t>:26 </a:t>
            </a:r>
            <a:r>
              <a:rPr lang="zh-TW" altLang="en-US" sz="3600" dirty="0" smtClean="0"/>
              <a:t>他当亚比亚</a:t>
            </a:r>
            <a:r>
              <a:rPr lang="zh-TW" altLang="en-US" sz="3600" dirty="0"/>
              <a:t>他作大祭司的时候，怎么进了 神的殿，吃了陈设饼，又给跟从他的人吃。这饼除了祭司以外，人都不可吃。」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CN" sz="3600" dirty="0" smtClean="0"/>
              <a:t>2:27 </a:t>
            </a:r>
            <a:r>
              <a:rPr lang="zh-TW" altLang="en-US" sz="3600" dirty="0" smtClean="0"/>
              <a:t>又对他们说</a:t>
            </a:r>
            <a:r>
              <a:rPr lang="zh-TW" altLang="en-US" sz="3600" dirty="0"/>
              <a:t>：「</a:t>
            </a:r>
            <a:r>
              <a:rPr lang="zh-TW" altLang="en-US" sz="3600" dirty="0">
                <a:solidFill>
                  <a:srgbClr val="FF0000"/>
                </a:solidFill>
              </a:rPr>
              <a:t>安息日是为人设立的</a:t>
            </a:r>
            <a:r>
              <a:rPr lang="zh-TW" altLang="en-US" sz="3600" dirty="0"/>
              <a:t>，人不是为安息日设立的。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CN" sz="3600" dirty="0"/>
              <a:t>2:</a:t>
            </a:r>
            <a:r>
              <a:rPr lang="en-US" altLang="zh-CN" sz="3600" dirty="0" smtClean="0"/>
              <a:t>28 </a:t>
            </a:r>
            <a:r>
              <a:rPr lang="zh-TW" altLang="en-US" sz="3600" dirty="0" smtClean="0"/>
              <a:t>所以</a:t>
            </a:r>
            <a:r>
              <a:rPr lang="zh-TW" altLang="en-US" sz="3600" dirty="0"/>
              <a:t>，</a:t>
            </a:r>
            <a:r>
              <a:rPr lang="zh-TW" altLang="en-US" sz="3600" dirty="0">
                <a:solidFill>
                  <a:srgbClr val="FF0000"/>
                </a:solidFill>
              </a:rPr>
              <a:t>人子也是安息日的主</a:t>
            </a:r>
            <a:r>
              <a:rPr lang="zh-TW" altLang="en-US" sz="3600" dirty="0"/>
              <a:t>。」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91318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设立安息日的目的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首先是记念神的创造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zh-CN" altLang="en-US" sz="3600" dirty="0"/>
              <a:t>其次是让人效法，有一段时间的</a:t>
            </a:r>
            <a:r>
              <a:rPr lang="zh-CN" altLang="en-US" sz="3600" dirty="0" smtClean="0"/>
              <a:t>安息</a:t>
            </a:r>
            <a:endParaRPr lang="en-US" altLang="zh-CN" sz="3600" dirty="0" smtClean="0"/>
          </a:p>
          <a:p>
            <a:r>
              <a:rPr lang="zh-CN" altLang="en-US" sz="3600" dirty="0"/>
              <a:t>但神的</a:t>
            </a:r>
            <a:r>
              <a:rPr lang="zh-CN" altLang="en-US" sz="3600" dirty="0" smtClean="0"/>
              <a:t>原意不是要牢笼我们，乃是要祝福－－</a:t>
            </a:r>
            <a:r>
              <a:rPr lang="zh-CN" altLang="en-US" sz="3600" dirty="0" smtClean="0">
                <a:solidFill>
                  <a:srgbClr val="FF0000"/>
                </a:solidFill>
              </a:rPr>
              <a:t>“耶和华赐</a:t>
            </a:r>
            <a:r>
              <a:rPr lang="zh-CN" altLang="en-US" sz="3600" dirty="0">
                <a:solidFill>
                  <a:srgbClr val="FF0000"/>
                </a:solidFill>
              </a:rPr>
              <a:t>福与安息日，定为圣日</a:t>
            </a:r>
            <a:r>
              <a:rPr lang="zh-CN" altLang="en-US" sz="3600" dirty="0" smtClean="0">
                <a:solidFill>
                  <a:srgbClr val="FF0000"/>
                </a:solidFill>
              </a:rPr>
              <a:t>。”</a:t>
            </a:r>
            <a:endParaRPr lang="en-US" altLang="zh-CN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8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耶利米</a:t>
            </a:r>
            <a:r>
              <a:rPr lang="en-US" altLang="zh-CN" dirty="0" smtClean="0"/>
              <a:t>29:11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3600" dirty="0" smtClean="0"/>
              <a:t>	</a:t>
            </a:r>
            <a:r>
              <a:rPr lang="zh-CN" altLang="en-US" sz="3600" b="1" i="1" dirty="0" smtClean="0">
                <a:solidFill>
                  <a:srgbClr val="FF0000"/>
                </a:solidFill>
              </a:rPr>
              <a:t>“我知道我向你们所怀</a:t>
            </a:r>
            <a:r>
              <a:rPr lang="zh-CN" altLang="en-US" sz="3600" b="1" i="1" dirty="0">
                <a:solidFill>
                  <a:srgbClr val="FF0000"/>
                </a:solidFill>
              </a:rPr>
              <a:t>的意念是赐平安的意念，不是降灾祸的意</a:t>
            </a:r>
            <a:r>
              <a:rPr lang="zh-CN" altLang="en-US" sz="3600" b="1" i="1" dirty="0" smtClean="0">
                <a:solidFill>
                  <a:srgbClr val="FF0000"/>
                </a:solidFill>
              </a:rPr>
              <a:t>念</a:t>
            </a:r>
            <a:r>
              <a:rPr lang="zh-CN" altLang="en-US" sz="3600" b="1" i="1" dirty="0">
                <a:solidFill>
                  <a:srgbClr val="FF0000"/>
                </a:solidFill>
              </a:rPr>
              <a:t>，要叫你们末后有指望</a:t>
            </a:r>
            <a:r>
              <a:rPr lang="zh-CN" altLang="en-US" sz="3600" b="1" i="1" dirty="0" smtClean="0">
                <a:solidFill>
                  <a:srgbClr val="FF0000"/>
                </a:solidFill>
              </a:rPr>
              <a:t>。”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05747"/>
            <a:ext cx="8042276" cy="5537854"/>
          </a:xfrm>
        </p:spPr>
        <p:txBody>
          <a:bodyPr>
            <a:noAutofit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zh-CN" altLang="en-US" sz="3600" dirty="0"/>
              <a:t>不可与男人苟合，像与女人一样；这本是可憎恶的。（利</a:t>
            </a:r>
            <a:r>
              <a:rPr lang="en-US" sz="3600" dirty="0"/>
              <a:t>18:22</a:t>
            </a:r>
            <a:r>
              <a:rPr lang="zh-CN" altLang="en-US" sz="3600" dirty="0"/>
              <a:t>）</a:t>
            </a:r>
            <a:endParaRPr lang="en-US" sz="3600" dirty="0"/>
          </a:p>
          <a:p>
            <a:r>
              <a:rPr lang="zh-CN" altLang="en-US" sz="3600" dirty="0" smtClean="0"/>
              <a:t>神任凭他们放纵可羞耻</a:t>
            </a:r>
            <a:r>
              <a:rPr lang="zh-CN" altLang="en-US" sz="3600" dirty="0"/>
              <a:t>的情欲，他们的女人把顺性的用处变为逆性的用处； 男人也是如此，弃了女人顺性的用处，欲火攻心，彼此贪恋，男和男行可羞耻的事，就在自己身上受这妄为当得的报应。 他们既然故意不认识 神， 神就任凭他们存邪僻的心，行那些不合理的事。（罗</a:t>
            </a:r>
            <a:r>
              <a:rPr lang="en-US" sz="3600" dirty="0"/>
              <a:t>1:26-28</a:t>
            </a:r>
            <a:r>
              <a:rPr lang="zh-CN" altLang="en-US" sz="3600" dirty="0"/>
              <a:t>）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82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9288</TotalTime>
  <Words>612</Words>
  <Application>Microsoft Macintosh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Breeze</vt:lpstr>
      <vt:lpstr>安息日的主</vt:lpstr>
      <vt:lpstr>安息日</vt:lpstr>
      <vt:lpstr>安息日39项被禁止之事</vt:lpstr>
      <vt:lpstr>安息日被鼓励之事</vt:lpstr>
      <vt:lpstr>一、争议和真理</vt:lpstr>
      <vt:lpstr>一、争议和真理</vt:lpstr>
      <vt:lpstr>设立安息日的目的</vt:lpstr>
      <vt:lpstr>耶利米29:11</vt:lpstr>
      <vt:lpstr>PowerPoint Presentation</vt:lpstr>
      <vt:lpstr>二、人子和安息</vt:lpstr>
      <vt:lpstr>二、人子和安息</vt:lpstr>
      <vt:lpstr>三、沉默和愤怒</vt:lpstr>
      <vt:lpstr>PowerPoint Presentation</vt:lpstr>
      <vt:lpstr>三、沉默和愤怒</vt:lpstr>
      <vt:lpstr>PowerPoint Presentation</vt:lpstr>
      <vt:lpstr>PowerPoint Presentation</vt:lpstr>
      <vt:lpstr>四、教条和信仰</vt:lpstr>
      <vt:lpstr>耶利米书42-43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浪子回头</dc:title>
  <dc:creator>Joe  Xu</dc:creator>
  <cp:lastModifiedBy>Joe  Xu</cp:lastModifiedBy>
  <cp:revision>107</cp:revision>
  <dcterms:created xsi:type="dcterms:W3CDTF">2015-09-08T16:46:31Z</dcterms:created>
  <dcterms:modified xsi:type="dcterms:W3CDTF">2017-02-12T04:16:08Z</dcterms:modified>
</cp:coreProperties>
</file>