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9" r:id="rId3"/>
    <p:sldId id="258" r:id="rId4"/>
    <p:sldId id="297" r:id="rId5"/>
    <p:sldId id="295" r:id="rId6"/>
    <p:sldId id="296" r:id="rId7"/>
    <p:sldId id="280" r:id="rId8"/>
    <p:sldId id="284" r:id="rId9"/>
    <p:sldId id="281" r:id="rId10"/>
    <p:sldId id="285" r:id="rId11"/>
    <p:sldId id="286" r:id="rId12"/>
    <p:sldId id="287" r:id="rId13"/>
    <p:sldId id="288" r:id="rId14"/>
    <p:sldId id="282" r:id="rId15"/>
    <p:sldId id="289" r:id="rId16"/>
    <p:sldId id="290" r:id="rId17"/>
    <p:sldId id="293" r:id="rId18"/>
    <p:sldId id="291" r:id="rId19"/>
    <p:sldId id="292" r:id="rId20"/>
    <p:sldId id="29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BFF8-48F3-F346-9F6B-E773997F0553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835F-97F7-6A48-AD20-0A475E02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1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呼召马</a:t>
            </a:r>
            <a:r>
              <a:rPr lang="zh-CN" altLang="en-US" smtClean="0"/>
              <a:t>太：卡拉瓦乔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5835F-97F7-6A48-AD20-0A475E02EC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Sanctimonious</a:t>
            </a:r>
            <a:br>
              <a:rPr lang="en-US" dirty="0" smtClean="0"/>
            </a:br>
            <a:r>
              <a:rPr lang="en-US" dirty="0" smtClean="0"/>
              <a:t>making a show of morally superior to others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5835F-97F7-6A48-AD20-0A475E02EC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021282-BA81-CF45-AA66-DD372B94CC11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89075"/>
            <a:ext cx="6498158" cy="1724867"/>
          </a:xfrm>
        </p:spPr>
        <p:txBody>
          <a:bodyPr/>
          <a:lstStyle/>
          <a:p>
            <a:r>
              <a:rPr lang="zh-CN" altLang="en-US" dirty="0"/>
              <a:t>旧袋岂能装</a:t>
            </a:r>
            <a:r>
              <a:rPr lang="zh-CN" altLang="en-US" dirty="0" smtClean="0"/>
              <a:t>新酒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851565"/>
            <a:ext cx="6400800" cy="2038350"/>
          </a:xfrm>
        </p:spPr>
        <p:txBody>
          <a:bodyPr>
            <a:noAutofit/>
          </a:bodyPr>
          <a:lstStyle/>
          <a:p>
            <a:endParaRPr lang="en-US" altLang="zh-CN" sz="2800" dirty="0" smtClean="0"/>
          </a:p>
          <a:p>
            <a:r>
              <a:rPr lang="en-US" altLang="zh-CN" sz="2800" dirty="0" smtClean="0"/>
              <a:t>2016-</a:t>
            </a:r>
            <a:r>
              <a:rPr lang="zh-CN" altLang="zh-CN" sz="2800" dirty="0" smtClean="0"/>
              <a:t>1</a:t>
            </a:r>
            <a:r>
              <a:rPr lang="en-US" altLang="zh-CN" sz="2800" dirty="0" smtClean="0"/>
              <a:t>2-04</a:t>
            </a:r>
            <a:endParaRPr lang="en-US" sz="2800" dirty="0"/>
          </a:p>
          <a:p>
            <a:r>
              <a:rPr lang="zh-CN" altLang="en-US" sz="2800" dirty="0" smtClean="0"/>
              <a:t>徐志雄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3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三、为什么禁食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摩西律法規定一年一次</a:t>
            </a:r>
            <a:r>
              <a:rPr lang="zh-CN" altLang="zh-CN" sz="3600" dirty="0"/>
              <a:t>（</a:t>
            </a:r>
            <a:r>
              <a:rPr lang="zh-CN" altLang="en-US" sz="3600" dirty="0" smtClean="0"/>
              <a:t>贖罪日</a:t>
            </a:r>
            <a:r>
              <a:rPr lang="zh-CN" altLang="zh-CN" sz="3600" dirty="0"/>
              <a:t>）</a:t>
            </a:r>
            <a:r>
              <a:rPr lang="zh-CN" altLang="en-US" sz="3600" dirty="0" smtClean="0"/>
              <a:t>禁食</a:t>
            </a:r>
            <a:r>
              <a:rPr lang="en-US" sz="3600" dirty="0" smtClean="0"/>
              <a:t>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i="1" dirty="0" smtClean="0"/>
              <a:t>万军之耶和华如此说</a:t>
            </a:r>
            <a:r>
              <a:rPr lang="zh-TW" altLang="en-US" sz="3600" i="1" dirty="0"/>
              <a:t>：四月、五月禁食的日子，七月、十月禁食的日子，必变为犹大家欢喜快乐的日子和欢乐的节期</a:t>
            </a:r>
            <a:r>
              <a:rPr lang="zh-TW" altLang="en-US" sz="3600" i="1" dirty="0" smtClean="0"/>
              <a:t>；</a:t>
            </a:r>
            <a:r>
              <a:rPr lang="en-US" altLang="zh-TW" sz="3600" i="1" dirty="0" smtClean="0"/>
              <a:t>		</a:t>
            </a:r>
            <a:r>
              <a:rPr lang="zh-CN" altLang="en-US" sz="3600" i="1" dirty="0" smtClean="0"/>
              <a:t>－－撒迦利亚书</a:t>
            </a:r>
            <a:r>
              <a:rPr lang="en-US" altLang="zh-CN" sz="3600" i="1" dirty="0" smtClean="0"/>
              <a:t> 8:19</a:t>
            </a:r>
          </a:p>
          <a:p>
            <a:pPr marL="0" indent="0">
              <a:buNone/>
            </a:pPr>
            <a:r>
              <a:rPr lang="zh-CN" altLang="en-US" sz="3600" dirty="0"/>
              <a:t>耶穌時代法利賽人一週禁食兩次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3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新郎和新妇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55" y="1600201"/>
            <a:ext cx="8444542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Songti SC Regular"/>
                <a:cs typeface="Songti SC Regular"/>
              </a:rPr>
              <a:t>	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我必聘你永远归我为妻</a:t>
            </a:r>
            <a:r>
              <a:rPr lang="zh-TW" altLang="en-US" sz="3600" i="1" dirty="0">
                <a:latin typeface="Songti SC Regular"/>
                <a:cs typeface="Songti SC Regular"/>
              </a:rPr>
              <a:t>，以仁义、公平、慈爱、怜悯聘你归我； 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也以诚实聘你归</a:t>
            </a:r>
            <a:r>
              <a:rPr lang="zh-TW" altLang="en-US" sz="3600" i="1" dirty="0">
                <a:latin typeface="Songti SC Regular"/>
                <a:cs typeface="Songti SC Regular"/>
              </a:rPr>
              <a:t>我，你就必认识我</a:t>
            </a:r>
            <a:r>
              <a:rPr lang="en-US" altLang="zh-TW" sz="3600" i="1" dirty="0">
                <a:latin typeface="Songti SC Regular"/>
                <a:cs typeface="Songti SC Regular"/>
              </a:rPr>
              <a:t>―</a:t>
            </a:r>
            <a:r>
              <a:rPr lang="zh-TW" altLang="en-US" sz="3600" i="1" dirty="0">
                <a:latin typeface="Songti SC Regular"/>
                <a:cs typeface="Songti SC Regular"/>
              </a:rPr>
              <a:t>耶和华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。</a:t>
            </a:r>
            <a:r>
              <a:rPr lang="en-US" altLang="zh-TW" sz="3600" dirty="0">
                <a:latin typeface="Songti SC Regular"/>
                <a:cs typeface="Songti SC Regular"/>
              </a:rPr>
              <a:t>	</a:t>
            </a:r>
            <a:r>
              <a:rPr lang="en-US" altLang="zh-TW" sz="3600" dirty="0" smtClean="0">
                <a:latin typeface="Songti SC Regular"/>
                <a:cs typeface="Songti SC Regular"/>
              </a:rPr>
              <a:t>		</a:t>
            </a:r>
            <a:r>
              <a:rPr lang="zh-CN" altLang="en-US" sz="3600" dirty="0" smtClean="0">
                <a:latin typeface="Songti SC Regular"/>
                <a:cs typeface="Songti SC Regular"/>
              </a:rPr>
              <a:t>－－何西阿书</a:t>
            </a:r>
            <a:r>
              <a:rPr lang="en-US" altLang="zh-CN" sz="3600" dirty="0">
                <a:latin typeface="Songti SC Regular"/>
                <a:cs typeface="Songti SC Regular"/>
              </a:rPr>
              <a:t>2:19-</a:t>
            </a:r>
            <a:r>
              <a:rPr lang="en-US" altLang="zh-CN" sz="3600" dirty="0" smtClean="0">
                <a:latin typeface="Songti SC Regular"/>
                <a:cs typeface="Songti SC Regular"/>
              </a:rPr>
              <a:t>20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Songti SC Regular"/>
                <a:cs typeface="Songti SC Regular"/>
              </a:rPr>
              <a:t>	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娶新妇</a:t>
            </a:r>
            <a:r>
              <a:rPr lang="zh-TW" altLang="en-US" sz="3600" i="1" dirty="0">
                <a:latin typeface="Songti SC Regular"/>
                <a:cs typeface="Songti SC Regular"/>
              </a:rPr>
              <a:t>的就是新郎；新郎的朋友站着，听见新郎的声音就甚喜乐。故此，我这喜乐满足了。他必兴旺，我必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衰微</a:t>
            </a:r>
            <a:r>
              <a:rPr lang="zh-TW" altLang="en-US" sz="3600" dirty="0" smtClean="0">
                <a:latin typeface="Songti SC Regular"/>
                <a:cs typeface="Songti SC Regular"/>
              </a:rPr>
              <a:t>。</a:t>
            </a:r>
            <a:r>
              <a:rPr lang="en-US" altLang="zh-TW" sz="3600" dirty="0" smtClean="0">
                <a:latin typeface="Songti SC Regular"/>
                <a:cs typeface="Songti SC Regular"/>
              </a:rPr>
              <a:t>			</a:t>
            </a:r>
            <a:r>
              <a:rPr lang="zh-TW" altLang="en-US" sz="3600" i="1" dirty="0" smtClean="0">
                <a:latin typeface="Songti SC Regular"/>
                <a:cs typeface="Songti SC Regular"/>
              </a:rPr>
              <a:t>－－</a:t>
            </a:r>
            <a:r>
              <a:rPr lang="zh-CN" altLang="en-US" sz="3600" i="1" dirty="0" smtClean="0">
                <a:latin typeface="Songti SC Regular"/>
                <a:cs typeface="Songti SC Regular"/>
              </a:rPr>
              <a:t>约翰福音</a:t>
            </a:r>
            <a:r>
              <a:rPr lang="en-US" altLang="zh-CN" sz="3600" i="1" dirty="0" smtClean="0">
                <a:latin typeface="Songti SC Regular"/>
                <a:cs typeface="Songti SC Regular"/>
              </a:rPr>
              <a:t>3:29-30</a:t>
            </a:r>
            <a:endParaRPr lang="en-US" sz="3600" i="1" dirty="0">
              <a:latin typeface="Songti SC Regular"/>
              <a:cs typeface="Songti SC Regular"/>
            </a:endParaRPr>
          </a:p>
          <a:p>
            <a:pPr marL="0" indent="0">
              <a:buNone/>
            </a:pPr>
            <a:endParaRPr lang="en-US" sz="3600" dirty="0">
              <a:latin typeface="Songti SC Regular"/>
              <a:cs typeface="Songti SC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9001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sebechleby-slovakia-july-27-2015-the-prayers-of-pharisees-and-tax-fnee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9" y="0"/>
            <a:ext cx="8089900" cy="71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3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arlyGatesNotBeJe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67" y="1185708"/>
            <a:ext cx="4548495" cy="5414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4567" y="181594"/>
            <a:ext cx="4514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Sanctimonious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853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马可福音</a:t>
            </a:r>
            <a:r>
              <a:rPr lang="en-US" altLang="zh-CN" dirty="0" smtClean="0"/>
              <a:t>2:21-22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70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i="1" dirty="0" smtClean="0"/>
              <a:t>	</a:t>
            </a:r>
            <a:r>
              <a:rPr lang="zh-CN" altLang="en-US" sz="3600" i="1" dirty="0" smtClean="0"/>
              <a:t>没</a:t>
            </a:r>
            <a:r>
              <a:rPr lang="zh-CN" altLang="en-US" sz="3600" i="1" dirty="0"/>
              <a:t>有人把新布缝在旧衣服上，恐怕所补上的新布带坏了旧衣服，破的就更大了</a:t>
            </a:r>
            <a:r>
              <a:rPr lang="zh-CN" altLang="en-US" sz="3600" i="1" dirty="0" smtClean="0"/>
              <a:t>。</a:t>
            </a:r>
            <a:endParaRPr lang="en-US" altLang="zh-CN" sz="3600" i="1" dirty="0" smtClean="0"/>
          </a:p>
          <a:p>
            <a:pPr marL="0" indent="0">
              <a:buNone/>
            </a:pPr>
            <a:r>
              <a:rPr lang="en-US" altLang="zh-CN" sz="3600" i="1" dirty="0"/>
              <a:t>	</a:t>
            </a:r>
            <a:r>
              <a:rPr lang="zh-CN" altLang="en-US" sz="3600" i="1" dirty="0" smtClean="0">
                <a:solidFill>
                  <a:srgbClr val="FF0000"/>
                </a:solidFill>
              </a:rPr>
              <a:t>也没</a:t>
            </a:r>
            <a:r>
              <a:rPr lang="zh-CN" altLang="en-US" sz="3600" i="1" dirty="0">
                <a:solidFill>
                  <a:srgbClr val="FF0000"/>
                </a:solidFill>
              </a:rPr>
              <a:t>有人把新酒装在旧皮袋里，恐怕酒把皮袋裂开，酒和皮袋就都坏了；惟把新酒装在新皮袋里。」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endParaRPr lang="en-US" altLang="zh-CN" sz="36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600" i="1" dirty="0" smtClean="0"/>
              <a:t>	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endParaRPr lang="en-US" altLang="zh-TW" sz="36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0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四、旧袋和</a:t>
            </a:r>
            <a:r>
              <a:rPr lang="zh-CN" altLang="en-US" dirty="0"/>
              <a:t>新酒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/>
              <a:t>旧袋：表面敬虔的仪文和传统</a:t>
            </a:r>
            <a:endParaRPr lang="en-US" altLang="zh-CN" sz="3600" dirty="0" smtClean="0"/>
          </a:p>
          <a:p>
            <a:pPr marL="0" indent="0">
              <a:buNone/>
            </a:pPr>
            <a:r>
              <a:rPr lang="zh-CN" altLang="en-US" sz="3600" dirty="0" smtClean="0"/>
              <a:t>新酒：耶稣基督带</a:t>
            </a:r>
            <a:r>
              <a:rPr lang="zh-CN" altLang="en-US" sz="3600" dirty="0"/>
              <a:t>来</a:t>
            </a:r>
            <a:r>
              <a:rPr lang="zh-CN" altLang="en-US" sz="3600" dirty="0" smtClean="0"/>
              <a:t>的恩典和救赎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514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儒家文化的影响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ea typeface="Yuanti SC Regular"/>
                <a:cs typeface="Times New Roman"/>
              </a:rPr>
              <a:t>核心是“仁爱”，基础是“孝悌”，</a:t>
            </a:r>
            <a:endParaRPr lang="en-US" altLang="zh-CN" sz="3600" dirty="0" smtClean="0">
              <a:ea typeface="Yuanti SC Regular"/>
              <a:cs typeface="Times New Roman"/>
            </a:endParaRPr>
          </a:p>
          <a:p>
            <a:pPr marL="0" indent="0">
              <a:buNone/>
            </a:pPr>
            <a:r>
              <a:rPr lang="en-US" altLang="zh-CN" sz="3600" dirty="0" smtClean="0">
                <a:ea typeface="Yuanti SC Regular"/>
                <a:cs typeface="Times New Roman"/>
              </a:rPr>
              <a:t>	</a:t>
            </a:r>
            <a:r>
              <a:rPr lang="zh-CN" altLang="en-US" sz="3600" dirty="0" smtClean="0">
                <a:ea typeface="Yuanti SC Regular"/>
                <a:cs typeface="Times New Roman"/>
              </a:rPr>
              <a:t>“君子务本</a:t>
            </a:r>
            <a:r>
              <a:rPr lang="zh-CN" altLang="en-US" sz="3600" dirty="0">
                <a:ea typeface="Yuanti SC Regular"/>
                <a:cs typeface="Times New Roman"/>
              </a:rPr>
              <a:t>，本立而道生。孝悌也者，其为仁之本与</a:t>
            </a:r>
            <a:r>
              <a:rPr lang="zh-CN" altLang="en-US" sz="3600" dirty="0" smtClean="0">
                <a:ea typeface="Yuanti SC Regular"/>
                <a:cs typeface="Times New Roman"/>
              </a:rPr>
              <a:t>！”</a:t>
            </a:r>
            <a:endParaRPr lang="en-US" altLang="zh-CN" sz="3600" dirty="0" smtClean="0">
              <a:ea typeface="Yuanti SC Regular"/>
              <a:cs typeface="Times New Roman"/>
            </a:endParaRPr>
          </a:p>
          <a:p>
            <a:pPr marL="0" indent="0">
              <a:buNone/>
            </a:pPr>
            <a:r>
              <a:rPr lang="en-US" altLang="zh-CN" sz="3600" dirty="0" smtClean="0">
                <a:ea typeface="Yuanti SC Regular"/>
                <a:cs typeface="Times New Roman"/>
              </a:rPr>
              <a:t>					</a:t>
            </a:r>
            <a:r>
              <a:rPr lang="zh-CN" altLang="zh-CN" sz="3600" dirty="0" smtClean="0">
                <a:ea typeface="Yuanti SC Regular"/>
                <a:cs typeface="Times New Roman"/>
              </a:rPr>
              <a:t>－</a:t>
            </a:r>
            <a:r>
              <a:rPr lang="zh-CN" altLang="en-US" sz="3600" dirty="0" smtClean="0">
                <a:ea typeface="Yuanti SC Regular"/>
                <a:cs typeface="Times New Roman"/>
              </a:rPr>
              <a:t>－</a:t>
            </a:r>
            <a:r>
              <a:rPr lang="en-US" altLang="zh-CN" sz="3600" dirty="0" smtClean="0">
                <a:ea typeface="Yuanti SC Regular"/>
                <a:cs typeface="Times New Roman"/>
              </a:rPr>
              <a:t>《</a:t>
            </a:r>
            <a:r>
              <a:rPr lang="zh-CN" altLang="en-US" sz="3600" dirty="0" smtClean="0">
                <a:ea typeface="Yuanti SC Regular"/>
                <a:cs typeface="Times New Roman"/>
              </a:rPr>
              <a:t>论语</a:t>
            </a:r>
            <a:r>
              <a:rPr lang="en-US" altLang="zh-CN" sz="3600" dirty="0"/>
              <a:t>》</a:t>
            </a:r>
            <a:endParaRPr lang="en-US" altLang="zh-CN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2304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ea typeface="Yuanti SC Regular"/>
                <a:cs typeface="Times New Roman"/>
              </a:rPr>
              <a:t>修身、齐家、治国、平天下</a:t>
            </a:r>
            <a:r>
              <a:rPr lang="en-US" sz="3600" dirty="0"/>
              <a:t> </a:t>
            </a:r>
            <a:endParaRPr lang="en-US" altLang="zh-CN" sz="3600" dirty="0">
              <a:ea typeface="Yuanti SC Regular"/>
              <a:cs typeface="Times New Roman"/>
            </a:endParaRPr>
          </a:p>
          <a:p>
            <a:pPr marL="0" lvl="0" indent="0">
              <a:buNone/>
            </a:pPr>
            <a:r>
              <a:rPr lang="en-US" altLang="zh-CN" sz="3600" dirty="0" smtClean="0">
                <a:ea typeface="Yuanti SC Regular"/>
                <a:cs typeface="Times New Roman"/>
              </a:rPr>
              <a:t>	</a:t>
            </a:r>
            <a:r>
              <a:rPr lang="zh-CN" altLang="en-US" sz="3600" dirty="0" smtClean="0">
                <a:ea typeface="Yuanti SC Regular"/>
                <a:cs typeface="Times New Roman"/>
              </a:rPr>
              <a:t>“</a:t>
            </a:r>
            <a:r>
              <a:rPr lang="zh-CN" altLang="en-US" sz="3600" dirty="0">
                <a:ea typeface="Yuanti SC Regular"/>
                <a:cs typeface="Times New Roman"/>
              </a:rPr>
              <a:t>身体发肤，受之父母，不敢毁伤，孝之始也。立身行道，扬名于后世，以显父母，孝之终也。夫孝，始于事亲，中于事君， 终于立身。”</a:t>
            </a:r>
          </a:p>
          <a:p>
            <a:pPr marL="0" lvl="0" indent="0">
              <a:buNone/>
            </a:pPr>
            <a:r>
              <a:rPr lang="zh-CN" altLang="en-US" sz="3600" dirty="0">
                <a:ea typeface="Yuanti SC Regular"/>
                <a:cs typeface="Times New Roman"/>
              </a:rPr>
              <a:t>					－－</a:t>
            </a:r>
            <a:r>
              <a:rPr lang="en-US" altLang="zh-CN" sz="3600" dirty="0">
                <a:ea typeface="Yuanti SC Regular"/>
                <a:cs typeface="Times New Roman"/>
              </a:rPr>
              <a:t>《</a:t>
            </a:r>
            <a:r>
              <a:rPr lang="zh-CN" altLang="en-US" sz="3600" dirty="0">
                <a:ea typeface="Yuanti SC Regular"/>
                <a:cs typeface="Times New Roman"/>
              </a:rPr>
              <a:t>孝经</a:t>
            </a:r>
            <a:r>
              <a:rPr lang="en-US" altLang="zh-CN" sz="3600" dirty="0">
                <a:ea typeface="Yuanti SC Regular"/>
                <a:cs typeface="Times New Roman"/>
              </a:rPr>
              <a:t>》</a:t>
            </a:r>
          </a:p>
          <a:p>
            <a:pPr marL="0" lvl="0" indent="0">
              <a:buNone/>
            </a:pPr>
            <a:endParaRPr lang="en-US" altLang="zh-CN" sz="3600" dirty="0">
              <a:ea typeface="Yuanti SC Regular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501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基督教的精义</a:t>
            </a:r>
            <a:r>
              <a:rPr lang="en-US" altLang="zh-CN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爱神，爱人</a:t>
            </a:r>
            <a:r>
              <a:rPr lang="en-US" altLang="zh-TW" sz="3600" dirty="0" smtClean="0"/>
              <a:t>	</a:t>
            </a:r>
          </a:p>
          <a:p>
            <a:pPr marL="0" indent="0">
              <a:buNone/>
            </a:pPr>
            <a:r>
              <a:rPr lang="en-US" altLang="zh-TW" sz="3600" dirty="0" smtClean="0"/>
              <a:t>	</a:t>
            </a:r>
            <a:r>
              <a:rPr lang="zh-CN" altLang="en-US" sz="3600" i="1" dirty="0" smtClean="0"/>
              <a:t>“</a:t>
            </a:r>
            <a:r>
              <a:rPr lang="zh-TW" altLang="en-US" sz="3600" i="1" dirty="0" smtClean="0"/>
              <a:t>你要尽</a:t>
            </a:r>
            <a:r>
              <a:rPr lang="zh-TW" altLang="en-US" sz="3600" i="1" dirty="0"/>
              <a:t>心、尽性、尽意、尽力爱主</a:t>
            </a:r>
            <a:r>
              <a:rPr lang="en-US" altLang="zh-TW" sz="3600" i="1" dirty="0"/>
              <a:t>―</a:t>
            </a:r>
            <a:r>
              <a:rPr lang="zh-TW" altLang="en-US" sz="3600" i="1" dirty="0"/>
              <a:t>你的 神。</a:t>
            </a:r>
            <a:r>
              <a:rPr lang="en-US" altLang="zh-TW" sz="3600" i="1" dirty="0"/>
              <a:t>』 </a:t>
            </a:r>
            <a:r>
              <a:rPr lang="zh-TW" altLang="en-US" sz="3600" i="1" dirty="0" smtClean="0"/>
              <a:t>其次就是说</a:t>
            </a:r>
            <a:r>
              <a:rPr lang="zh-TW" altLang="en-US" sz="3600" i="1" dirty="0"/>
              <a:t>：</a:t>
            </a:r>
            <a:r>
              <a:rPr lang="en-US" altLang="zh-TW" sz="3600" i="1" dirty="0"/>
              <a:t>『</a:t>
            </a:r>
            <a:r>
              <a:rPr lang="zh-TW" altLang="en-US" sz="3600" i="1" dirty="0"/>
              <a:t>要爱人如己。</a:t>
            </a:r>
            <a:r>
              <a:rPr lang="en-US" altLang="zh-TW" sz="3600" i="1" dirty="0"/>
              <a:t>』</a:t>
            </a:r>
            <a:r>
              <a:rPr lang="zh-TW" altLang="en-US" sz="3600" i="1" dirty="0"/>
              <a:t>再没有比这两条诫命更大的了</a:t>
            </a:r>
            <a:r>
              <a:rPr lang="zh-TW" altLang="en-US" sz="3600" i="1" dirty="0" smtClean="0"/>
              <a:t>。”</a:t>
            </a:r>
            <a:r>
              <a:rPr lang="en-US" altLang="zh-TW" sz="3600" i="1" dirty="0" smtClean="0"/>
              <a:t>	</a:t>
            </a:r>
            <a:endParaRPr lang="en-US" altLang="zh-TW" sz="3600" i="1" dirty="0"/>
          </a:p>
          <a:p>
            <a:pPr marL="0" indent="0">
              <a:buNone/>
            </a:pPr>
            <a:r>
              <a:rPr lang="en-US" altLang="zh-CN" sz="3600" dirty="0" smtClean="0"/>
              <a:t>		</a:t>
            </a:r>
            <a:r>
              <a:rPr lang="zh-CN" altLang="en-US" sz="3600" dirty="0" smtClean="0"/>
              <a:t>－－</a:t>
            </a:r>
            <a:r>
              <a:rPr lang="en-US" altLang="zh-CN" sz="3600" dirty="0" smtClean="0"/>
              <a:t>《</a:t>
            </a:r>
            <a:r>
              <a:rPr lang="zh-CN" altLang="en-US" sz="3600" dirty="0" smtClean="0"/>
              <a:t>马可福音</a:t>
            </a:r>
            <a:r>
              <a:rPr lang="en-US" altLang="zh-CN" sz="3600" dirty="0" smtClean="0"/>
              <a:t>》12:30-31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628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观念的重整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ea typeface="Yuanti SC Regular"/>
                <a:cs typeface="Times New Roman"/>
              </a:rPr>
              <a:t>修身：和上帝的关系</a:t>
            </a:r>
            <a:endParaRPr lang="en-US" altLang="zh-CN" sz="3600" dirty="0" smtClean="0">
              <a:ea typeface="Yuanti SC Regular"/>
              <a:cs typeface="Times New Roman"/>
            </a:endParaRPr>
          </a:p>
          <a:p>
            <a:r>
              <a:rPr lang="zh-CN" altLang="en-US" sz="3600" dirty="0" smtClean="0">
                <a:ea typeface="Yuanti SC Regular"/>
                <a:cs typeface="Times New Roman"/>
              </a:rPr>
              <a:t>齐家：和亲人的关系</a:t>
            </a:r>
            <a:endParaRPr lang="en-US" sz="3600" dirty="0" smtClean="0"/>
          </a:p>
          <a:p>
            <a:r>
              <a:rPr lang="zh-CN" altLang="en-US" sz="3600" dirty="0" smtClean="0">
                <a:ea typeface="Yuanti SC Regular"/>
                <a:cs typeface="Times New Roman"/>
              </a:rPr>
              <a:t>治国：和政府的关系</a:t>
            </a:r>
            <a:endParaRPr lang="en-US" sz="3600" dirty="0" smtClean="0"/>
          </a:p>
          <a:p>
            <a:r>
              <a:rPr lang="zh-CN" altLang="en-US" sz="3600" dirty="0" smtClean="0">
                <a:ea typeface="Yuanti SC Regular"/>
                <a:cs typeface="Times New Roman"/>
              </a:rPr>
              <a:t>平天下：和世界的关系</a:t>
            </a:r>
            <a:endParaRPr lang="en-US" altLang="zh-CN" sz="3600" dirty="0" smtClean="0">
              <a:ea typeface="Yuanti SC Regular"/>
              <a:cs typeface="Times New Roman"/>
            </a:endParaRP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138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China’s Millions </a:t>
            </a:r>
            <a:r>
              <a:rPr lang="zh-CN" altLang="en-US" dirty="0" smtClean="0"/>
              <a:t>亿万华民</a:t>
            </a:r>
            <a:endParaRPr lang="en-US" dirty="0"/>
          </a:p>
        </p:txBody>
      </p:sp>
      <p:pic>
        <p:nvPicPr>
          <p:cNvPr id="6" name="Picture 5" descr="chinasmillions1881chin_00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274" y="1614643"/>
            <a:ext cx="3890277" cy="5276630"/>
          </a:xfrm>
          <a:prstGeom prst="rect">
            <a:avLst/>
          </a:prstGeom>
        </p:spPr>
      </p:pic>
      <p:pic>
        <p:nvPicPr>
          <p:cNvPr id="7" name="Picture 6" descr="chinasmillions1881chin_00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97" y="1614643"/>
            <a:ext cx="3890277" cy="52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2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5957"/>
            <a:ext cx="8042276" cy="6156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	</a:t>
            </a:r>
            <a:r>
              <a:rPr lang="zh-TW" altLang="en-US" sz="3600" dirty="0" smtClean="0"/>
              <a:t>这些人都是存</a:t>
            </a:r>
            <a:r>
              <a:rPr lang="zh-TW" altLang="en-US" sz="3600" dirty="0"/>
              <a:t>着信心死的，并没有得着所应许的；却从远处望见，且欢喜迎接，又承认</a:t>
            </a:r>
            <a:r>
              <a:rPr lang="zh-TW" altLang="en-US" sz="3600" b="1" dirty="0">
                <a:solidFill>
                  <a:srgbClr val="FF0000"/>
                </a:solidFill>
              </a:rPr>
              <a:t>自己在世上是客旅，是寄居的</a:t>
            </a:r>
            <a:r>
              <a:rPr lang="zh-TW" altLang="en-US" sz="3600" dirty="0"/>
              <a:t>。 </a:t>
            </a:r>
            <a:r>
              <a:rPr lang="zh-TW" altLang="en-US" sz="3600" dirty="0" smtClean="0"/>
              <a:t>说这样话</a:t>
            </a:r>
            <a:r>
              <a:rPr lang="zh-TW" altLang="en-US" sz="3600" dirty="0"/>
              <a:t>的人是表明自己要找一个家乡。 </a:t>
            </a:r>
            <a:endParaRPr lang="en-US" altLang="zh-TW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3600" dirty="0"/>
              <a:t>	</a:t>
            </a:r>
            <a:r>
              <a:rPr lang="zh-TW" altLang="en-US" sz="3600" dirty="0" smtClean="0"/>
              <a:t>他们若想念所离开</a:t>
            </a:r>
            <a:r>
              <a:rPr lang="zh-TW" altLang="en-US" sz="3600" dirty="0"/>
              <a:t>的家乡，还有可以回去的机会。 </a:t>
            </a:r>
            <a:r>
              <a:rPr lang="zh-TW" altLang="en-US" sz="3600" dirty="0" smtClean="0"/>
              <a:t>他们却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羡慕一个</a:t>
            </a:r>
            <a:r>
              <a:rPr lang="zh-TW" altLang="en-US" sz="3600" b="1" dirty="0">
                <a:solidFill>
                  <a:srgbClr val="FF0000"/>
                </a:solidFill>
              </a:rPr>
              <a:t>更美的家乡，就是在天上的</a:t>
            </a:r>
            <a:r>
              <a:rPr lang="zh-TW" altLang="en-US" sz="3600" dirty="0"/>
              <a:t>。所以 神被称为他们的 神，并不以为耻，因为他已经给他们预备了一座城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600" dirty="0"/>
              <a:t>	</a:t>
            </a:r>
            <a:r>
              <a:rPr lang="en-US" altLang="zh-CN" sz="3600" dirty="0" smtClean="0"/>
              <a:t>		</a:t>
            </a:r>
            <a:r>
              <a:rPr lang="zh-CN" altLang="en-US" sz="3600" dirty="0" smtClean="0"/>
              <a:t>－－希伯来书</a:t>
            </a:r>
            <a:r>
              <a:rPr lang="en-US" altLang="zh-CN" sz="3600" dirty="0" smtClean="0"/>
              <a:t>1</a:t>
            </a:r>
            <a:r>
              <a:rPr lang="zh-CN" altLang="zh-TW" sz="3600" dirty="0" smtClean="0"/>
              <a:t>1</a:t>
            </a:r>
            <a:r>
              <a:rPr lang="en-US" altLang="zh-CN" sz="3600" dirty="0" smtClean="0"/>
              <a:t>:13-16</a:t>
            </a:r>
            <a:r>
              <a:rPr lang="en-US" altLang="zh-TW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337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9173" cy="4586244"/>
          </a:xfrm>
        </p:spPr>
        <p:txBody>
          <a:bodyPr>
            <a:normAutofit/>
          </a:bodyPr>
          <a:lstStyle/>
          <a:p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放下所有，起来，跟随主</a:t>
            </a:r>
            <a:endParaRPr lang="en-US" altLang="zh-CN" sz="3600" i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因为我是一个罪人</a:t>
            </a:r>
            <a:endParaRPr lang="en-US" altLang="zh-CN" sz="3600" i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蒙神拯救并不使我高人一等</a:t>
            </a:r>
            <a:endParaRPr lang="en-US" altLang="zh-CN" sz="3600" i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zh-TW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尽心尽性尽意尽力</a:t>
            </a:r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，</a:t>
            </a:r>
            <a:r>
              <a:rPr lang="zh-TW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爱主</a:t>
            </a:r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我</a:t>
            </a:r>
            <a:r>
              <a:rPr lang="zh-TW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的神</a:t>
            </a:r>
            <a:endParaRPr lang="en-US" altLang="zh-TW" sz="3600" i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zh-CN" altLang="en-US" sz="36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爱人如己，将福音传到地极</a:t>
            </a:r>
            <a:endParaRPr lang="en-US" altLang="zh-TW" sz="3600" i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</a:t>
            </a:r>
            <a:r>
              <a:rPr lang="zh-CN" altLang="en-US" dirty="0" smtClean="0"/>
              <a:t>、起来、跟从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70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马可</a:t>
            </a:r>
            <a:r>
              <a:rPr lang="zh-CN" altLang="en-US" sz="3600" dirty="0" smtClean="0"/>
              <a:t>福音</a:t>
            </a:r>
            <a:r>
              <a:rPr lang="en-US" altLang="zh-CN" sz="3600" dirty="0"/>
              <a:t>2:13-</a:t>
            </a:r>
            <a:r>
              <a:rPr lang="en-US" altLang="zh-CN" sz="3600" dirty="0" smtClean="0"/>
              <a:t>14</a:t>
            </a:r>
          </a:p>
          <a:p>
            <a:pPr marL="0" indent="0">
              <a:buNone/>
            </a:pPr>
            <a:r>
              <a:rPr lang="en-US" altLang="zh-CN" sz="3600" i="1" dirty="0" smtClean="0"/>
              <a:t>	</a:t>
            </a:r>
            <a:r>
              <a:rPr lang="zh-CN" altLang="en-US" sz="3600" i="1" dirty="0" smtClean="0"/>
              <a:t>耶稣又出到海边去</a:t>
            </a:r>
            <a:r>
              <a:rPr lang="zh-CN" altLang="en-US" sz="3600" i="1" dirty="0"/>
              <a:t>，众人都就了他来，他便教训他们</a:t>
            </a:r>
            <a:r>
              <a:rPr lang="zh-CN" altLang="en-US" sz="3600" i="1" dirty="0" smtClean="0"/>
              <a:t>。</a:t>
            </a:r>
            <a:endParaRPr lang="en-US" altLang="zh-CN" sz="3600" i="1" dirty="0" smtClean="0"/>
          </a:p>
          <a:p>
            <a:pPr marL="0" indent="0">
              <a:buNone/>
            </a:pPr>
            <a:r>
              <a:rPr lang="en-US" altLang="zh-CN" sz="3600" i="1" dirty="0"/>
              <a:t>	</a:t>
            </a:r>
            <a:r>
              <a:rPr lang="zh-CN" altLang="en-US" sz="3600" i="1" dirty="0" smtClean="0"/>
              <a:t>耶稣经过</a:t>
            </a:r>
            <a:r>
              <a:rPr lang="zh-CN" altLang="en-US" sz="3600" i="1" dirty="0"/>
              <a:t>的时候，看见亚勒腓的儿子利未坐在税关上，</a:t>
            </a:r>
            <a:r>
              <a:rPr lang="zh-CN" altLang="en-US" sz="3600" b="1" i="1" dirty="0">
                <a:solidFill>
                  <a:srgbClr val="FF0000"/>
                </a:solidFill>
              </a:rPr>
              <a:t>就对他说：「你跟从我来。」他就起来，跟从了耶稣</a:t>
            </a:r>
            <a:r>
              <a:rPr lang="zh-CN" altLang="en-US" sz="3600" b="1" i="1" dirty="0" smtClean="0">
                <a:solidFill>
                  <a:srgbClr val="FF0000"/>
                </a:solidFill>
              </a:rPr>
              <a:t>。</a:t>
            </a:r>
            <a:r>
              <a:rPr lang="en-US" sz="3600" dirty="0" smtClean="0"/>
              <a:t> 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47607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85f20f77395d0mbKsZ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9176"/>
            <a:ext cx="9144000" cy="854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91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HT" dirty="0" smtClean="0"/>
              <a:t>《</a:t>
            </a:r>
            <a:r>
              <a:rPr lang="zh-CHT" altLang="en-US" dirty="0" smtClean="0"/>
              <a:t>我曾捨命為你</a:t>
            </a:r>
            <a:r>
              <a:rPr lang="zh-CHT" altLang="en-US" dirty="0"/>
              <a:t>》</a:t>
            </a:r>
            <a:r>
              <a:rPr lang="en-US" altLang="zh-CHT" dirty="0" smtClean="0"/>
              <a:t/>
            </a:r>
            <a:br>
              <a:rPr lang="en-US" altLang="zh-CHT" dirty="0" smtClean="0"/>
            </a:br>
            <a:r>
              <a:rPr lang="en-US" altLang="zh-CN" sz="4000" dirty="0"/>
              <a:t>Frances </a:t>
            </a:r>
            <a:r>
              <a:rPr lang="en-US" altLang="zh-CN" sz="4000" dirty="0" smtClean="0"/>
              <a:t>Ridley </a:t>
            </a:r>
            <a:r>
              <a:rPr lang="en-US" altLang="zh-CN" sz="4000" dirty="0" err="1" smtClean="0"/>
              <a:t>Havergal</a:t>
            </a:r>
            <a:endParaRPr lang="en-US" sz="4000" dirty="0"/>
          </a:p>
        </p:txBody>
      </p:sp>
      <p:pic>
        <p:nvPicPr>
          <p:cNvPr id="6" name="Content Placeholder 5" descr="e2809cbehold-the-mane2809d-by-domenico-fet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614" r="-696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2097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454" y="634959"/>
            <a:ext cx="4256581" cy="5463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HT" altLang="en-US" sz="3600" dirty="0"/>
              <a:t>我曾捨命為你</a:t>
            </a:r>
            <a:r>
              <a:rPr lang="zh-CHT" altLang="en-US" sz="3600" dirty="0" smtClean="0"/>
              <a:t>，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我血為你</a:t>
            </a:r>
            <a:r>
              <a:rPr lang="zh-CHT" altLang="en-US" sz="3600" dirty="0"/>
              <a:t>流出</a:t>
            </a:r>
            <a:r>
              <a:rPr lang="zh-CHT" altLang="en-US" sz="3600" dirty="0" smtClean="0"/>
              <a:t>，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救你從死復起，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使你罪過得贖</a:t>
            </a:r>
            <a:r>
              <a:rPr lang="zh-CHT" altLang="en-US" sz="3600" dirty="0"/>
              <a:t>。 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為你</a:t>
            </a:r>
            <a:r>
              <a:rPr lang="zh-CHT" altLang="en-US" sz="3600" dirty="0"/>
              <a:t>，</a:t>
            </a:r>
            <a:r>
              <a:rPr lang="zh-CHT" altLang="en-US" sz="3600" dirty="0" smtClean="0"/>
              <a:t>為你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我命曾捨，</a:t>
            </a:r>
            <a:endParaRPr lang="en-US" altLang="zh-CHT" sz="3600" dirty="0" smtClean="0"/>
          </a:p>
          <a:p>
            <a:pPr marL="0" indent="0">
              <a:buNone/>
            </a:pPr>
            <a:r>
              <a:rPr lang="zh-CHT" altLang="en-US" sz="3600" dirty="0" smtClean="0"/>
              <a:t>你捨</a:t>
            </a:r>
            <a:r>
              <a:rPr lang="zh-CHT" altLang="en-US" sz="3600" dirty="0"/>
              <a:t>何事為我？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591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马可福音</a:t>
            </a:r>
            <a:r>
              <a:rPr lang="en-US" altLang="zh-CN" dirty="0" smtClean="0"/>
              <a:t>2:15-17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17396"/>
            <a:ext cx="8042276" cy="4270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i="1" dirty="0" smtClean="0"/>
              <a:t>	</a:t>
            </a:r>
            <a:r>
              <a:rPr lang="zh-CN" altLang="en-US" sz="3600" i="1" dirty="0" smtClean="0"/>
              <a:t>耶稣在利未家里坐</a:t>
            </a:r>
            <a:r>
              <a:rPr lang="zh-CN" altLang="en-US" sz="3600" i="1" dirty="0"/>
              <a:t>席的时候，有好些税吏和罪人与耶稣并门徒一同坐席；因为这样的人</a:t>
            </a:r>
            <a:r>
              <a:rPr lang="zh-CN" altLang="en-US" sz="3600" i="1" dirty="0" smtClean="0"/>
              <a:t>多，</a:t>
            </a:r>
            <a:r>
              <a:rPr lang="zh-CN" altLang="en-US" sz="3600" i="1" dirty="0"/>
              <a:t>他们也跟随耶稣</a:t>
            </a:r>
            <a:r>
              <a:rPr lang="zh-CN" altLang="en-US" sz="3600" i="1" dirty="0" smtClean="0"/>
              <a:t>。</a:t>
            </a:r>
            <a:endParaRPr lang="en-US" altLang="zh-CN" sz="36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600" i="1" dirty="0" smtClean="0"/>
              <a:t>	</a:t>
            </a:r>
            <a:r>
              <a:rPr lang="zh-CN" altLang="en-US" sz="3600" i="1" dirty="0" smtClean="0"/>
              <a:t>法利赛人中的文士看见耶稣和罪人并税吏</a:t>
            </a:r>
            <a:r>
              <a:rPr lang="zh-CN" altLang="en-US" sz="3600" i="1" dirty="0"/>
              <a:t>一同吃饭，就对他门徒说：「他和税吏并罪人一同吃喝吗？</a:t>
            </a:r>
            <a:r>
              <a:rPr lang="zh-CN" altLang="en-US" sz="3600" i="1" dirty="0" smtClean="0"/>
              <a:t>」耶稣听见</a:t>
            </a:r>
            <a:r>
              <a:rPr lang="zh-CN" altLang="en-US" sz="3600" i="1" dirty="0"/>
              <a:t>，就对他们说：</a:t>
            </a:r>
            <a:r>
              <a:rPr lang="zh-CN" altLang="en-US" sz="3600" b="1" i="1" dirty="0">
                <a:solidFill>
                  <a:srgbClr val="FF0000"/>
                </a:solidFill>
              </a:rPr>
              <a:t>「康健的人用不着医生，有病的人才用得着。我来本不是召义人，乃是召罪人。」</a:t>
            </a:r>
            <a:r>
              <a:rPr lang="en-US" sz="3600" dirty="0"/>
              <a:t> 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34709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二、谁是罪人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Yuanti SC Regular"/>
                <a:cs typeface="Yuanti SC Regular"/>
              </a:rPr>
              <a:t>不是因为我们犯罪，我们才是罪人</a:t>
            </a:r>
            <a:r>
              <a:rPr lang="zh-CN" altLang="en-US" sz="3600" dirty="0" smtClean="0">
                <a:latin typeface="Yuanti SC Regular"/>
                <a:cs typeface="Yuanti SC Regular"/>
              </a:rPr>
              <a:t>；</a:t>
            </a:r>
            <a:endParaRPr lang="en-US" altLang="zh-CN" sz="3600" dirty="0">
              <a:latin typeface="Yuanti SC Regular"/>
              <a:cs typeface="Yuanti SC Regular"/>
            </a:endParaRPr>
          </a:p>
          <a:p>
            <a:r>
              <a:rPr lang="zh-CN" altLang="en-US" sz="3600" dirty="0" smtClean="0">
                <a:latin typeface="Yuanti SC Regular"/>
                <a:cs typeface="Yuanti SC Regular"/>
              </a:rPr>
              <a:t>而是因为我们</a:t>
            </a:r>
            <a:r>
              <a:rPr lang="zh-CN" altLang="en-US" sz="3600" dirty="0">
                <a:latin typeface="Yuanti SC Regular"/>
                <a:cs typeface="Yuanti SC Regular"/>
              </a:rPr>
              <a:t>是罪人，</a:t>
            </a:r>
            <a:r>
              <a:rPr lang="zh-CN" altLang="en-US" sz="3600" dirty="0" smtClean="0">
                <a:latin typeface="Yuanti SC Regular"/>
                <a:cs typeface="Yuanti SC Regular"/>
              </a:rPr>
              <a:t>所以才会</a:t>
            </a:r>
            <a:r>
              <a:rPr lang="zh-CN" altLang="en-US" sz="3600" dirty="0">
                <a:latin typeface="Yuanti SC Regular"/>
                <a:cs typeface="Yuanti SC Regular"/>
              </a:rPr>
              <a:t>犯罪</a:t>
            </a:r>
            <a:r>
              <a:rPr lang="en-US" sz="3600" dirty="0">
                <a:latin typeface="Yuanti SC Regular"/>
                <a:cs typeface="Yuanti SC Regula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88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马可福音</a:t>
            </a:r>
            <a:r>
              <a:rPr lang="en-US" altLang="zh-CN" dirty="0" smtClean="0"/>
              <a:t>2:18-20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70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i="1" dirty="0" smtClean="0"/>
              <a:t>	</a:t>
            </a:r>
            <a:r>
              <a:rPr lang="zh-CN" altLang="en-US" sz="3600" i="1" dirty="0" smtClean="0"/>
              <a:t>当下，约翰</a:t>
            </a:r>
            <a:r>
              <a:rPr lang="zh-CN" altLang="en-US" sz="3600" i="1" dirty="0"/>
              <a:t>的门徒和法利赛人禁食。他们来问耶稣说：「约翰的门徒和法利赛人的门徒禁食，你的门徒倒不禁食，这是为甚么呢？</a:t>
            </a:r>
            <a:r>
              <a:rPr lang="zh-CN" altLang="en-US" sz="3600" i="1" dirty="0" smtClean="0"/>
              <a:t>」</a:t>
            </a:r>
            <a:endParaRPr lang="en-US" altLang="zh-CN" sz="3600" i="1" dirty="0" smtClean="0"/>
          </a:p>
          <a:p>
            <a:pPr marL="0" indent="0">
              <a:buNone/>
            </a:pPr>
            <a:r>
              <a:rPr lang="en-US" altLang="zh-CN" sz="3600" i="1" dirty="0"/>
              <a:t>	</a:t>
            </a:r>
            <a:r>
              <a:rPr lang="zh-CN" altLang="en-US" sz="3600" i="1" dirty="0" smtClean="0"/>
              <a:t>耶稣对他们说</a:t>
            </a:r>
            <a:r>
              <a:rPr lang="zh-CN" altLang="en-US" sz="3600" i="1" dirty="0"/>
              <a:t>：「新郎和陪伴之人同在的时候，陪伴之人岂能禁食呢？</a:t>
            </a:r>
            <a:r>
              <a:rPr lang="zh-CN" altLang="en-US" sz="3600" b="1" i="1" dirty="0">
                <a:solidFill>
                  <a:srgbClr val="FF0000"/>
                </a:solidFill>
              </a:rPr>
              <a:t>新郎还同在，他们不能禁食。但日子将到，新郎要离开他们，那日他们就要禁食。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endParaRPr lang="en-US" altLang="zh-TW" sz="3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3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7694</TotalTime>
  <Words>219</Words>
  <Application>Microsoft Macintosh PowerPoint</Application>
  <PresentationFormat>On-screen Show (4:3)</PresentationFormat>
  <Paragraphs>71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旧袋岂能装新酒</vt:lpstr>
      <vt:lpstr>China’s Millions 亿万华民</vt:lpstr>
      <vt:lpstr>一、起来、跟从</vt:lpstr>
      <vt:lpstr>PowerPoint Presentation</vt:lpstr>
      <vt:lpstr>《我曾捨命為你》 Frances Ridley Havergal</vt:lpstr>
      <vt:lpstr>PowerPoint Presentation</vt:lpstr>
      <vt:lpstr>马可福音2:15-17</vt:lpstr>
      <vt:lpstr>二、谁是罪人</vt:lpstr>
      <vt:lpstr>马可福音2:18-20</vt:lpstr>
      <vt:lpstr>三、为什么禁食</vt:lpstr>
      <vt:lpstr>新郎和新妇</vt:lpstr>
      <vt:lpstr>PowerPoint Presentation</vt:lpstr>
      <vt:lpstr>PowerPoint Presentation</vt:lpstr>
      <vt:lpstr>马可福音2:21-22</vt:lpstr>
      <vt:lpstr>四、旧袋和新酒 </vt:lpstr>
      <vt:lpstr>儒家文化的影响 </vt:lpstr>
      <vt:lpstr>PowerPoint Presentation</vt:lpstr>
      <vt:lpstr>基督教的精义 </vt:lpstr>
      <vt:lpstr>观念的重整</vt:lpstr>
      <vt:lpstr>PowerPoint Presentation</vt:lpstr>
      <vt:lpstr>总结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浪子回头</dc:title>
  <dc:creator>Joe  Xu</dc:creator>
  <cp:lastModifiedBy>Joe  Xu</cp:lastModifiedBy>
  <cp:revision>92</cp:revision>
  <dcterms:created xsi:type="dcterms:W3CDTF">2015-09-08T16:46:31Z</dcterms:created>
  <dcterms:modified xsi:type="dcterms:W3CDTF">2016-12-07T14:47:36Z</dcterms:modified>
</cp:coreProperties>
</file>