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21"/>
  </p:notesMasterIdLst>
  <p:handoutMasterIdLst>
    <p:handoutMasterId r:id="rId22"/>
  </p:handoutMasterIdLst>
  <p:sldIdLst>
    <p:sldId id="266" r:id="rId2"/>
    <p:sldId id="267" r:id="rId3"/>
    <p:sldId id="286" r:id="rId4"/>
    <p:sldId id="268" r:id="rId5"/>
    <p:sldId id="270" r:id="rId6"/>
    <p:sldId id="269" r:id="rId7"/>
    <p:sldId id="272" r:id="rId8"/>
    <p:sldId id="273" r:id="rId9"/>
    <p:sldId id="274" r:id="rId10"/>
    <p:sldId id="275" r:id="rId11"/>
    <p:sldId id="282" r:id="rId12"/>
    <p:sldId id="287" r:id="rId13"/>
    <p:sldId id="283" r:id="rId14"/>
    <p:sldId id="394" r:id="rId15"/>
    <p:sldId id="400" r:id="rId16"/>
    <p:sldId id="291" r:id="rId17"/>
    <p:sldId id="277" r:id="rId18"/>
    <p:sldId id="278" r:id="rId19"/>
    <p:sldId id="285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FF"/>
    <a:srgbClr val="FF5050"/>
    <a:srgbClr val="333399"/>
    <a:srgbClr val="6600FF"/>
    <a:srgbClr val="CC66FF"/>
    <a:srgbClr val="FFFF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82" autoAdjust="0"/>
    <p:restoredTop sz="92493" autoAdjust="0"/>
  </p:normalViewPr>
  <p:slideViewPr>
    <p:cSldViewPr>
      <p:cViewPr varScale="1">
        <p:scale>
          <a:sx n="62" d="100"/>
          <a:sy n="62" d="100"/>
        </p:scale>
        <p:origin x="648" y="72"/>
      </p:cViewPr>
      <p:guideLst>
        <p:guide orient="horz" pos="2160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5" d="100"/>
        <a:sy n="25" d="100"/>
      </p:scale>
      <p:origin x="0" y="0"/>
    </p:cViewPr>
  </p:notesTextViewPr>
  <p:sorterViewPr>
    <p:cViewPr>
      <p:scale>
        <a:sx n="120" d="100"/>
        <a:sy n="120" d="100"/>
      </p:scale>
      <p:origin x="0" y="-6376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0802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35080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318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89417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4551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04552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88AB2-1214-43EE-BD91-01F24FE81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31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AB45-0D3C-4E5C-A0B5-126A4E54F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8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20049-3DB3-4CD7-9E5C-FA8EFFC74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6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E0ED4-9136-47F4-BFA4-F1BDF6906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04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D4E04-6C53-4E17-91F1-E45933DE4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4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BAF62-11E4-4526-9F58-F3A734361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26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07D3D-3146-4D80-9D30-CD87790DE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06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6182F-B999-47A6-8714-C13D3C3046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22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D609E-A85F-4694-8F05-DB47C9869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1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874A8-7392-4C7C-8E15-EA6AD14BF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3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E2392-0E2E-4D08-B155-6B8C4B679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18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70349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49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49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70349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49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350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0350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50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0351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1 w 717"/>
                <a:gd name="T1" fmla="*/ 845 h 845"/>
                <a:gd name="T2" fmla="*/ 721 w 717"/>
                <a:gd name="T3" fmla="*/ 821 h 845"/>
                <a:gd name="T4" fmla="*/ 578 w 717"/>
                <a:gd name="T5" fmla="*/ 605 h 845"/>
                <a:gd name="T6" fmla="*/ 408 w 717"/>
                <a:gd name="T7" fmla="*/ 396 h 845"/>
                <a:gd name="T8" fmla="*/ 223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1 w 717"/>
                <a:gd name="T15" fmla="*/ 198 h 845"/>
                <a:gd name="T16" fmla="*/ 402 w 717"/>
                <a:gd name="T17" fmla="*/ 408 h 845"/>
                <a:gd name="T18" fmla="*/ 572 w 717"/>
                <a:gd name="T19" fmla="*/ 623 h 845"/>
                <a:gd name="T20" fmla="*/ 721 w 717"/>
                <a:gd name="T21" fmla="*/ 845 h 845"/>
                <a:gd name="T22" fmla="*/ 721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9 w 407"/>
                <a:gd name="T1" fmla="*/ 414 h 414"/>
                <a:gd name="T2" fmla="*/ 409 w 407"/>
                <a:gd name="T3" fmla="*/ 396 h 414"/>
                <a:gd name="T4" fmla="*/ 224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8 w 407"/>
                <a:gd name="T13" fmla="*/ 204 h 414"/>
                <a:gd name="T14" fmla="*/ 409 w 407"/>
                <a:gd name="T15" fmla="*/ 414 h 414"/>
                <a:gd name="T16" fmla="*/ 409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351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0 w 586"/>
                <a:gd name="T1" fmla="*/ 0 h 599"/>
                <a:gd name="T2" fmla="*/ 572 w 586"/>
                <a:gd name="T3" fmla="*/ 0 h 599"/>
                <a:gd name="T4" fmla="*/ 409 w 586"/>
                <a:gd name="T5" fmla="*/ 132 h 599"/>
                <a:gd name="T6" fmla="*/ 259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9 w 586"/>
                <a:gd name="T17" fmla="*/ 282 h 599"/>
                <a:gd name="T18" fmla="*/ 415 w 586"/>
                <a:gd name="T19" fmla="*/ 138 h 599"/>
                <a:gd name="T20" fmla="*/ 590 w 586"/>
                <a:gd name="T21" fmla="*/ 0 h 599"/>
                <a:gd name="T22" fmla="*/ 590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1 w 269"/>
                <a:gd name="T1" fmla="*/ 0 h 252"/>
                <a:gd name="T2" fmla="*/ 253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1 w 269"/>
                <a:gd name="T15" fmla="*/ 0 h 252"/>
                <a:gd name="T16" fmla="*/ 271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3527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03528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3529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3530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4A86F42-940A-4D63-908E-F73598A28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0353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1905000"/>
            <a:ext cx="9144000" cy="4419600"/>
          </a:xfrm>
        </p:spPr>
        <p:txBody>
          <a:bodyPr anchorCtr="0"/>
          <a:lstStyle/>
          <a:p>
            <a:pPr>
              <a:defRPr/>
            </a:pPr>
            <a:r>
              <a:rPr lang="zh-CN" altLang="en-US" sz="6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该隐的难题与压力</a:t>
            </a:r>
            <a:br>
              <a:rPr lang="en-US" altLang="zh-CN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创</a:t>
            </a:r>
            <a:r>
              <a:rPr lang="en-US" altLang="zh-CN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</a:t>
            </a:r>
            <a:r>
              <a:rPr lang="zh-CN" altLang="en-US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US" altLang="zh-CN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1-12</a:t>
            </a:r>
            <a:br>
              <a:rPr lang="en-US" altLang="zh-CN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</a:br>
            <a:br>
              <a:rPr lang="en-US" altLang="zh-CN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</a:br>
            <a:r>
              <a:rPr lang="zh-CN" altLang="en-US" sz="40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徐理强长老</a:t>
            </a:r>
            <a:b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</a:br>
            <a:r>
              <a:rPr lang="en-US" altLang="zh-CN" sz="4000" dirty="0">
                <a:solidFill>
                  <a:srgbClr val="FFFF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01.2019</a:t>
            </a:r>
            <a:endParaRPr lang="en-US" altLang="zh-CN" sz="6000" dirty="0">
              <a:solidFill>
                <a:srgbClr val="FFFF00"/>
              </a:solidFill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553200"/>
            <a:ext cx="9144000" cy="304800"/>
          </a:xfrm>
        </p:spPr>
        <p:txBody>
          <a:bodyPr>
            <a:normAutofit fontScale="400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055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334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神的考验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09600"/>
            <a:ext cx="9220200" cy="6553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考验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给你一个难处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看你如何回应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可能是神给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也可能是魔鬼给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或者自己的情欲造成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圣经翻译有时候翻成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《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试探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》,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有时候翻成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《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试练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》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其实是相同的一个名词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=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考验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考试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神对该隐说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现在你碰到不如意的事情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(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你的礼物没有被接纳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),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你因此失望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生气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妒忌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这是考验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你如何回应呢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?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你做得对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你就仰起头来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(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你就通过这考验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).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假如做得不对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罪就控制你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(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你在考验中失败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5361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该隐的难题与压力  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需要维护自己特殊的身份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◇需要得着接纳，认同，肯定 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需要表现得比弟弟更好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◇不能失败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一般读该隐的故事不从这角度来读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等于把心理学引入圣经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不属灵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“为什么不讨论该隐犯罪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”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因此也忽略华人第二代的压力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挣扎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只需要信主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祷告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问题就可以解决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造成很多悲剧 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684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今天海外华人年轻人的压力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需要争取成就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 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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父母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社会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朋友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自己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施压力 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需要被主流社会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白人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接纳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感觉没有自我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:6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对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父母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祖父母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从他身上活出他们没有完成的愿望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没有沟通的对象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父母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朋友不理解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文化中没有沟通的语言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752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华人教会不讨论这些问题 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因为不是属灵或圣经的问题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要讨论也不能从心理学的角度讨论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基督徒不应该从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《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心理学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》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看人生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《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心理学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》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是世界上的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《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小学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》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其实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 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不同角度，不同层面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圣经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 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为何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Why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；意义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Meaning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科学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 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如何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How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；机制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Mechanism </a:t>
            </a:r>
          </a:p>
        </p:txBody>
      </p:sp>
    </p:spTree>
    <p:extLst>
      <p:ext uri="{BB962C8B-B14F-4D97-AF65-F5344CB8AC3E}">
        <p14:creationId xmlns:p14="http://schemas.microsoft.com/office/powerpoint/2010/main" val="229603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圣经与科学不同层面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神两种启示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圣经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;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大自然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神不同层面的启示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圣经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终极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//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意义层面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Meaning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科学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机制层面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Mechanism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不同层面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并不矛盾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解释不同问题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:Why? How?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解决不同问题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:Meaning? Method?</a:t>
            </a:r>
          </a:p>
        </p:txBody>
      </p:sp>
    </p:spTree>
    <p:extLst>
      <p:ext uri="{BB962C8B-B14F-4D97-AF65-F5344CB8AC3E}">
        <p14:creationId xmlns:p14="http://schemas.microsoft.com/office/powerpoint/2010/main" val="47208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死亡从不同的角度看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marL="577850" indent="-57785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019568"/>
              </p:ext>
            </p:extLst>
          </p:nvPr>
        </p:nvGraphicFramePr>
        <p:xfrm>
          <a:off x="0" y="762000"/>
          <a:ext cx="9144000" cy="5991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r>
                        <a:rPr lang="zh-CN" altLang="en-US" sz="48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死亡</a:t>
                      </a:r>
                      <a:endParaRPr lang="en-US" sz="48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8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圣经</a:t>
                      </a:r>
                      <a:endParaRPr lang="en-US" sz="48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800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科学</a:t>
                      </a:r>
                      <a:endParaRPr lang="en-US" sz="480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r>
                        <a:rPr lang="zh-CN" altLang="en-US" sz="4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原因</a:t>
                      </a:r>
                      <a:endParaRPr lang="en-US" sz="48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人犯罪堕落</a:t>
                      </a:r>
                      <a:endParaRPr lang="en-US" sz="48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末端体缩短</a:t>
                      </a:r>
                      <a:endParaRPr lang="en-US" sz="48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6684">
                <a:tc>
                  <a:txBody>
                    <a:bodyPr/>
                    <a:lstStyle/>
                    <a:p>
                      <a:r>
                        <a:rPr lang="zh-CN" altLang="en-US" sz="4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本质</a:t>
                      </a:r>
                      <a:endParaRPr lang="en-US" sz="48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人与神隔离</a:t>
                      </a:r>
                      <a:r>
                        <a:rPr lang="en-US" altLang="zh-CN" sz="4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;</a:t>
                      </a:r>
                      <a:r>
                        <a:rPr lang="zh-CN" altLang="en-US" sz="4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四个关系上的矛盾 </a:t>
                      </a:r>
                      <a:endParaRPr lang="en-US" sz="48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生理活动停止</a:t>
                      </a:r>
                      <a:endParaRPr lang="en-US" sz="48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886">
                <a:tc>
                  <a:txBody>
                    <a:bodyPr/>
                    <a:lstStyle/>
                    <a:p>
                      <a:r>
                        <a:rPr lang="zh-CN" altLang="en-US" sz="4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解决</a:t>
                      </a:r>
                      <a:endParaRPr lang="en-US" sz="48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悔改重生</a:t>
                      </a:r>
                      <a:r>
                        <a:rPr lang="en-US" altLang="zh-CN" sz="4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;</a:t>
                      </a:r>
                      <a:r>
                        <a:rPr lang="zh-CN" altLang="en-US" sz="4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生命更新</a:t>
                      </a:r>
                      <a:endParaRPr lang="en-US" sz="48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修补末端体</a:t>
                      </a:r>
                      <a:r>
                        <a:rPr lang="en-US" altLang="zh-CN" sz="48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:</a:t>
                      </a:r>
                    </a:p>
                    <a:p>
                      <a:r>
                        <a:rPr lang="zh-CN" altLang="en-US" sz="44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锻炼</a:t>
                      </a:r>
                      <a:r>
                        <a:rPr lang="en-US" altLang="zh-CN" sz="44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;</a:t>
                      </a:r>
                      <a:r>
                        <a:rPr lang="zh-CN" altLang="en-US" sz="44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营养</a:t>
                      </a:r>
                      <a:r>
                        <a:rPr lang="en-US" altLang="zh-CN" sz="44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;</a:t>
                      </a:r>
                      <a:r>
                        <a:rPr lang="zh-CN" altLang="en-US" sz="4400" b="1" dirty="0">
                          <a:solidFill>
                            <a:schemeClr val="accent4">
                              <a:lumMod val="10000"/>
                            </a:schemeClr>
                          </a:solidFill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压力</a:t>
                      </a:r>
                      <a:endParaRPr lang="en-US" sz="44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KaiTi" panose="02010609060101010101" pitchFamily="49" charset="-122"/>
                        <a:ea typeface="KaiTi" panose="02010609060101010101" pitchFamily="49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8029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pPr>
              <a:defRPr/>
            </a:pPr>
            <a:r>
              <a:rPr lang="en-US" altLang="zh-CN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en-US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端粒体</a:t>
            </a:r>
            <a:r>
              <a:rPr lang="en-US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Telomeres</a:t>
            </a:r>
            <a:r>
              <a:rPr lang="zh-CN" altLang="en-US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保险杠磨损</a:t>
            </a:r>
          </a:p>
        </p:txBody>
      </p:sp>
      <p:pic>
        <p:nvPicPr>
          <p:cNvPr id="9219" name="Picture 3" descr="Telomeres[2]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762000"/>
            <a:ext cx="91440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31987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en-US" altLang="zh-CN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2019</a:t>
            </a:r>
            <a:r>
              <a:rPr lang="zh-CN" altLang="en-US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年中有很多</a:t>
            </a: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考验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世界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社会大环境并不乐观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个人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家庭有许多难处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有些说得出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有些说不出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有人会得病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失业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感情关系出问题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有时我们会问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神不喜悦我吗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?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我做错什么吗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?</a:t>
            </a:r>
          </a:p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让我们思想神对该隐的话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你为什么生气呢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你为什么沉下脸来呢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你若做得对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岂不仰起头来吗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你若做得不对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罪就伏在门前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它想要控制你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你却要制伏它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CN" altLang="en-US" sz="3500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创</a:t>
            </a:r>
            <a:r>
              <a:rPr lang="en-US" altLang="zh-CN" sz="35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4:6-8</a:t>
            </a:r>
          </a:p>
          <a:p>
            <a:pPr>
              <a:lnSpc>
                <a:spcPct val="90000"/>
              </a:lnSpc>
              <a:buBlip>
                <a:blip r:embed="rId3"/>
              </a:buBlip>
              <a:defRPr/>
            </a:pPr>
            <a:r>
              <a:rPr lang="zh-CN" altLang="en-US" sz="48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考验是危机</a:t>
            </a:r>
            <a:r>
              <a:rPr lang="en-US" altLang="zh-CN" sz="48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800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也是契机</a:t>
            </a:r>
            <a:endParaRPr lang="en-US" altLang="zh-CN" sz="4800" dirty="0">
              <a:effectLst/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3"/>
              </a:buBlip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115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在考验中做对的事情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仰望依靠神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亲近神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反省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思想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需要的时候悔改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跟团契小组分享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同心祷告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关怀旁边的人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聆听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祷告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灰心失望沮丧的时候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抓住神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尽可能不要封闭自己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把自己孤立起来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70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158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334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创</a:t>
            </a:r>
            <a:r>
              <a:rPr lang="en-US" altLang="zh-CN" sz="4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4:1-12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457200"/>
            <a:ext cx="9296400" cy="6400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那人和他妻子夏娃同房</a:t>
            </a:r>
            <a:r>
              <a:rPr lang="en-US" altLang="zh-CN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夏娃就怀孕</a:t>
            </a:r>
            <a:r>
              <a:rPr lang="en-US" altLang="zh-CN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生了该隐</a:t>
            </a:r>
            <a:r>
              <a:rPr lang="en-US" altLang="zh-CN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她说</a:t>
            </a:r>
            <a:r>
              <a:rPr lang="en-US" altLang="zh-CN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我靠耶和华得了一个男人</a:t>
            </a:r>
            <a:r>
              <a:rPr lang="en-US" altLang="zh-CN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她又生了该隐的弟弟亚伯</a:t>
            </a:r>
            <a:r>
              <a:rPr lang="en-US" altLang="zh-CN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亚伯是牧羊的</a:t>
            </a:r>
            <a:r>
              <a:rPr lang="en-US" altLang="zh-CN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;</a:t>
            </a: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该隐是耕地的</a:t>
            </a:r>
            <a:r>
              <a:rPr lang="en-US" altLang="zh-CN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过了一些日子</a:t>
            </a:r>
            <a:r>
              <a:rPr lang="en-US" altLang="zh-CN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该隐拿地里的出产为供物献给耶和华</a:t>
            </a:r>
            <a:r>
              <a:rPr lang="en-US" altLang="zh-CN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;</a:t>
            </a: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亚伯也把他羊群中头生的和羊的脂肪献上</a:t>
            </a:r>
            <a:r>
              <a:rPr lang="en-US" altLang="zh-CN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耶和华看中了亚伯和他的供物</a:t>
            </a:r>
            <a:r>
              <a:rPr lang="en-US" altLang="zh-CN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却看不中该隐和他的供物</a:t>
            </a:r>
            <a:r>
              <a:rPr lang="en-US" altLang="zh-CN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该隐就非常生气</a:t>
            </a:r>
            <a:r>
              <a:rPr lang="en-US" altLang="zh-CN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沉下脸来</a:t>
            </a:r>
            <a:r>
              <a:rPr lang="en-US" altLang="zh-CN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38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耶和华对该隐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说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你为什么生气呢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你为什么沉下脸来呢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你若做得对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岂不仰起头来吗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你若做得不对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罪就伏在门前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它想要控制你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你却要制伏它</a:t>
            </a:r>
            <a:r>
              <a:rPr lang="en-US" altLang="zh-CN" sz="38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endParaRPr lang="en-US" altLang="zh-CN" sz="3800" dirty="0">
              <a:solidFill>
                <a:srgbClr val="FFFF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283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endParaRPr lang="en-US" altLang="zh-CN" sz="4800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该隐与他弟弟亚伯说话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二人正在田间时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该隐起来攻击他弟弟亚伯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把他杀了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耶和华对该隐说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你弟弟亚伯在哪里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他说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我不知道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!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我岂是看守我弟弟的吗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耶和华说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你做了什么事呢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?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你弟弟血的声音从地里向我哀号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.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现在你必从这地受诅咒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你耕种土地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它不再给你效力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;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你必流离飘荡在地上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89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6858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人的问题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堕落后的人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表面没事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其实问题重重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表面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生育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成长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工作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敬拜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一天过一天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里面问题重重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;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很多时候苦在心里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说不出来，没有人知道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今天的人也是一样：表面很好 ，里面很多痛苦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该隐就是一个很好的例子</a:t>
            </a:r>
            <a:r>
              <a:rPr lang="zh-CN" altLang="en-US" sz="4400" dirty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endParaRPr lang="en-US" altLang="zh-CN" sz="4400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604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该隐的问题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地位特殊：第一个生下来的人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家庭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  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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兄弟相争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为成就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父母的关爱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 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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嫉妒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比较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   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自己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  <a:sym typeface="Wingdings 2"/>
              </a:rPr>
              <a:t>  认为神不接纳自己：神不公平 </a:t>
            </a:r>
            <a:r>
              <a:rPr lang="zh-CN" altLang="en-US" sz="4400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sym typeface="Wingdings 2"/>
              </a:rPr>
              <a:t>  </a:t>
            </a:r>
            <a:endParaRPr lang="en-US" altLang="zh-CN" sz="4400" dirty="0">
              <a:effectLst>
                <a:outerShdw blurRad="38100" dist="38100" dir="2700000" algn="tl" rotWithShape="0">
                  <a:srgbClr val="000000"/>
                </a:outerShdw>
              </a:effectLst>
              <a:latin typeface="KaiTi" panose="02010609060101010101" pitchFamily="49" charset="-122"/>
              <a:ea typeface="KaiTi" panose="02010609060101010101" pitchFamily="49" charset="-122"/>
              <a:sym typeface="Wingdings 2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sym typeface="Wingdings 2"/>
              </a:rPr>
              <a:t>  </a:t>
            </a:r>
            <a:r>
              <a:rPr lang="en-US" sz="4400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sym typeface="Wingdings 2"/>
              </a:rPr>
              <a:t></a:t>
            </a:r>
            <a:r>
              <a:rPr lang="zh-CN" altLang="en-US" sz="4400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sym typeface="Wingdings 2"/>
              </a:rPr>
              <a:t>不能接纳别人比自己成功</a:t>
            </a:r>
            <a:endParaRPr lang="en-US" altLang="zh-CN" sz="4400" dirty="0">
              <a:effectLst>
                <a:outerShdw blurRad="38100" dist="38100" dir="2700000" algn="tl" rotWithShape="0">
                  <a:srgbClr val="000000"/>
                </a:outerShdw>
              </a:effectLst>
              <a:latin typeface="KaiTi" panose="02010609060101010101" pitchFamily="49" charset="-122"/>
              <a:ea typeface="KaiTi" panose="02010609060101010101" pitchFamily="49" charset="-122"/>
              <a:sym typeface="Wingdings 2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sym typeface="Wingdings 2"/>
              </a:rPr>
              <a:t>  </a:t>
            </a:r>
            <a:r>
              <a:rPr lang="en-US" sz="4400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sym typeface="Wingdings 2"/>
              </a:rPr>
              <a:t></a:t>
            </a:r>
            <a:r>
              <a:rPr lang="zh-CN" altLang="en-US" sz="4400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sym typeface="Wingdings 2"/>
              </a:rPr>
              <a:t>知道对错但无力实行</a:t>
            </a:r>
            <a:endParaRPr lang="en-US" altLang="zh-CN" sz="4400" dirty="0">
              <a:effectLst>
                <a:outerShdw blurRad="38100" dist="38100" dir="2700000" algn="tl" rotWithShape="0">
                  <a:srgbClr val="000000"/>
                </a:outerShdw>
              </a:effectLst>
              <a:latin typeface="KaiTi" panose="02010609060101010101" pitchFamily="49" charset="-122"/>
              <a:ea typeface="KaiTi" panose="02010609060101010101" pitchFamily="49" charset="-122"/>
              <a:sym typeface="Wingdings 2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sym typeface="Wingdings 2"/>
              </a:rPr>
              <a:t>  </a:t>
            </a:r>
            <a:r>
              <a:rPr lang="en-US" sz="4400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sym typeface="Wingdings 2"/>
              </a:rPr>
              <a:t></a:t>
            </a:r>
            <a:r>
              <a:rPr lang="zh-CN" altLang="en-US" sz="4400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sym typeface="Wingdings 2"/>
              </a:rPr>
              <a:t>容易发怒憎恨讨厌</a:t>
            </a:r>
            <a:r>
              <a:rPr lang="en-US" altLang="zh-CN" sz="4400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sym typeface="Wingdings 2"/>
              </a:rPr>
              <a:t>,</a:t>
            </a:r>
            <a:r>
              <a:rPr lang="zh-CN" altLang="en-US" sz="4400" dirty="0">
                <a:effectLst>
                  <a:outerShdw blurRad="38100" dist="38100" dir="2700000" algn="tl" rotWithShape="0">
                    <a:srgbClr val="000000"/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  <a:sym typeface="Wingdings 2"/>
              </a:rPr>
              <a:t>没有能力去爱</a:t>
            </a:r>
            <a:endParaRPr lang="en-US" altLang="zh-CN" sz="4400" dirty="0">
              <a:latin typeface="KaiTi" panose="02010609060101010101" pitchFamily="49" charset="-122"/>
              <a:ea typeface="KaiTi" panose="02010609060101010101" pitchFamily="49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61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敬拜：以礼物给神 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该隐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亚伯以献礼物给神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与神沟通，敬拜神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献祭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4:3: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奉献礼物</a:t>
            </a:r>
            <a:r>
              <a:rPr lang="en-US" altLang="zh-CN" sz="4400" dirty="0" err="1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Minhah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不是献赎罪祭</a:t>
            </a:r>
            <a:r>
              <a:rPr lang="en-US" altLang="zh-CN" sz="4400" dirty="0" err="1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Zebah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为什么神看中亚伯的礼物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却看不中该隐的礼物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2000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年来很多讨论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基本上有三个解释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Blip>
                <a:blip r:embed="rId2"/>
              </a:buBlip>
              <a:defRPr/>
            </a:pPr>
            <a:endParaRPr lang="en-US" altLang="zh-CN" sz="44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61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三个解释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296400" cy="609600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1.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亚伯的礼物是头生的羊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有血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有脂 油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,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是赎罪祭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所以神喜悦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.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相反</a:t>
            </a:r>
            <a:r>
              <a:rPr lang="en-US" altLang="zh-CN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:</a:t>
            </a:r>
            <a:r>
              <a:rPr lang="zh-CN" altLang="en-US" sz="4400" dirty="0">
                <a:latin typeface="KaiTi" panose="02010609060101010101" pitchFamily="49" charset="-122"/>
                <a:ea typeface="KaiTi" panose="02010609060101010101" pitchFamily="49" charset="-122"/>
                <a:cs typeface="Times New Roman" pitchFamily="18" charset="0"/>
              </a:rPr>
              <a:t> 该隐 的礼物是属地的，属世的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Scofield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Reference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Bible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亚伯因信而献礼物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 </a:t>
            </a:r>
            <a:r>
              <a:rPr lang="zh-CN" altLang="en-US" sz="39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来</a:t>
            </a:r>
            <a:r>
              <a:rPr lang="en-US" altLang="zh-CN" sz="39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11:4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因着信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亚伯献祭给神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比该隐所献的更美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因此获得了赞许为义人</a:t>
            </a:r>
            <a:r>
              <a:rPr lang="en-US" altLang="zh-CN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神亲自悦纳了他的礼物</a:t>
            </a:r>
            <a:endParaRPr lang="en-US" altLang="zh-CN" sz="4400" dirty="0">
              <a:solidFill>
                <a:srgbClr val="FFFF00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3.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神没有立刻看中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暂时没有看中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该隐的礼物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en-US" altLang="zh-CN" sz="39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Robert</a:t>
            </a:r>
            <a:r>
              <a:rPr lang="zh-CN" altLang="en-US" sz="39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39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Sacks (The Beginning Of Wisdom)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因为神要给该隐一个考验</a:t>
            </a:r>
            <a:endParaRPr lang="en-US" altLang="zh-CN" sz="39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61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各解释有好处也有弱点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1.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亚伯献的是赎罪祭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 这需要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加入很多自己的看法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 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利未记中有素祭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利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章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,6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章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;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 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申命记中有献初熟土产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申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26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章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亚伯以信献祭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 是希伯来书的解读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;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不是这段经文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  <a:sym typeface="Wingdings 2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3.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神暂时还没有看中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: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 不能从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v5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来解读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  <a:sym typeface="Wingdings 2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  <a:sym typeface="Wingdings 2"/>
              </a:rPr>
              <a:t> 只能从下面神对该隐说话来解读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61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zh-CN" altLang="en-US" sz="4800" dirty="0">
                <a:solidFill>
                  <a:srgbClr val="FFFF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神暂时还没有看中</a:t>
            </a:r>
            <a:endParaRPr lang="en-US" altLang="zh-CN" sz="4800" dirty="0">
              <a:solidFill>
                <a:srgbClr val="FFFF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神主动用温柔的语气向该隐说话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V6.</a:t>
            </a:r>
            <a:r>
              <a:rPr lang="zh-CN" altLang="en-US" sz="4400" dirty="0">
                <a:solidFill>
                  <a:srgbClr val="FFFF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耶和华对该隐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说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你为什么生气呢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你为什么沉下脸来呢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V7,8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你若做得对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岂不仰起头来吗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?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你若做得不对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罪就伏在门前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它想要控制你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你却要制伏它</a:t>
            </a:r>
            <a:r>
              <a:rPr lang="en-US" altLang="zh-CN" sz="44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effectLst/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神要该隐思想反省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Blip>
                <a:blip r:embed="rId2"/>
              </a:buBlip>
              <a:defRPr/>
            </a:pP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并且提醒该隐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抓住现今的机会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做对的回应</a:t>
            </a:r>
            <a:r>
              <a:rPr lang="en-US" altLang="zh-CN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,</a:t>
            </a:r>
            <a:r>
              <a:rPr lang="zh-CN" altLang="en-US" sz="4400" dirty="0"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做对的事情</a:t>
            </a:r>
            <a:endParaRPr lang="en-US" altLang="zh-CN" sz="4400" dirty="0"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615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Hsu Templat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Hsu Template</Template>
  <TotalTime>1276</TotalTime>
  <Words>1411</Words>
  <Application>Microsoft Office PowerPoint</Application>
  <PresentationFormat>On-screen Show (4:3)</PresentationFormat>
  <Paragraphs>118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DFKai-SB</vt:lpstr>
      <vt:lpstr>KaiTi</vt:lpstr>
      <vt:lpstr>Arial</vt:lpstr>
      <vt:lpstr>Times New Roman</vt:lpstr>
      <vt:lpstr>Verdana</vt:lpstr>
      <vt:lpstr>Wingdings</vt:lpstr>
      <vt:lpstr>Hsu Template</vt:lpstr>
      <vt:lpstr>该隐的难题与压力 创4：1-12  徐理强长老 01.2019</vt:lpstr>
      <vt:lpstr>创4:1-12</vt:lpstr>
      <vt:lpstr>PowerPoint Presentation</vt:lpstr>
      <vt:lpstr>人的问题</vt:lpstr>
      <vt:lpstr>该隐的问题</vt:lpstr>
      <vt:lpstr>敬拜：以礼物给神 </vt:lpstr>
      <vt:lpstr>三个解释</vt:lpstr>
      <vt:lpstr>各解释有好处也有弱点</vt:lpstr>
      <vt:lpstr>神暂时还没有看中</vt:lpstr>
      <vt:lpstr>神的考验</vt:lpstr>
      <vt:lpstr>该隐的难题与压力  </vt:lpstr>
      <vt:lpstr>今天海外华人年轻人的压力</vt:lpstr>
      <vt:lpstr>华人教会不讨论这些问题 </vt:lpstr>
      <vt:lpstr>圣经与科学不同层面</vt:lpstr>
      <vt:lpstr>死亡从不同的角度看</vt:lpstr>
      <vt:lpstr>2.端粒体Telomeres保险杠磨损</vt:lpstr>
      <vt:lpstr>2019年中有很多考验</vt:lpstr>
      <vt:lpstr>在考验中做对的事情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lkghsu</dc:creator>
  <cp:lastModifiedBy>lkghsu@gmail.com</cp:lastModifiedBy>
  <cp:revision>50</cp:revision>
  <cp:lastPrinted>2002-03-27T18:41:19Z</cp:lastPrinted>
  <dcterms:created xsi:type="dcterms:W3CDTF">2015-08-19T22:02:21Z</dcterms:created>
  <dcterms:modified xsi:type="dcterms:W3CDTF">2019-02-18T18:41:38Z</dcterms:modified>
</cp:coreProperties>
</file>