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8"/>
  </p:notesMasterIdLst>
  <p:handoutMasterIdLst>
    <p:handoutMasterId r:id="rId29"/>
  </p:handoutMasterIdLst>
  <p:sldIdLst>
    <p:sldId id="277" r:id="rId2"/>
    <p:sldId id="278" r:id="rId3"/>
    <p:sldId id="1857" r:id="rId4"/>
    <p:sldId id="280" r:id="rId5"/>
    <p:sldId id="266" r:id="rId6"/>
    <p:sldId id="1428" r:id="rId7"/>
    <p:sldId id="1210" r:id="rId8"/>
    <p:sldId id="263" r:id="rId9"/>
    <p:sldId id="264" r:id="rId10"/>
    <p:sldId id="268" r:id="rId11"/>
    <p:sldId id="1855" r:id="rId12"/>
    <p:sldId id="1856" r:id="rId13"/>
    <p:sldId id="1433" r:id="rId14"/>
    <p:sldId id="1434" r:id="rId15"/>
    <p:sldId id="1432" r:id="rId16"/>
    <p:sldId id="1429" r:id="rId17"/>
    <p:sldId id="1430" r:id="rId18"/>
    <p:sldId id="282" r:id="rId19"/>
    <p:sldId id="1431" r:id="rId20"/>
    <p:sldId id="1863" r:id="rId21"/>
    <p:sldId id="1865" r:id="rId22"/>
    <p:sldId id="1859" r:id="rId23"/>
    <p:sldId id="1864" r:id="rId24"/>
    <p:sldId id="1860" r:id="rId25"/>
    <p:sldId id="1861" r:id="rId26"/>
    <p:sldId id="1862"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3399FF"/>
    <a:srgbClr val="FF5050"/>
    <a:srgbClr val="333399"/>
    <a:srgbClr val="6600FF"/>
    <a:srgbClr val="CC66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373" autoAdjust="0"/>
    <p:restoredTop sz="93850" autoAdjust="0"/>
  </p:normalViewPr>
  <p:slideViewPr>
    <p:cSldViewPr>
      <p:cViewPr varScale="1">
        <p:scale>
          <a:sx n="68" d="100"/>
          <a:sy n="68" d="100"/>
        </p:scale>
        <p:origin x="300" y="80"/>
      </p:cViewPr>
      <p:guideLst>
        <p:guide orient="horz" pos="2160"/>
        <p:guide pos="2976"/>
      </p:guideLst>
    </p:cSldViewPr>
  </p:slideViewPr>
  <p:outlineViewPr>
    <p:cViewPr>
      <p:scale>
        <a:sx n="33" d="100"/>
        <a:sy n="33" d="100"/>
      </p:scale>
      <p:origin x="0" y="-631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9.617957130358705E-2"/>
          <c:y val="3.3203083989501316E-2"/>
          <c:w val="0.77524896887889017"/>
          <c:h val="0.73354002624671921"/>
        </c:manualLayout>
      </c:layout>
      <c:bar3DChart>
        <c:barDir val="col"/>
        <c:grouping val="clustered"/>
        <c:varyColors val="0"/>
        <c:ser>
          <c:idx val="0"/>
          <c:order val="0"/>
          <c:tx>
            <c:strRef>
              <c:f>Sheet1!$B$1</c:f>
              <c:strCache>
                <c:ptCount val="1"/>
                <c:pt idx="0">
                  <c:v>碱基对</c:v>
                </c:pt>
              </c:strCache>
            </c:strRef>
          </c:tx>
          <c:spPr>
            <a:solidFill>
              <a:srgbClr val="FFFF00"/>
            </a:solidFill>
          </c:spPr>
          <c:invertIfNegative val="0"/>
          <c:cat>
            <c:strRef>
              <c:f>Sheet1!$A$2:$A$5</c:f>
              <c:strCache>
                <c:ptCount val="4"/>
                <c:pt idx="0">
                  <c:v>出生</c:v>
                </c:pt>
                <c:pt idx="1">
                  <c:v>35岁</c:v>
                </c:pt>
                <c:pt idx="2">
                  <c:v>65岁</c:v>
                </c:pt>
                <c:pt idx="3">
                  <c:v>85岁</c:v>
                </c:pt>
              </c:strCache>
            </c:strRef>
          </c:cat>
          <c:val>
            <c:numRef>
              <c:f>Sheet1!$B$2:$B$5</c:f>
              <c:numCache>
                <c:formatCode>General</c:formatCode>
                <c:ptCount val="4"/>
                <c:pt idx="0">
                  <c:v>8000</c:v>
                </c:pt>
                <c:pt idx="1">
                  <c:v>3000</c:v>
                </c:pt>
                <c:pt idx="2">
                  <c:v>1500</c:v>
                </c:pt>
                <c:pt idx="3">
                  <c:v>50</c:v>
                </c:pt>
              </c:numCache>
            </c:numRef>
          </c:val>
          <c:extLst>
            <c:ext xmlns:c16="http://schemas.microsoft.com/office/drawing/2014/chart" uri="{C3380CC4-5D6E-409C-BE32-E72D297353CC}">
              <c16:uniqueId val="{00000000-25F6-402C-AC75-F0433685240D}"/>
            </c:ext>
          </c:extLst>
        </c:ser>
        <c:ser>
          <c:idx val="1"/>
          <c:order val="1"/>
          <c:tx>
            <c:strRef>
              <c:f>Sheet1!$C$1</c:f>
              <c:strCache>
                <c:ptCount val="1"/>
                <c:pt idx="0">
                  <c:v>Column1</c:v>
                </c:pt>
              </c:strCache>
            </c:strRef>
          </c:tx>
          <c:invertIfNegative val="0"/>
          <c:cat>
            <c:strRef>
              <c:f>Sheet1!$A$2:$A$5</c:f>
              <c:strCache>
                <c:ptCount val="4"/>
                <c:pt idx="0">
                  <c:v>出生</c:v>
                </c:pt>
                <c:pt idx="1">
                  <c:v>35岁</c:v>
                </c:pt>
                <c:pt idx="2">
                  <c:v>65岁</c:v>
                </c:pt>
                <c:pt idx="3">
                  <c:v>85岁</c:v>
                </c:pt>
              </c:strCache>
            </c:strRef>
          </c:cat>
          <c:val>
            <c:numRef>
              <c:f>Sheet1!$C$2:$C$5</c:f>
              <c:numCache>
                <c:formatCode>General</c:formatCode>
                <c:ptCount val="4"/>
              </c:numCache>
            </c:numRef>
          </c:val>
          <c:extLst>
            <c:ext xmlns:c16="http://schemas.microsoft.com/office/drawing/2014/chart" uri="{C3380CC4-5D6E-409C-BE32-E72D297353CC}">
              <c16:uniqueId val="{00000001-25F6-402C-AC75-F0433685240D}"/>
            </c:ext>
          </c:extLst>
        </c:ser>
        <c:ser>
          <c:idx val="2"/>
          <c:order val="2"/>
          <c:tx>
            <c:strRef>
              <c:f>Sheet1!$D$1</c:f>
              <c:strCache>
                <c:ptCount val="1"/>
                <c:pt idx="0">
                  <c:v>Series 3</c:v>
                </c:pt>
              </c:strCache>
            </c:strRef>
          </c:tx>
          <c:invertIfNegative val="0"/>
          <c:cat>
            <c:strRef>
              <c:f>Sheet1!$A$2:$A$5</c:f>
              <c:strCache>
                <c:ptCount val="4"/>
                <c:pt idx="0">
                  <c:v>出生</c:v>
                </c:pt>
                <c:pt idx="1">
                  <c:v>35岁</c:v>
                </c:pt>
                <c:pt idx="2">
                  <c:v>65岁</c:v>
                </c:pt>
                <c:pt idx="3">
                  <c:v>85岁</c:v>
                </c:pt>
              </c:strCache>
            </c:strRef>
          </c:cat>
          <c:val>
            <c:numRef>
              <c:f>Sheet1!$D$2:$D$5</c:f>
              <c:numCache>
                <c:formatCode>General</c:formatCode>
                <c:ptCount val="4"/>
              </c:numCache>
            </c:numRef>
          </c:val>
          <c:extLst>
            <c:ext xmlns:c16="http://schemas.microsoft.com/office/drawing/2014/chart" uri="{C3380CC4-5D6E-409C-BE32-E72D297353CC}">
              <c16:uniqueId val="{00000002-25F6-402C-AC75-F0433685240D}"/>
            </c:ext>
          </c:extLst>
        </c:ser>
        <c:dLbls>
          <c:showLegendKey val="0"/>
          <c:showVal val="0"/>
          <c:showCatName val="0"/>
          <c:showSerName val="0"/>
          <c:showPercent val="0"/>
          <c:showBubbleSize val="0"/>
        </c:dLbls>
        <c:gapWidth val="150"/>
        <c:shape val="cylinder"/>
        <c:axId val="154899200"/>
        <c:axId val="154900736"/>
        <c:axId val="0"/>
      </c:bar3DChart>
      <c:catAx>
        <c:axId val="154899200"/>
        <c:scaling>
          <c:orientation val="minMax"/>
        </c:scaling>
        <c:delete val="0"/>
        <c:axPos val="b"/>
        <c:numFmt formatCode="General" sourceLinked="0"/>
        <c:majorTickMark val="out"/>
        <c:minorTickMark val="none"/>
        <c:tickLblPos val="nextTo"/>
        <c:txPr>
          <a:bodyPr/>
          <a:lstStyle/>
          <a:p>
            <a:pPr>
              <a:defRPr sz="3600">
                <a:solidFill>
                  <a:srgbClr val="FFFF00"/>
                </a:solidFill>
                <a:latin typeface="Times New Roman" panose="02020603050405020304" pitchFamily="18" charset="0"/>
                <a:ea typeface="KaiTi" panose="02010609060101010101" pitchFamily="49" charset="-122"/>
                <a:cs typeface="Times New Roman" panose="02020603050405020304" pitchFamily="18" charset="0"/>
              </a:defRPr>
            </a:pPr>
            <a:endParaRPr lang="zh-CN"/>
          </a:p>
        </c:txPr>
        <c:crossAx val="154900736"/>
        <c:crosses val="autoZero"/>
        <c:auto val="1"/>
        <c:lblAlgn val="ctr"/>
        <c:lblOffset val="100"/>
        <c:noMultiLvlLbl val="0"/>
      </c:catAx>
      <c:valAx>
        <c:axId val="154900736"/>
        <c:scaling>
          <c:orientation val="minMax"/>
        </c:scaling>
        <c:delete val="0"/>
        <c:axPos val="l"/>
        <c:majorGridlines/>
        <c:numFmt formatCode="General" sourceLinked="1"/>
        <c:majorTickMark val="out"/>
        <c:minorTickMark val="none"/>
        <c:tickLblPos val="nextTo"/>
        <c:crossAx val="154899200"/>
        <c:crosses val="autoZero"/>
        <c:crossBetween val="between"/>
      </c:valAx>
    </c:plotArea>
    <c:legend>
      <c:legendPos val="r"/>
      <c:legendEntry>
        <c:idx val="1"/>
        <c:delete val="1"/>
      </c:legendEntry>
      <c:legendEntry>
        <c:idx val="2"/>
        <c:delete val="1"/>
      </c:legendEntry>
      <c:layout>
        <c:manualLayout>
          <c:xMode val="edge"/>
          <c:yMode val="edge"/>
          <c:x val="0.85288595585387883"/>
          <c:y val="0.4378581036745407"/>
          <c:w val="0.13891732283464567"/>
          <c:h val="0.13678379265091861"/>
        </c:manualLayout>
      </c:layout>
      <c:overlay val="0"/>
    </c:legend>
    <c:plotVisOnly val="1"/>
    <c:dispBlanksAs val="gap"/>
    <c:showDLblsOverMax val="0"/>
  </c:chart>
  <c:txPr>
    <a:bodyPr/>
    <a:lstStyle/>
    <a:p>
      <a:pPr>
        <a:defRPr sz="1800"/>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802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343400"/>
            <a:ext cx="5029200" cy="411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Tree>
    <p:extLst>
      <p:ext uri="{BB962C8B-B14F-4D97-AF65-F5344CB8AC3E}">
        <p14:creationId xmlns:p14="http://schemas.microsoft.com/office/powerpoint/2010/main" val="3335080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562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684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5482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109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04551"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a:t>Click to edit Master title style</a:t>
            </a:r>
          </a:p>
        </p:txBody>
      </p:sp>
      <p:sp>
        <p:nvSpPr>
          <p:cNvPr id="70455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DD188AB2-1214-43EE-BD91-01F24FE810F0}" type="slidenum">
              <a:rPr lang="en-US"/>
              <a:pPr>
                <a:defRPr/>
              </a:pPr>
              <a:t>‹#›</a:t>
            </a:fld>
            <a:endParaRPr lang="en-US"/>
          </a:p>
        </p:txBody>
      </p:sp>
    </p:spTree>
    <p:extLst>
      <p:ext uri="{BB962C8B-B14F-4D97-AF65-F5344CB8AC3E}">
        <p14:creationId xmlns:p14="http://schemas.microsoft.com/office/powerpoint/2010/main" val="133683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125AB45-0D3C-4E5C-A0B5-126A4E54F635}" type="slidenum">
              <a:rPr lang="en-US"/>
              <a:pPr>
                <a:defRPr/>
              </a:pPr>
              <a:t>‹#›</a:t>
            </a:fld>
            <a:endParaRPr lang="en-US"/>
          </a:p>
        </p:txBody>
      </p:sp>
    </p:spTree>
    <p:extLst>
      <p:ext uri="{BB962C8B-B14F-4D97-AF65-F5344CB8AC3E}">
        <p14:creationId xmlns:p14="http://schemas.microsoft.com/office/powerpoint/2010/main" val="260508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F2320049-3DB3-4CD7-9E5C-FA8EFFC748AF}" type="slidenum">
              <a:rPr lang="en-US"/>
              <a:pPr>
                <a:defRPr/>
              </a:pPr>
              <a:t>‹#›</a:t>
            </a:fld>
            <a:endParaRPr lang="en-US"/>
          </a:p>
        </p:txBody>
      </p:sp>
    </p:spTree>
    <p:extLst>
      <p:ext uri="{BB962C8B-B14F-4D97-AF65-F5344CB8AC3E}">
        <p14:creationId xmlns:p14="http://schemas.microsoft.com/office/powerpoint/2010/main" val="205506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606E0ED4-9136-47F4-BFA4-F1BDF6906B65}" type="slidenum">
              <a:rPr lang="en-US"/>
              <a:pPr>
                <a:defRPr/>
              </a:pPr>
              <a:t>‹#›</a:t>
            </a:fld>
            <a:endParaRPr lang="en-US"/>
          </a:p>
        </p:txBody>
      </p:sp>
    </p:spTree>
    <p:extLst>
      <p:ext uri="{BB962C8B-B14F-4D97-AF65-F5344CB8AC3E}">
        <p14:creationId xmlns:p14="http://schemas.microsoft.com/office/powerpoint/2010/main" val="3584604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ABD4E04-6C53-4E17-91F1-E45933DE4858}" type="slidenum">
              <a:rPr lang="en-US"/>
              <a:pPr>
                <a:defRPr/>
              </a:pPr>
              <a:t>‹#›</a:t>
            </a:fld>
            <a:endParaRPr lang="en-US"/>
          </a:p>
        </p:txBody>
      </p:sp>
    </p:spTree>
    <p:extLst>
      <p:ext uri="{BB962C8B-B14F-4D97-AF65-F5344CB8AC3E}">
        <p14:creationId xmlns:p14="http://schemas.microsoft.com/office/powerpoint/2010/main" val="391114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58EBAF62-11E4-4526-9F58-F3A73436114B}" type="slidenum">
              <a:rPr lang="en-US"/>
              <a:pPr>
                <a:defRPr/>
              </a:pPr>
              <a:t>‹#›</a:t>
            </a:fld>
            <a:endParaRPr lang="en-US"/>
          </a:p>
        </p:txBody>
      </p:sp>
    </p:spTree>
    <p:extLst>
      <p:ext uri="{BB962C8B-B14F-4D97-AF65-F5344CB8AC3E}">
        <p14:creationId xmlns:p14="http://schemas.microsoft.com/office/powerpoint/2010/main" val="381922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5EA07D3D-3146-4D80-9D30-CD87790DEAA5}" type="slidenum">
              <a:rPr lang="en-US"/>
              <a:pPr>
                <a:defRPr/>
              </a:pPr>
              <a:t>‹#›</a:t>
            </a:fld>
            <a:endParaRPr lang="en-US"/>
          </a:p>
        </p:txBody>
      </p:sp>
    </p:spTree>
    <p:extLst>
      <p:ext uri="{BB962C8B-B14F-4D97-AF65-F5344CB8AC3E}">
        <p14:creationId xmlns:p14="http://schemas.microsoft.com/office/powerpoint/2010/main" val="346850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07F6182F-B999-47A6-8714-C13D3C3046E3}" type="slidenum">
              <a:rPr lang="en-US"/>
              <a:pPr>
                <a:defRPr/>
              </a:pPr>
              <a:t>‹#›</a:t>
            </a:fld>
            <a:endParaRPr lang="en-US"/>
          </a:p>
        </p:txBody>
      </p:sp>
    </p:spTree>
    <p:extLst>
      <p:ext uri="{BB962C8B-B14F-4D97-AF65-F5344CB8AC3E}">
        <p14:creationId xmlns:p14="http://schemas.microsoft.com/office/powerpoint/2010/main" val="294522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92FD609E-A85F-4694-8F05-DB47C986934F}" type="slidenum">
              <a:rPr lang="en-US"/>
              <a:pPr>
                <a:defRPr/>
              </a:pPr>
              <a:t>‹#›</a:t>
            </a:fld>
            <a:endParaRPr lang="en-US"/>
          </a:p>
        </p:txBody>
      </p:sp>
    </p:spTree>
    <p:extLst>
      <p:ext uri="{BB962C8B-B14F-4D97-AF65-F5344CB8AC3E}">
        <p14:creationId xmlns:p14="http://schemas.microsoft.com/office/powerpoint/2010/main" val="54261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A9874A8-7392-4C7C-8E15-EA6AD14BFA37}" type="slidenum">
              <a:rPr lang="en-US"/>
              <a:pPr>
                <a:defRPr/>
              </a:pPr>
              <a:t>‹#›</a:t>
            </a:fld>
            <a:endParaRPr lang="en-US"/>
          </a:p>
        </p:txBody>
      </p:sp>
    </p:spTree>
    <p:extLst>
      <p:ext uri="{BB962C8B-B14F-4D97-AF65-F5344CB8AC3E}">
        <p14:creationId xmlns:p14="http://schemas.microsoft.com/office/powerpoint/2010/main" val="220713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262E2392-0E2E-4D08-B155-6B8C4B679370}" type="slidenum">
              <a:rPr lang="en-US"/>
              <a:pPr>
                <a:defRPr/>
              </a:pPr>
              <a:t>‹#›</a:t>
            </a:fld>
            <a:endParaRPr lang="en-US"/>
          </a:p>
        </p:txBody>
      </p:sp>
    </p:spTree>
    <p:extLst>
      <p:ext uri="{BB962C8B-B14F-4D97-AF65-F5344CB8AC3E}">
        <p14:creationId xmlns:p14="http://schemas.microsoft.com/office/powerpoint/2010/main" val="2351918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70349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70349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70350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1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9"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351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2"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03527"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03528"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US"/>
          </a:p>
        </p:txBody>
      </p:sp>
      <p:sp>
        <p:nvSpPr>
          <p:cNvPr id="703529"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703530"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F4A86F42-940A-4D63-908E-F73598A284AF}" type="slidenum">
              <a:rPr lang="en-US"/>
              <a:pPr>
                <a:defRPr/>
              </a:pPr>
              <a:t>‹#›</a:t>
            </a:fld>
            <a:endParaRPr lang="en-US"/>
          </a:p>
        </p:txBody>
      </p:sp>
      <p:sp>
        <p:nvSpPr>
          <p:cNvPr id="70353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1"/>
            <a:ext cx="9144000" cy="6857999"/>
          </a:xfrm>
        </p:spPr>
        <p:txBody>
          <a:bodyPr anchorCtr="0"/>
          <a:lstStyle/>
          <a:p>
            <a:pPr eaLnBrk="1" hangingPunct="1">
              <a:defRPr/>
            </a:pPr>
            <a:br>
              <a:rPr lang="en-US" altLang="zh-CN" sz="6000" dirty="0">
                <a:solidFill>
                  <a:srgbClr val="FFFF00"/>
                </a:solidFill>
                <a:latin typeface="Times New Roman" panose="02020603050405020304" pitchFamily="18" charset="0"/>
                <a:ea typeface="DFKai-SB" pitchFamily="65" charset="-120"/>
                <a:cs typeface="Times New Roman" panose="02020603050405020304" pitchFamily="18" charset="0"/>
              </a:rPr>
            </a:br>
            <a:r>
              <a:rPr lang="zh-CN" altLang="en-US" sz="6000" dirty="0">
                <a:solidFill>
                  <a:srgbClr val="FFFF00"/>
                </a:solidFill>
                <a:latin typeface="Times New Roman" panose="02020603050405020304" pitchFamily="18" charset="0"/>
                <a:ea typeface="DFKai-SB" pitchFamily="65" charset="-120"/>
                <a:cs typeface="Times New Roman" panose="02020603050405020304" pitchFamily="18" charset="0"/>
              </a:rPr>
              <a:t>起初神创造天地</a:t>
            </a:r>
            <a:br>
              <a:rPr lang="en-US" altLang="zh-CN" sz="6000" dirty="0">
                <a:solidFill>
                  <a:srgbClr val="FFFF00"/>
                </a:solidFill>
                <a:latin typeface="Times New Roman" panose="02020603050405020304" pitchFamily="18" charset="0"/>
                <a:ea typeface="DFKai-SB" pitchFamily="65" charset="-120"/>
                <a:cs typeface="Times New Roman" panose="02020603050405020304" pitchFamily="18" charset="0"/>
              </a:rPr>
            </a:br>
            <a:r>
              <a:rPr lang="zh-CN" altLang="en-US" sz="3600" dirty="0">
                <a:solidFill>
                  <a:srgbClr val="FFFF00"/>
                </a:solidFill>
                <a:latin typeface="Times New Roman" panose="02020603050405020304" pitchFamily="18" charset="0"/>
                <a:ea typeface="DFKai-SB" pitchFamily="65" charset="-120"/>
                <a:cs typeface="Times New Roman" panose="02020603050405020304" pitchFamily="18" charset="0"/>
              </a:rPr>
              <a:t>创</a:t>
            </a:r>
            <a:r>
              <a:rPr lang="en-US" altLang="zh-CN" sz="3600" dirty="0">
                <a:solidFill>
                  <a:srgbClr val="FFFF00"/>
                </a:solidFill>
                <a:latin typeface="Times New Roman" panose="02020603050405020304" pitchFamily="18" charset="0"/>
                <a:ea typeface="DFKai-SB" pitchFamily="65" charset="-120"/>
                <a:cs typeface="Times New Roman" panose="02020603050405020304" pitchFamily="18" charset="0"/>
              </a:rPr>
              <a:t>1</a:t>
            </a:r>
            <a:r>
              <a:rPr lang="zh-CN" altLang="en-US" sz="3600" dirty="0">
                <a:solidFill>
                  <a:srgbClr val="FFFF00"/>
                </a:solidFill>
                <a:latin typeface="Times New Roman" panose="02020603050405020304" pitchFamily="18" charset="0"/>
                <a:ea typeface="DFKai-SB" pitchFamily="65" charset="-120"/>
                <a:cs typeface="Times New Roman" panose="02020603050405020304" pitchFamily="18" charset="0"/>
              </a:rPr>
              <a:t>：</a:t>
            </a:r>
            <a:r>
              <a:rPr lang="en-US" altLang="zh-CN" sz="3600" dirty="0">
                <a:solidFill>
                  <a:srgbClr val="FFFF00"/>
                </a:solidFill>
                <a:latin typeface="Times New Roman" panose="02020603050405020304" pitchFamily="18" charset="0"/>
                <a:ea typeface="DFKai-SB" pitchFamily="65" charset="-120"/>
                <a:cs typeface="Times New Roman" panose="02020603050405020304" pitchFamily="18" charset="0"/>
              </a:rPr>
              <a:t>1-13</a:t>
            </a:r>
            <a:br>
              <a:rPr lang="en-US" altLang="zh-CN" sz="3600" dirty="0">
                <a:solidFill>
                  <a:srgbClr val="FFFF00"/>
                </a:solidFill>
                <a:latin typeface="Times New Roman" panose="02020603050405020304" pitchFamily="18" charset="0"/>
                <a:ea typeface="DFKai-SB" pitchFamily="65" charset="-120"/>
                <a:cs typeface="Times New Roman" panose="02020603050405020304" pitchFamily="18" charset="0"/>
              </a:rPr>
            </a:br>
            <a:br>
              <a:rPr lang="en-US" altLang="zh-CN" sz="3600" dirty="0">
                <a:solidFill>
                  <a:srgbClr val="FFFF00"/>
                </a:solidFill>
                <a:latin typeface="Times New Roman" panose="02020603050405020304" pitchFamily="18" charset="0"/>
                <a:ea typeface="DFKai-SB" pitchFamily="65" charset="-120"/>
                <a:cs typeface="Times New Roman" panose="02020603050405020304" pitchFamily="18" charset="0"/>
              </a:rPr>
            </a:br>
            <a:r>
              <a:rPr lang="zh-CN" altLang="en-US" sz="3600" dirty="0">
                <a:solidFill>
                  <a:srgbClr val="FFFF00"/>
                </a:solidFill>
                <a:latin typeface="Times New Roman" panose="02020603050405020304" pitchFamily="18" charset="0"/>
                <a:ea typeface="DFKai-SB" pitchFamily="65" charset="-120"/>
                <a:cs typeface="Times New Roman" panose="02020603050405020304" pitchFamily="18" charset="0"/>
              </a:rPr>
              <a:t>徐理强长老</a:t>
            </a:r>
            <a:br>
              <a:rPr lang="en-US" altLang="zh-CN" sz="3600" dirty="0">
                <a:solidFill>
                  <a:srgbClr val="FFFF00"/>
                </a:solidFill>
                <a:latin typeface="Times New Roman" panose="02020603050405020304" pitchFamily="18" charset="0"/>
                <a:ea typeface="DFKai-SB" pitchFamily="65" charset="-120"/>
                <a:cs typeface="Times New Roman" panose="02020603050405020304" pitchFamily="18" charset="0"/>
              </a:rPr>
            </a:br>
            <a:r>
              <a:rPr lang="en-US" altLang="zh-CN" sz="3200" dirty="0">
                <a:solidFill>
                  <a:srgbClr val="FFFF00"/>
                </a:solidFill>
                <a:latin typeface="Times New Roman" panose="02020603050405020304" pitchFamily="18" charset="0"/>
                <a:ea typeface="DFKai-SB" pitchFamily="65" charset="-120"/>
                <a:cs typeface="Times New Roman" panose="02020603050405020304" pitchFamily="18" charset="0"/>
              </a:rPr>
              <a:t>CGCM_04.2021</a:t>
            </a:r>
          </a:p>
        </p:txBody>
      </p:sp>
      <p:sp>
        <p:nvSpPr>
          <p:cNvPr id="3" name="Content Placeholder 2"/>
          <p:cNvSpPr>
            <a:spLocks noGrp="1"/>
          </p:cNvSpPr>
          <p:nvPr>
            <p:ph idx="4294967295"/>
          </p:nvPr>
        </p:nvSpPr>
        <p:spPr>
          <a:xfrm flipV="1">
            <a:off x="0" y="6857999"/>
            <a:ext cx="9144000" cy="45719"/>
          </a:xfrm>
        </p:spPr>
        <p:txBody>
          <a:bodyPr>
            <a:normAutofit fontScale="25000" lnSpcReduction="20000"/>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144107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新生命的出现：不同层面的答案</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marL="0" indent="0" eaLnBrk="1" hangingPunct="1">
              <a:lnSpc>
                <a:spcPct val="90000"/>
              </a:lnSpc>
              <a:buNone/>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graphicFrame>
        <p:nvGraphicFramePr>
          <p:cNvPr id="2" name="Table 3">
            <a:extLst>
              <a:ext uri="{FF2B5EF4-FFF2-40B4-BE49-F238E27FC236}">
                <a16:creationId xmlns:a16="http://schemas.microsoft.com/office/drawing/2014/main" id="{D00E9E40-6063-4869-8078-1E34D2E09621}"/>
              </a:ext>
            </a:extLst>
          </p:cNvPr>
          <p:cNvGraphicFramePr>
            <a:graphicFrameLocks noGrp="1"/>
          </p:cNvGraphicFramePr>
          <p:nvPr>
            <p:extLst>
              <p:ext uri="{D42A27DB-BD31-4B8C-83A1-F6EECF244321}">
                <p14:modId xmlns:p14="http://schemas.microsoft.com/office/powerpoint/2010/main" val="2350214791"/>
              </p:ext>
            </p:extLst>
          </p:nvPr>
        </p:nvGraphicFramePr>
        <p:xfrm>
          <a:off x="0" y="762000"/>
          <a:ext cx="9144000" cy="6345057"/>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59966888"/>
                    </a:ext>
                  </a:extLst>
                </a:gridCol>
                <a:gridCol w="4572000">
                  <a:extLst>
                    <a:ext uri="{9D8B030D-6E8A-4147-A177-3AD203B41FA5}">
                      <a16:colId xmlns:a16="http://schemas.microsoft.com/office/drawing/2014/main" val="313747188"/>
                    </a:ext>
                  </a:extLst>
                </a:gridCol>
              </a:tblGrid>
              <a:tr h="685800">
                <a:tc>
                  <a:txBody>
                    <a:bodyPr/>
                    <a:lstStyle/>
                    <a:p>
                      <a:r>
                        <a:rPr lang="zh-CN" altLang="en-US" sz="4400" dirty="0">
                          <a:solidFill>
                            <a:schemeClr val="accent4">
                              <a:lumMod val="10000"/>
                            </a:schemeClr>
                          </a:solidFill>
                          <a:latin typeface="KaiTi" panose="02010609060101010101" pitchFamily="49" charset="-122"/>
                          <a:ea typeface="KaiTi" panose="02010609060101010101" pitchFamily="49" charset="-122"/>
                        </a:rPr>
                        <a:t>圣经</a:t>
                      </a:r>
                    </a:p>
                  </a:txBody>
                  <a:tcPr/>
                </a:tc>
                <a:tc>
                  <a:txBody>
                    <a:bodyPr/>
                    <a:lstStyle/>
                    <a:p>
                      <a:r>
                        <a:rPr lang="zh-CN" altLang="en-US" sz="4400" dirty="0">
                          <a:solidFill>
                            <a:schemeClr val="accent4">
                              <a:lumMod val="10000"/>
                            </a:schemeClr>
                          </a:solidFill>
                          <a:latin typeface="KaiTi" panose="02010609060101010101" pitchFamily="49" charset="-122"/>
                          <a:ea typeface="KaiTi" panose="02010609060101010101" pitchFamily="49" charset="-122"/>
                        </a:rPr>
                        <a:t>科学</a:t>
                      </a:r>
                    </a:p>
                  </a:txBody>
                  <a:tcPr/>
                </a:tc>
                <a:extLst>
                  <a:ext uri="{0D108BD9-81ED-4DB2-BD59-A6C34878D82A}">
                    <a16:rowId xmlns:a16="http://schemas.microsoft.com/office/drawing/2014/main" val="3169116178"/>
                  </a:ext>
                </a:extLst>
              </a:tr>
              <a:tr h="5583057">
                <a:tc>
                  <a:txBody>
                    <a:bodyPr/>
                    <a:lstStyle/>
                    <a:p>
                      <a:pPr marL="285750" indent="-285750">
                        <a:buFont typeface="Arial" panose="020B0604020202020204" pitchFamily="34" charset="0"/>
                        <a:buChar char="•"/>
                      </a:pPr>
                      <a:r>
                        <a:rPr lang="zh-CN" altLang="en-US" sz="4400" dirty="0">
                          <a:solidFill>
                            <a:schemeClr val="accent4">
                              <a:lumMod val="10000"/>
                            </a:schemeClr>
                          </a:solidFill>
                          <a:latin typeface="KaiTi" panose="02010609060101010101" pitchFamily="49" charset="-122"/>
                          <a:ea typeface="KaiTi" panose="02010609060101010101" pitchFamily="49" charset="-122"/>
                        </a:rPr>
                        <a:t>神创造</a:t>
                      </a:r>
                      <a:endParaRPr lang="en-US" altLang="zh-CN" sz="4400" dirty="0">
                        <a:solidFill>
                          <a:schemeClr val="accent4">
                            <a:lumMod val="10000"/>
                          </a:schemeClr>
                        </a:solidFill>
                        <a:latin typeface="KaiTi" panose="02010609060101010101" pitchFamily="49" charset="-122"/>
                        <a:ea typeface="KaiTi" panose="02010609060101010101" pitchFamily="49" charset="-122"/>
                      </a:endParaRPr>
                    </a:p>
                    <a:p>
                      <a:pPr marL="285750" indent="-285750">
                        <a:buFont typeface="Arial" panose="020B0604020202020204" pitchFamily="34" charset="0"/>
                        <a:buChar char="•"/>
                      </a:pPr>
                      <a:r>
                        <a:rPr lang="zh-CN" altLang="en-US" sz="4400" dirty="0">
                          <a:solidFill>
                            <a:schemeClr val="accent4">
                              <a:lumMod val="10000"/>
                            </a:schemeClr>
                          </a:solidFill>
                          <a:latin typeface="KaiTi" panose="02010609060101010101" pitchFamily="49" charset="-122"/>
                          <a:ea typeface="KaiTi" panose="02010609060101010101" pitchFamily="49" charset="-122"/>
                        </a:rPr>
                        <a:t>圣灵重生</a:t>
                      </a:r>
                    </a:p>
                  </a:txBody>
                  <a:tcPr/>
                </a:tc>
                <a:tc>
                  <a:txBody>
                    <a:bodyPr/>
                    <a:lstStyle/>
                    <a:p>
                      <a:pPr marL="285750" indent="-285750">
                        <a:buFont typeface="Arial" panose="020B0604020202020204" pitchFamily="34" charset="0"/>
                        <a:buChar char="•"/>
                      </a:pPr>
                      <a:r>
                        <a:rPr lang="zh-CN" altLang="en-US" sz="4400" dirty="0">
                          <a:solidFill>
                            <a:schemeClr val="accent4">
                              <a:lumMod val="10000"/>
                            </a:schemeClr>
                          </a:solidFill>
                          <a:latin typeface="KaiTi" panose="02010609060101010101" pitchFamily="49" charset="-122"/>
                          <a:ea typeface="KaiTi" panose="02010609060101010101" pitchFamily="49" charset="-122"/>
                        </a:rPr>
                        <a:t>交配</a:t>
                      </a:r>
                      <a:endParaRPr lang="en-US" altLang="zh-CN" sz="4400" dirty="0">
                        <a:solidFill>
                          <a:schemeClr val="accent4">
                            <a:lumMod val="10000"/>
                          </a:schemeClr>
                        </a:solidFill>
                        <a:latin typeface="KaiTi" panose="02010609060101010101" pitchFamily="49" charset="-122"/>
                        <a:ea typeface="KaiTi" panose="02010609060101010101" pitchFamily="49" charset="-122"/>
                      </a:endParaRPr>
                    </a:p>
                    <a:p>
                      <a:pPr marL="285750" indent="-285750">
                        <a:buFont typeface="Arial" panose="020B0604020202020204" pitchFamily="34" charset="0"/>
                        <a:buChar char="•"/>
                      </a:pPr>
                      <a:r>
                        <a:rPr lang="zh-CN" altLang="en-US" sz="4400" dirty="0">
                          <a:solidFill>
                            <a:schemeClr val="accent4">
                              <a:lumMod val="10000"/>
                            </a:schemeClr>
                          </a:solidFill>
                          <a:latin typeface="KaiTi" panose="02010609060101010101" pitchFamily="49" charset="-122"/>
                          <a:ea typeface="KaiTi" panose="02010609060101010101" pitchFamily="49" charset="-122"/>
                        </a:rPr>
                        <a:t>克隆</a:t>
                      </a:r>
                      <a:endParaRPr lang="en-US" altLang="zh-CN" sz="4400" dirty="0">
                        <a:solidFill>
                          <a:schemeClr val="accent4">
                            <a:lumMod val="10000"/>
                          </a:schemeClr>
                        </a:solidFill>
                        <a:latin typeface="KaiTi" panose="02010609060101010101" pitchFamily="49" charset="-122"/>
                        <a:ea typeface="KaiTi" panose="02010609060101010101" pitchFamily="49" charset="-122"/>
                      </a:endParaRPr>
                    </a:p>
                    <a:p>
                      <a:pPr marL="285750" indent="-285750">
                        <a:buFont typeface="Arial" panose="020B0604020202020204" pitchFamily="34" charset="0"/>
                        <a:buChar char="•"/>
                      </a:pPr>
                      <a:r>
                        <a:rPr lang="zh-CN" altLang="en-US" sz="4400" dirty="0">
                          <a:solidFill>
                            <a:schemeClr val="accent4">
                              <a:lumMod val="10000"/>
                            </a:schemeClr>
                          </a:solidFill>
                          <a:latin typeface="KaiTi" panose="02010609060101010101" pitchFamily="49" charset="-122"/>
                          <a:ea typeface="KaiTi" panose="02010609060101010101" pitchFamily="49" charset="-122"/>
                        </a:rPr>
                        <a:t>改变基因</a:t>
                      </a:r>
                    </a:p>
                  </a:txBody>
                  <a:tcPr/>
                </a:tc>
                <a:extLst>
                  <a:ext uri="{0D108BD9-81ED-4DB2-BD59-A6C34878D82A}">
                    <a16:rowId xmlns:a16="http://schemas.microsoft.com/office/drawing/2014/main" val="1693341918"/>
                  </a:ext>
                </a:extLst>
              </a:tr>
            </a:tbl>
          </a:graphicData>
        </a:graphic>
      </p:graphicFrame>
    </p:spTree>
    <p:extLst>
      <p:ext uri="{BB962C8B-B14F-4D97-AF65-F5344CB8AC3E}">
        <p14:creationId xmlns:p14="http://schemas.microsoft.com/office/powerpoint/2010/main" val="3068604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533400"/>
          </a:xfrm>
        </p:spPr>
        <p:txBody>
          <a:bodyPr anchorCtr="0"/>
          <a:lstStyle/>
          <a:p>
            <a:pPr>
              <a:defRPr/>
            </a:pPr>
            <a:r>
              <a:rPr lang="zh-CN" altLang="en-US"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工作</a:t>
            </a:r>
            <a:r>
              <a:rPr lang="en-US" altLang="zh-CN"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用大自然启示与神同工</a:t>
            </a:r>
            <a:r>
              <a:rPr lang="zh-CN" altLang="en-US" sz="3200" dirty="0">
                <a:solidFill>
                  <a:schemeClr val="tx1"/>
                </a:solidFill>
                <a:latin typeface="Times New Roman" panose="02020603050405020304" pitchFamily="18" charset="0"/>
                <a:ea typeface="KaiTi" panose="02010609060101010101" pitchFamily="49" charset="-122"/>
                <a:cs typeface="Times New Roman" panose="02020603050405020304" pitchFamily="18" charset="0"/>
              </a:rPr>
              <a:t>赛</a:t>
            </a:r>
            <a:r>
              <a:rPr lang="en-US" altLang="zh-CN" sz="3200" dirty="0">
                <a:solidFill>
                  <a:schemeClr val="tx1"/>
                </a:solidFill>
                <a:latin typeface="Times New Roman" panose="02020603050405020304" pitchFamily="18" charset="0"/>
                <a:ea typeface="KaiTi" panose="02010609060101010101" pitchFamily="49" charset="-122"/>
                <a:cs typeface="Times New Roman" panose="02020603050405020304" pitchFamily="18" charset="0"/>
              </a:rPr>
              <a:t>28:23-26</a:t>
            </a:r>
          </a:p>
        </p:txBody>
      </p:sp>
      <p:sp>
        <p:nvSpPr>
          <p:cNvPr id="3" name="Content Placeholder 2"/>
          <p:cNvSpPr>
            <a:spLocks noGrp="1"/>
          </p:cNvSpPr>
          <p:nvPr>
            <p:ph idx="4294967295"/>
          </p:nvPr>
        </p:nvSpPr>
        <p:spPr>
          <a:xfrm>
            <a:off x="0" y="609600"/>
            <a:ext cx="9296400" cy="6553200"/>
          </a:xfrm>
        </p:spPr>
        <p:txBody>
          <a:bodyPr>
            <a:normAutofit/>
          </a:bodyPr>
          <a:lstStyle/>
          <a:p>
            <a:pPr marL="0" indent="0">
              <a:lnSpc>
                <a:spcPct val="90000"/>
              </a:lnSpc>
              <a:buNone/>
              <a:defRPr/>
            </a:pP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你们要侧耳听我的声音</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农夫怎会不断耕犁来撒种呢</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他怎会不停的开垦耕地呢</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他犁平了地面</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不就撒种小茴香</a:t>
            </a:r>
            <a:r>
              <a:rPr lang="en-US" altLang="zh-CN" sz="35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caraway</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播种大茴香 </a:t>
            </a:r>
            <a:r>
              <a:rPr lang="en-US" altLang="zh-CN" sz="3500" dirty="0" err="1">
                <a:solidFill>
                  <a:srgbClr val="FFFF00"/>
                </a:solidFill>
                <a:latin typeface="Times New Roman" panose="02020603050405020304" pitchFamily="18" charset="0"/>
                <a:ea typeface="KaiTi" panose="02010609060101010101" pitchFamily="49" charset="-122"/>
                <a:cs typeface="Times New Roman" panose="02020603050405020304" pitchFamily="18" charset="0"/>
              </a:rPr>
              <a:t>cummin</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按行列种小麦 </a:t>
            </a:r>
            <a:r>
              <a:rPr lang="en-US" altLang="zh-CN" sz="35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wheat</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在指定的地方种大麦 </a:t>
            </a:r>
            <a:r>
              <a:rPr lang="en-US" altLang="zh-CN" sz="35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barley</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在田边种粗麦 </a:t>
            </a:r>
            <a:r>
              <a:rPr lang="en-US" altLang="zh-CN" sz="35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spelt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吗</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因为他的神教导他</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指教他正确的方法</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p>
          <a:p>
            <a:pPr>
              <a:lnSpc>
                <a:spcPct val="90000"/>
              </a:lnSpc>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农夫从神在大自然的启示中，领悟出耕田的方法</a:t>
            </a:r>
            <a:endParaRPr lang="en-US" altLang="zh-CN" sz="4400" dirty="0">
              <a:latin typeface="KaiTi" panose="02010609060101010101" pitchFamily="49" charset="-122"/>
              <a:ea typeface="KaiTi" panose="02010609060101010101" pitchFamily="49" charset="-122"/>
              <a:cs typeface="Times New Roman" pitchFamily="18" charset="0"/>
            </a:endParaRPr>
          </a:p>
        </p:txBody>
      </p:sp>
    </p:spTree>
    <p:extLst>
      <p:ext uri="{BB962C8B-B14F-4D97-AF65-F5344CB8AC3E}">
        <p14:creationId xmlns:p14="http://schemas.microsoft.com/office/powerpoint/2010/main" val="285723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381000"/>
          </a:xfrm>
        </p:spPr>
        <p:txBody>
          <a:bodyPr anchorCtr="0"/>
          <a:lstStyle/>
          <a:p>
            <a:pPr eaLnBrk="1" hangingPunct="1">
              <a:defRPr/>
            </a:pPr>
            <a:r>
              <a:rPr lang="zh-CN" altLang="en-US" sz="4000" dirty="0">
                <a:solidFill>
                  <a:srgbClr val="FFFF00"/>
                </a:solidFill>
                <a:latin typeface="DFKai-SB" pitchFamily="65" charset="-120"/>
                <a:ea typeface="DFKai-SB" pitchFamily="65" charset="-120"/>
              </a:rPr>
              <a:t>神在大自然中的启示</a:t>
            </a:r>
            <a:r>
              <a:rPr lang="zh-CN" altLang="en-US" sz="3200" dirty="0">
                <a:solidFill>
                  <a:schemeClr val="tx1"/>
                </a:solidFill>
                <a:latin typeface="Times New Roman" panose="02020603050405020304" pitchFamily="18" charset="0"/>
                <a:ea typeface="KaiTi" panose="02010609060101010101" pitchFamily="49" charset="-122"/>
                <a:cs typeface="Times New Roman" panose="02020603050405020304" pitchFamily="18" charset="0"/>
              </a:rPr>
              <a:t>赛</a:t>
            </a:r>
            <a:r>
              <a:rPr lang="en-US" altLang="zh-CN" sz="3200" dirty="0">
                <a:solidFill>
                  <a:schemeClr val="tx1"/>
                </a:solidFill>
                <a:latin typeface="Times New Roman" panose="02020603050405020304" pitchFamily="18" charset="0"/>
                <a:ea typeface="KaiTi" panose="02010609060101010101" pitchFamily="49" charset="-122"/>
                <a:cs typeface="Times New Roman" panose="02020603050405020304" pitchFamily="18" charset="0"/>
              </a:rPr>
              <a:t>28:27-29</a:t>
            </a:r>
            <a:endParaRPr lang="en-US" altLang="zh-CN" sz="32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76200" y="457200"/>
            <a:ext cx="9372600" cy="6934200"/>
          </a:xfrm>
        </p:spPr>
        <p:txBody>
          <a:bodyPr>
            <a:normAutofit fontScale="92500" lnSpcReduction="10000"/>
          </a:bodyPr>
          <a:lstStyle/>
          <a:p>
            <a:pPr eaLnBrk="1" hangingPunct="1">
              <a:lnSpc>
                <a:spcPct val="90000"/>
              </a:lnSpc>
              <a:buBlip>
                <a:blip r:embed="rId2"/>
              </a:buBlip>
              <a:defRPr/>
            </a:pPr>
            <a:r>
              <a:rPr lang="zh-CN" altLang="en-US"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打小茴香是不用尖耙 </a:t>
            </a:r>
            <a:r>
              <a:rPr lang="en-US" altLang="zh-CN"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sledge</a:t>
            </a:r>
            <a:r>
              <a:rPr lang="zh-CN" altLang="en-US"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的</a:t>
            </a:r>
            <a:r>
              <a:rPr lang="en-US" altLang="zh-CN"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轧大茴香也不用碾轮 </a:t>
            </a:r>
            <a:r>
              <a:rPr lang="en-US" altLang="zh-CN"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cartwheel;</a:t>
            </a:r>
            <a:r>
              <a:rPr lang="zh-CN" altLang="en-US"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而是用杖 </a:t>
            </a:r>
            <a:r>
              <a:rPr lang="en-US" altLang="zh-CN"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rod</a:t>
            </a:r>
            <a:r>
              <a:rPr lang="zh-CN" altLang="en-US"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打小茴香</a:t>
            </a:r>
            <a:r>
              <a:rPr lang="en-US" altLang="zh-CN"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用棍  </a:t>
            </a:r>
            <a:r>
              <a:rPr lang="en-US" altLang="zh-CN"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stick</a:t>
            </a:r>
            <a:r>
              <a:rPr lang="zh-CN" altLang="en-US"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打大茴香</a:t>
            </a:r>
            <a:r>
              <a:rPr lang="en-US" altLang="zh-CN"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做饼的谷粒怎么要碾碎的呢</a:t>
            </a:r>
            <a:r>
              <a:rPr lang="en-US" altLang="zh-CN"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从来没有人碾碎它们</a:t>
            </a:r>
            <a:r>
              <a:rPr lang="en-US" altLang="zh-CN" sz="43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300" dirty="0">
                <a:latin typeface="Times New Roman" panose="02020603050405020304" pitchFamily="18" charset="0"/>
                <a:ea typeface="KaiTi" panose="02010609060101010101" pitchFamily="49" charset="-122"/>
                <a:cs typeface="Times New Roman" panose="02020603050405020304" pitchFamily="18" charset="0"/>
              </a:rPr>
              <a:t>这也是出于万军之耶和华</a:t>
            </a:r>
            <a:r>
              <a:rPr lang="en-US" altLang="zh-CN" sz="43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300" dirty="0">
                <a:latin typeface="Times New Roman" panose="02020603050405020304" pitchFamily="18" charset="0"/>
                <a:ea typeface="KaiTi" panose="02010609060101010101" pitchFamily="49" charset="-122"/>
                <a:cs typeface="Times New Roman" panose="02020603050405020304" pitchFamily="18" charset="0"/>
              </a:rPr>
              <a:t>他的谋略奇妙</a:t>
            </a:r>
            <a:r>
              <a:rPr lang="en-US" altLang="zh-CN" sz="43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300" dirty="0">
                <a:latin typeface="Times New Roman" panose="02020603050405020304" pitchFamily="18" charset="0"/>
                <a:ea typeface="KaiTi" panose="02010609060101010101" pitchFamily="49" charset="-122"/>
                <a:cs typeface="Times New Roman" panose="02020603050405020304" pitchFamily="18" charset="0"/>
              </a:rPr>
              <a:t>他的智慧广大</a:t>
            </a:r>
            <a:r>
              <a:rPr lang="en-US" altLang="zh-CN" sz="4300" dirty="0">
                <a:latin typeface="KaiTi" panose="02010609060101010101" pitchFamily="49" charset="-122"/>
                <a:ea typeface="KaiTi" panose="02010609060101010101" pitchFamily="49" charset="-122"/>
                <a:cs typeface="Times New Roman" pitchFamily="18" charset="0"/>
              </a:rPr>
              <a:t>.</a:t>
            </a:r>
            <a:r>
              <a:rPr lang="zh-CN" altLang="en-US" sz="4300" dirty="0">
                <a:latin typeface="Times New Roman" pitchFamily="18" charset="0"/>
                <a:ea typeface="DFKai-SB" pitchFamily="65" charset="-120"/>
                <a:cs typeface="Times New Roman" pitchFamily="18" charset="0"/>
              </a:rPr>
              <a:t> </a:t>
            </a:r>
            <a:endParaRPr lang="en-US" altLang="zh-CN" sz="43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同样，农夫从神在大自然的启示中，领悟收割和处理五谷的方法</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我们日常生活的操作，都必须从大自然启示中了解应用大自然的原则机制</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科学是从了解大自然机制然后整理出来的知识</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65512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目前科学对天地年龄的理解</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fontScale="92500" lnSpcReduction="10000"/>
          </a:bodyPr>
          <a:lstStyle/>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目前科学一致认为：宇宙从</a:t>
            </a:r>
            <a:r>
              <a:rPr lang="en-US" altLang="zh-CN" sz="4400" dirty="0">
                <a:latin typeface="Times New Roman" pitchFamily="18" charset="0"/>
                <a:ea typeface="DFKai-SB" pitchFamily="65" charset="-120"/>
                <a:cs typeface="Times New Roman" pitchFamily="18" charset="0"/>
              </a:rPr>
              <a:t>138</a:t>
            </a:r>
            <a:r>
              <a:rPr lang="zh-CN" altLang="en-US" sz="4400" dirty="0">
                <a:latin typeface="Times New Roman" pitchFamily="18" charset="0"/>
                <a:ea typeface="DFKai-SB" pitchFamily="65" charset="-120"/>
                <a:cs typeface="Times New Roman" pitchFamily="18" charset="0"/>
              </a:rPr>
              <a:t>忆年</a:t>
            </a:r>
            <a:r>
              <a:rPr lang="en-US" altLang="zh-CN" sz="4400" dirty="0">
                <a:latin typeface="Times New Roman" pitchFamily="18" charset="0"/>
                <a:ea typeface="DFKai-SB" pitchFamily="65" charset="-120"/>
                <a:cs typeface="Times New Roman" pitchFamily="18" charset="0"/>
              </a:rPr>
              <a:t>(13.8 billion years)</a:t>
            </a:r>
            <a:r>
              <a:rPr lang="zh-CN" altLang="en-US" sz="4400" dirty="0">
                <a:latin typeface="Times New Roman" pitchFamily="18" charset="0"/>
                <a:ea typeface="DFKai-SB" pitchFamily="65" charset="-120"/>
                <a:cs typeface="Times New Roman" pitchFamily="18" charset="0"/>
              </a:rPr>
              <a:t>前以大爆炸开始</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en-US" altLang="zh-CN" sz="4400" dirty="0">
                <a:latin typeface="Times New Roman" pitchFamily="18" charset="0"/>
                <a:ea typeface="DFKai-SB" pitchFamily="65" charset="-120"/>
                <a:cs typeface="Times New Roman" pitchFamily="18" charset="0"/>
              </a:rPr>
              <a:t>Big Bang</a:t>
            </a:r>
            <a:r>
              <a:rPr lang="zh-CN" altLang="en-US" sz="4400" dirty="0">
                <a:latin typeface="Times New Roman" pitchFamily="18" charset="0"/>
                <a:ea typeface="DFKai-SB" pitchFamily="65" charset="-120"/>
                <a:cs typeface="Times New Roman" pitchFamily="18" charset="0"/>
              </a:rPr>
              <a:t>理论：</a:t>
            </a:r>
            <a:r>
              <a:rPr lang="en-US" altLang="zh-CN" sz="4400" dirty="0">
                <a:latin typeface="Times New Roman" pitchFamily="18" charset="0"/>
                <a:ea typeface="DFKai-SB" pitchFamily="65" charset="-120"/>
                <a:cs typeface="Times New Roman" pitchFamily="18" charset="0"/>
              </a:rPr>
              <a:t>Georges </a:t>
            </a:r>
            <a:r>
              <a:rPr lang="en-US" altLang="zh-CN" sz="4400" dirty="0" err="1">
                <a:latin typeface="Times New Roman" pitchFamily="18" charset="0"/>
                <a:ea typeface="DFKai-SB" pitchFamily="65" charset="-120"/>
                <a:cs typeface="Times New Roman" pitchFamily="18" charset="0"/>
              </a:rPr>
              <a:t>Lemaître</a:t>
            </a:r>
            <a:r>
              <a:rPr lang="en-US" altLang="zh-CN" sz="4400" dirty="0">
                <a:latin typeface="Times New Roman" pitchFamily="18" charset="0"/>
                <a:ea typeface="DFKai-SB" pitchFamily="65" charset="-120"/>
                <a:cs typeface="Times New Roman" pitchFamily="18" charset="0"/>
              </a:rPr>
              <a:t> </a:t>
            </a:r>
            <a:r>
              <a:rPr lang="en-US" altLang="zh-CN" dirty="0">
                <a:latin typeface="Times New Roman" pitchFamily="18" charset="0"/>
                <a:ea typeface="DFKai-SB" pitchFamily="65" charset="-120"/>
                <a:cs typeface="Times New Roman" pitchFamily="18" charset="0"/>
              </a:rPr>
              <a:t>1894-1966</a:t>
            </a:r>
            <a:r>
              <a:rPr lang="zh-CN" altLang="en-US" sz="4400" dirty="0">
                <a:latin typeface="Times New Roman" pitchFamily="18" charset="0"/>
                <a:ea typeface="DFKai-SB" pitchFamily="65" charset="-120"/>
                <a:cs typeface="Times New Roman" pitchFamily="18" charset="0"/>
              </a:rPr>
              <a:t> 比利时天主教神父 </a:t>
            </a:r>
            <a:r>
              <a:rPr lang="en-US" altLang="zh-CN" dirty="0">
                <a:latin typeface="Times New Roman" pitchFamily="18" charset="0"/>
                <a:ea typeface="DFKai-SB" pitchFamily="65" charset="-120"/>
                <a:cs typeface="Times New Roman" pitchFamily="18" charset="0"/>
              </a:rPr>
              <a:t>1927 </a:t>
            </a:r>
            <a:r>
              <a:rPr lang="zh-CN" altLang="en-US" sz="4400" dirty="0">
                <a:latin typeface="Times New Roman" pitchFamily="18" charset="0"/>
                <a:ea typeface="DFKai-SB" pitchFamily="65" charset="-120"/>
                <a:cs typeface="Times New Roman" pitchFamily="18" charset="0"/>
              </a:rPr>
              <a:t>提出</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当时科学家并不相信这理论：认为宇宙无始无终；连</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爱恩施坦</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都说这理论是信仰造成的偏见</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en-US" altLang="zh-CN" sz="4400" dirty="0">
                <a:latin typeface="Times New Roman" pitchFamily="18" charset="0"/>
                <a:ea typeface="DFKai-SB" pitchFamily="65" charset="-120"/>
                <a:cs typeface="Times New Roman" pitchFamily="18" charset="0"/>
              </a:rPr>
              <a:t>Lemaitre</a:t>
            </a:r>
            <a:r>
              <a:rPr lang="zh-CN" altLang="en-US" sz="4400" dirty="0">
                <a:latin typeface="Times New Roman" pitchFamily="18" charset="0"/>
                <a:ea typeface="DFKai-SB" pitchFamily="65" charset="-120"/>
                <a:cs typeface="Times New Roman" pitchFamily="18" charset="0"/>
              </a:rPr>
              <a:t>没有得诺贝尔奖</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目前科学认为地球</a:t>
            </a:r>
            <a:r>
              <a:rPr lang="en-US" altLang="zh-CN" sz="4400" dirty="0">
                <a:latin typeface="Times New Roman" pitchFamily="18" charset="0"/>
                <a:ea typeface="DFKai-SB" pitchFamily="65" charset="-120"/>
                <a:cs typeface="Times New Roman" pitchFamily="18" charset="0"/>
              </a:rPr>
              <a:t> 45.5</a:t>
            </a:r>
            <a:r>
              <a:rPr lang="zh-CN" altLang="en-US" sz="4400" dirty="0">
                <a:latin typeface="Times New Roman" pitchFamily="18" charset="0"/>
                <a:ea typeface="DFKai-SB" pitchFamily="65" charset="-120"/>
                <a:cs typeface="Times New Roman" pitchFamily="18" charset="0"/>
              </a:rPr>
              <a:t>忆年</a:t>
            </a:r>
            <a:r>
              <a:rPr lang="en-US" altLang="zh-CN" sz="3900" dirty="0">
                <a:latin typeface="Times New Roman" pitchFamily="18" charset="0"/>
                <a:ea typeface="DFKai-SB" pitchFamily="65" charset="-120"/>
                <a:cs typeface="Times New Roman" pitchFamily="18" charset="0"/>
              </a:rPr>
              <a:t>(4.55billion) </a:t>
            </a:r>
            <a:r>
              <a:rPr lang="zh-CN" altLang="en-US" sz="4400" dirty="0">
                <a:latin typeface="Times New Roman" pitchFamily="18" charset="0"/>
                <a:ea typeface="DFKai-SB" pitchFamily="65" charset="-120"/>
                <a:cs typeface="Times New Roman" pitchFamily="18" charset="0"/>
              </a:rPr>
              <a:t>前形成</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413388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rPr>
              <a:t>Georges </a:t>
            </a:r>
            <a:r>
              <a:rPr lang="en-US" altLang="zh-CN" sz="4800" dirty="0" err="1">
                <a:solidFill>
                  <a:srgbClr val="FFFF00"/>
                </a:solidFill>
                <a:latin typeface="Times New Roman" panose="02020603050405020304" pitchFamily="18" charset="0"/>
                <a:ea typeface="DFKai-SB" pitchFamily="65" charset="-120"/>
                <a:cs typeface="Times New Roman" panose="02020603050405020304" pitchFamily="18" charset="0"/>
              </a:rPr>
              <a:t>Lemaître</a:t>
            </a:r>
            <a:r>
              <a:rPr lang="zh-CN" altLang="en-US" sz="4800" dirty="0">
                <a:solidFill>
                  <a:srgbClr val="FFFF00"/>
                </a:solidFill>
                <a:latin typeface="Times New Roman" panose="02020603050405020304" pitchFamily="18" charset="0"/>
                <a:ea typeface="DFKai-SB" pitchFamily="65" charset="-120"/>
                <a:cs typeface="Times New Roman" panose="02020603050405020304" pitchFamily="18" charset="0"/>
              </a:rPr>
              <a:t>：</a:t>
            </a:r>
            <a:r>
              <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rPr>
              <a:t> Red Shift</a:t>
            </a: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pic>
        <p:nvPicPr>
          <p:cNvPr id="3074" name="Picture 2" descr="Georges Lemaître">
            <a:extLst>
              <a:ext uri="{FF2B5EF4-FFF2-40B4-BE49-F238E27FC236}">
                <a16:creationId xmlns:a16="http://schemas.microsoft.com/office/drawing/2014/main" id="{0C983E1E-F4B4-43E7-83F7-DA8F79DA34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85800"/>
            <a:ext cx="9017000"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252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5334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创造的七天：四个主要的理论</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533400"/>
            <a:ext cx="9144000" cy="6324600"/>
          </a:xfrm>
        </p:spPr>
        <p:txBody>
          <a:bodyPr>
            <a:normAutofit fontScale="85000" lnSpcReduction="10000"/>
          </a:bodyPr>
          <a:lstStyle/>
          <a:p>
            <a:pPr eaLnBrk="1" hangingPunct="1">
              <a:lnSpc>
                <a:spcPct val="90000"/>
              </a:lnSpc>
              <a:buBlip>
                <a:blip r:embed="rId2"/>
              </a:buBlip>
              <a:defRPr/>
            </a:pPr>
            <a:r>
              <a:rPr lang="en-US" altLang="zh-CN" sz="4400" dirty="0">
                <a:latin typeface="Times New Roman" pitchFamily="18" charset="0"/>
                <a:ea typeface="DFKai-SB" pitchFamily="65" charset="-120"/>
                <a:cs typeface="Times New Roman" pitchFamily="18" charset="0"/>
              </a:rPr>
              <a:t>1.</a:t>
            </a:r>
            <a:r>
              <a:rPr lang="zh-CN" altLang="en-US" sz="4400" dirty="0">
                <a:latin typeface="Times New Roman" pitchFamily="18" charset="0"/>
                <a:ea typeface="DFKai-SB" pitchFamily="65" charset="-120"/>
                <a:cs typeface="Times New Roman" pitchFamily="18" charset="0"/>
              </a:rPr>
              <a:t>字面论</a:t>
            </a:r>
            <a:r>
              <a:rPr lang="en-US" altLang="zh-CN" dirty="0">
                <a:latin typeface="Times New Roman" pitchFamily="18" charset="0"/>
                <a:ea typeface="DFKai-SB" pitchFamily="65" charset="-120"/>
                <a:cs typeface="Times New Roman" pitchFamily="18" charset="0"/>
              </a:rPr>
              <a:t>Literal</a:t>
            </a:r>
            <a:r>
              <a:rPr lang="zh-CN" altLang="en-US" sz="4400" dirty="0">
                <a:latin typeface="Times New Roman" pitchFamily="18" charset="0"/>
                <a:ea typeface="DFKai-SB" pitchFamily="65" charset="-120"/>
                <a:cs typeface="Times New Roman" pitchFamily="18" charset="0"/>
              </a:rPr>
              <a:t>：七天就是今天的七天；地球的时间</a:t>
            </a:r>
            <a:r>
              <a:rPr lang="zh-CN" altLang="en-US" sz="3300" dirty="0">
                <a:latin typeface="Times New Roman" pitchFamily="18" charset="0"/>
                <a:ea typeface="DFKai-SB" pitchFamily="65" charset="-120"/>
                <a:cs typeface="Times New Roman" pitchFamily="18" charset="0"/>
              </a:rPr>
              <a:t>（</a:t>
            </a:r>
            <a:r>
              <a:rPr lang="en-US" altLang="zh-CN" sz="3300" dirty="0">
                <a:latin typeface="Times New Roman" pitchFamily="18" charset="0"/>
                <a:ea typeface="DFKai-SB" pitchFamily="65" charset="-120"/>
                <a:cs typeface="Times New Roman" pitchFamily="18" charset="0"/>
              </a:rPr>
              <a:t>young earth</a:t>
            </a:r>
            <a:r>
              <a:rPr lang="zh-CN" altLang="en-US" sz="33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大概一万年；用挪亚洪水的压力来解释地质年龄的证据</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en-US" altLang="zh-CN" sz="4400" dirty="0">
                <a:latin typeface="Times New Roman" pitchFamily="18" charset="0"/>
                <a:ea typeface="DFKai-SB" pitchFamily="65" charset="-120"/>
                <a:cs typeface="Times New Roman" pitchFamily="18" charset="0"/>
              </a:rPr>
              <a:t>2.</a:t>
            </a:r>
            <a:r>
              <a:rPr lang="zh-CN" altLang="en-US" sz="4400" dirty="0">
                <a:latin typeface="Times New Roman" pitchFamily="18" charset="0"/>
                <a:ea typeface="DFKai-SB" pitchFamily="65" charset="-120"/>
                <a:cs typeface="Times New Roman" pitchFamily="18" charset="0"/>
              </a:rPr>
              <a:t>再造论</a:t>
            </a:r>
            <a:r>
              <a:rPr lang="en-US" altLang="zh-CN" dirty="0">
                <a:latin typeface="Times New Roman" pitchFamily="18" charset="0"/>
                <a:ea typeface="DFKai-SB" pitchFamily="65" charset="-120"/>
                <a:cs typeface="Times New Roman" pitchFamily="18" charset="0"/>
              </a:rPr>
              <a:t>Reconstruction</a:t>
            </a:r>
            <a:r>
              <a:rPr lang="zh-CN" altLang="en-US" sz="4400" dirty="0">
                <a:latin typeface="Times New Roman" pitchFamily="18" charset="0"/>
                <a:ea typeface="DFKai-SB" pitchFamily="65" charset="-120"/>
                <a:cs typeface="Times New Roman" pitchFamily="18" charset="0"/>
              </a:rPr>
              <a:t>：</a:t>
            </a:r>
            <a:r>
              <a:rPr lang="zh-CN" altLang="en-US" sz="3800" dirty="0">
                <a:latin typeface="Times New Roman" pitchFamily="18" charset="0"/>
                <a:ea typeface="DFKai-SB" pitchFamily="65" charset="-120"/>
                <a:cs typeface="Times New Roman" pitchFamily="18" charset="0"/>
              </a:rPr>
              <a:t>创</a:t>
            </a:r>
            <a:r>
              <a:rPr lang="en-US" altLang="zh-CN" sz="3800" dirty="0">
                <a:latin typeface="Times New Roman" pitchFamily="18" charset="0"/>
                <a:ea typeface="DFKai-SB" pitchFamily="65" charset="-120"/>
                <a:cs typeface="Times New Roman" pitchFamily="18" charset="0"/>
              </a:rPr>
              <a:t>1</a:t>
            </a:r>
            <a:r>
              <a:rPr lang="zh-CN" altLang="en-US" sz="3800" dirty="0">
                <a:latin typeface="Times New Roman" pitchFamily="18" charset="0"/>
                <a:ea typeface="DFKai-SB" pitchFamily="65" charset="-120"/>
                <a:cs typeface="Times New Roman" pitchFamily="18" charset="0"/>
              </a:rPr>
              <a:t>：</a:t>
            </a:r>
            <a:r>
              <a:rPr lang="en-US" altLang="zh-CN" sz="3800" dirty="0">
                <a:latin typeface="Times New Roman" pitchFamily="18" charset="0"/>
                <a:ea typeface="DFKai-SB" pitchFamily="65" charset="-120"/>
                <a:cs typeface="Times New Roman" pitchFamily="18" charset="0"/>
              </a:rPr>
              <a:t>2</a:t>
            </a:r>
            <a:r>
              <a:rPr lang="en-US" altLang="zh-CN" sz="3900" dirty="0">
                <a:latin typeface="Times New Roman" pitchFamily="18" charset="0"/>
                <a:ea typeface="DFKai-SB" pitchFamily="65" charset="-120"/>
                <a:cs typeface="Times New Roman" pitchFamily="18" charset="0"/>
              </a:rPr>
              <a:t> </a:t>
            </a:r>
            <a:r>
              <a:rPr lang="zh-TW" altLang="en-US" sz="3600" b="0" i="0" dirty="0">
                <a:solidFill>
                  <a:srgbClr val="FFFF00"/>
                </a:solidFill>
                <a:effectLst/>
                <a:latin typeface="KaiTi" panose="02010609060101010101" pitchFamily="49" charset="-122"/>
                <a:ea typeface="KaiTi" panose="02010609060101010101" pitchFamily="49" charset="-122"/>
              </a:rPr>
              <a:t>地是空虛混沌</a:t>
            </a:r>
            <a:r>
              <a:rPr lang="en-US" altLang="zh-TW" sz="3600" b="0" i="0" dirty="0">
                <a:solidFill>
                  <a:srgbClr val="FFFF00"/>
                </a:solidFill>
                <a:effectLst/>
                <a:latin typeface="KaiTi" panose="02010609060101010101" pitchFamily="49" charset="-122"/>
                <a:ea typeface="KaiTi" panose="02010609060101010101" pitchFamily="49" charset="-122"/>
              </a:rPr>
              <a:t>,</a:t>
            </a:r>
            <a:r>
              <a:rPr lang="zh-TW" altLang="en-US" sz="3600" b="0" i="0" dirty="0">
                <a:solidFill>
                  <a:srgbClr val="FFFF00"/>
                </a:solidFill>
                <a:effectLst/>
                <a:latin typeface="KaiTi" panose="02010609060101010101" pitchFamily="49" charset="-122"/>
                <a:ea typeface="KaiTi" panose="02010609060101010101" pitchFamily="49" charset="-122"/>
              </a:rPr>
              <a:t>深淵上面一片黑暗 </a:t>
            </a:r>
            <a:r>
              <a:rPr lang="zh-CN" altLang="en-US" sz="4400" dirty="0">
                <a:latin typeface="Times New Roman" pitchFamily="18" charset="0"/>
                <a:ea typeface="DFKai-SB" pitchFamily="65" charset="-120"/>
                <a:cs typeface="Times New Roman" pitchFamily="18" charset="0"/>
              </a:rPr>
              <a:t>可能说明神原来的创造之后有一段时间的差距</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然后</a:t>
            </a:r>
            <a:r>
              <a:rPr lang="zh-CN" altLang="en-US" sz="3800" dirty="0">
                <a:latin typeface="Times New Roman" pitchFamily="18" charset="0"/>
                <a:ea typeface="DFKai-SB" pitchFamily="65" charset="-120"/>
                <a:cs typeface="Times New Roman" pitchFamily="18" charset="0"/>
              </a:rPr>
              <a:t>创</a:t>
            </a:r>
            <a:r>
              <a:rPr lang="en-US" altLang="zh-CN" sz="3800" dirty="0">
                <a:latin typeface="Times New Roman" pitchFamily="18" charset="0"/>
                <a:ea typeface="DFKai-SB" pitchFamily="65" charset="-120"/>
                <a:cs typeface="Times New Roman" pitchFamily="18" charset="0"/>
              </a:rPr>
              <a:t>1</a:t>
            </a:r>
            <a:r>
              <a:rPr lang="zh-CN" altLang="en-US" sz="3800" dirty="0">
                <a:latin typeface="Times New Roman" pitchFamily="18" charset="0"/>
                <a:ea typeface="DFKai-SB" pitchFamily="65" charset="-120"/>
                <a:cs typeface="Times New Roman" pitchFamily="18" charset="0"/>
              </a:rPr>
              <a:t>：</a:t>
            </a:r>
            <a:r>
              <a:rPr lang="en-US" altLang="zh-CN" sz="3800" dirty="0">
                <a:latin typeface="Times New Roman" pitchFamily="18" charset="0"/>
                <a:ea typeface="DFKai-SB" pitchFamily="65" charset="-120"/>
                <a:cs typeface="Times New Roman" pitchFamily="18" charset="0"/>
              </a:rPr>
              <a:t>3-27 </a:t>
            </a:r>
            <a:r>
              <a:rPr lang="zh-CN" altLang="en-US" sz="4400" dirty="0">
                <a:latin typeface="Times New Roman" pitchFamily="18" charset="0"/>
                <a:ea typeface="DFKai-SB" pitchFamily="65" charset="-120"/>
                <a:cs typeface="Times New Roman" pitchFamily="18" charset="0"/>
              </a:rPr>
              <a:t>七天创造其实是神第二次再创造</a:t>
            </a:r>
            <a:endParaRPr lang="en-US" altLang="zh-CN" sz="4400" dirty="0">
              <a:latin typeface="Times New Roman" pitchFamily="18" charset="0"/>
              <a:ea typeface="DFKai-SB" pitchFamily="65" charset="-120"/>
              <a:cs typeface="Times New Roman" pitchFamily="18" charset="0"/>
            </a:endParaRPr>
          </a:p>
          <a:p>
            <a:pPr algn="l"/>
            <a:r>
              <a:rPr lang="en-US" altLang="zh-CN" sz="4400" dirty="0">
                <a:latin typeface="Times New Roman" pitchFamily="18" charset="0"/>
                <a:ea typeface="DFKai-SB" pitchFamily="65" charset="-120"/>
                <a:cs typeface="Times New Roman" pitchFamily="18" charset="0"/>
              </a:rPr>
              <a:t>3.</a:t>
            </a:r>
            <a:r>
              <a:rPr lang="zh-CN" altLang="en-US" sz="4400" dirty="0">
                <a:latin typeface="Times New Roman" pitchFamily="18" charset="0"/>
                <a:ea typeface="DFKai-SB" pitchFamily="65" charset="-120"/>
                <a:cs typeface="Times New Roman" pitchFamily="18" charset="0"/>
              </a:rPr>
              <a:t>协和论</a:t>
            </a:r>
            <a:r>
              <a:rPr lang="en-US" altLang="zh-CN" dirty="0" err="1">
                <a:latin typeface="Times New Roman" pitchFamily="18" charset="0"/>
                <a:ea typeface="DFKai-SB" pitchFamily="65" charset="-120"/>
                <a:cs typeface="Times New Roman" pitchFamily="18" charset="0"/>
              </a:rPr>
              <a:t>Concordist</a:t>
            </a:r>
            <a:r>
              <a:rPr lang="zh-CN" altLang="en-US"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一天其实是一段很长的时期</a:t>
            </a:r>
            <a:r>
              <a:rPr lang="zh-TW" altLang="en-US" sz="3500" b="0" i="0" dirty="0">
                <a:solidFill>
                  <a:srgbClr val="FFFF00"/>
                </a:solidFill>
                <a:effectLst/>
                <a:latin typeface="KaiTi" panose="02010609060101010101" pitchFamily="49" charset="-122"/>
                <a:ea typeface="KaiTi" panose="02010609060101010101" pitchFamily="49" charset="-122"/>
              </a:rPr>
              <a:t>在你看來，千年如已過的昨日，又如夜間的一更 </a:t>
            </a:r>
            <a:r>
              <a:rPr lang="zh-CN" altLang="en-US" sz="3500" b="0" i="0" dirty="0">
                <a:effectLst/>
                <a:latin typeface="Times New Roman" panose="02020603050405020304" pitchFamily="18" charset="0"/>
                <a:ea typeface="KaiTi" panose="02010609060101010101" pitchFamily="49" charset="-122"/>
                <a:cs typeface="Times New Roman" panose="02020603050405020304" pitchFamily="18" charset="0"/>
              </a:rPr>
              <a:t>诗</a:t>
            </a:r>
            <a:r>
              <a:rPr lang="en-US" altLang="zh-CN" sz="3500" b="0" i="0" dirty="0">
                <a:effectLst/>
                <a:latin typeface="Times New Roman" panose="02020603050405020304" pitchFamily="18" charset="0"/>
                <a:ea typeface="KaiTi" panose="02010609060101010101" pitchFamily="49" charset="-122"/>
                <a:cs typeface="Times New Roman" panose="02020603050405020304" pitchFamily="18" charset="0"/>
              </a:rPr>
              <a:t>90</a:t>
            </a:r>
            <a:r>
              <a:rPr lang="zh-CN" altLang="en-US" sz="3500" b="0" i="0" dirty="0">
                <a:effectLst/>
                <a:latin typeface="Times New Roman" panose="02020603050405020304" pitchFamily="18" charset="0"/>
                <a:ea typeface="KaiTi" panose="02010609060101010101" pitchFamily="49" charset="-122"/>
                <a:cs typeface="Times New Roman" panose="02020603050405020304" pitchFamily="18" charset="0"/>
              </a:rPr>
              <a:t>：</a:t>
            </a:r>
            <a:r>
              <a:rPr lang="en-US" altLang="zh-CN" sz="3500" b="0" i="0" dirty="0">
                <a:effectLst/>
                <a:latin typeface="Times New Roman" panose="02020603050405020304" pitchFamily="18" charset="0"/>
                <a:ea typeface="KaiTi" panose="02010609060101010101" pitchFamily="49" charset="-122"/>
                <a:cs typeface="Times New Roman" panose="02020603050405020304" pitchFamily="18" charset="0"/>
              </a:rPr>
              <a:t>4</a:t>
            </a:r>
          </a:p>
          <a:p>
            <a:pPr algn="l"/>
            <a:r>
              <a:rPr lang="en-US" altLang="zh-TW" sz="4700" b="0" i="0" dirty="0">
                <a:effectLst/>
                <a:latin typeface="Times New Roman" panose="02020603050405020304" pitchFamily="18" charset="0"/>
                <a:ea typeface="KaiTi" panose="02010609060101010101" pitchFamily="49" charset="-122"/>
                <a:cs typeface="Times New Roman" panose="02020603050405020304" pitchFamily="18" charset="0"/>
              </a:rPr>
              <a:t>4.</a:t>
            </a:r>
            <a:r>
              <a:rPr lang="zh-CN" altLang="en-US" sz="4700" b="0" i="0" dirty="0">
                <a:effectLst/>
                <a:latin typeface="Times New Roman" panose="02020603050405020304" pitchFamily="18" charset="0"/>
                <a:ea typeface="KaiTi" panose="02010609060101010101" pitchFamily="49" charset="-122"/>
                <a:cs typeface="Times New Roman" panose="02020603050405020304" pitchFamily="18" charset="0"/>
              </a:rPr>
              <a:t>文学论</a:t>
            </a:r>
            <a:r>
              <a:rPr lang="en-US" altLang="zh-CN" sz="3300" b="0" i="0" dirty="0">
                <a:effectLst/>
                <a:latin typeface="Times New Roman" panose="02020603050405020304" pitchFamily="18" charset="0"/>
                <a:ea typeface="KaiTi" panose="02010609060101010101" pitchFamily="49" charset="-122"/>
                <a:cs typeface="Times New Roman" panose="02020603050405020304" pitchFamily="18" charset="0"/>
              </a:rPr>
              <a:t>Literary</a:t>
            </a:r>
            <a:r>
              <a:rPr lang="zh-CN" altLang="en-US" sz="3300" b="0" i="0" dirty="0">
                <a:effectLst/>
                <a:latin typeface="Times New Roman" panose="02020603050405020304" pitchFamily="18" charset="0"/>
                <a:ea typeface="KaiTi" panose="02010609060101010101" pitchFamily="49" charset="-122"/>
                <a:cs typeface="Times New Roman" panose="02020603050405020304" pitchFamily="18" charset="0"/>
              </a:rPr>
              <a:t>：</a:t>
            </a:r>
            <a:r>
              <a:rPr lang="zh-CN" altLang="en-US" sz="4200" b="0" i="0" dirty="0">
                <a:effectLst/>
                <a:latin typeface="Times New Roman" panose="02020603050405020304" pitchFamily="18" charset="0"/>
                <a:ea typeface="KaiTi" panose="02010609060101010101" pitchFamily="49" charset="-122"/>
                <a:cs typeface="Times New Roman" panose="02020603050405020304" pitchFamily="18" charset="0"/>
              </a:rPr>
              <a:t>创世记用文学体裁写出神创造天地庄严美丽，焦点在创造的神</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47081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6096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文学式描述：创造的头六天</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marL="0" indent="0" eaLnBrk="1" hangingPunct="1">
              <a:lnSpc>
                <a:spcPct val="90000"/>
              </a:lnSpc>
              <a:buNone/>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graphicFrame>
        <p:nvGraphicFramePr>
          <p:cNvPr id="2" name="Table 3">
            <a:extLst>
              <a:ext uri="{FF2B5EF4-FFF2-40B4-BE49-F238E27FC236}">
                <a16:creationId xmlns:a16="http://schemas.microsoft.com/office/drawing/2014/main" id="{2084C526-0EBE-459C-8C8C-08D86499E400}"/>
              </a:ext>
            </a:extLst>
          </p:cNvPr>
          <p:cNvGraphicFramePr>
            <a:graphicFrameLocks noGrp="1"/>
          </p:cNvGraphicFramePr>
          <p:nvPr>
            <p:extLst>
              <p:ext uri="{D42A27DB-BD31-4B8C-83A1-F6EECF244321}">
                <p14:modId xmlns:p14="http://schemas.microsoft.com/office/powerpoint/2010/main" val="3880847228"/>
              </p:ext>
            </p:extLst>
          </p:nvPr>
        </p:nvGraphicFramePr>
        <p:xfrm>
          <a:off x="0" y="685800"/>
          <a:ext cx="9144000" cy="6273860"/>
        </p:xfrm>
        <a:graphic>
          <a:graphicData uri="http://schemas.openxmlformats.org/drawingml/2006/table">
            <a:tbl>
              <a:tblPr firstRow="1" bandRow="1">
                <a:tableStyleId>{5C22544A-7EE6-4342-B048-85BDC9FD1C3A}</a:tableStyleId>
              </a:tblPr>
              <a:tblGrid>
                <a:gridCol w="4876800">
                  <a:extLst>
                    <a:ext uri="{9D8B030D-6E8A-4147-A177-3AD203B41FA5}">
                      <a16:colId xmlns:a16="http://schemas.microsoft.com/office/drawing/2014/main" val="2400197672"/>
                    </a:ext>
                  </a:extLst>
                </a:gridCol>
                <a:gridCol w="4267200">
                  <a:extLst>
                    <a:ext uri="{9D8B030D-6E8A-4147-A177-3AD203B41FA5}">
                      <a16:colId xmlns:a16="http://schemas.microsoft.com/office/drawing/2014/main" val="455341746"/>
                    </a:ext>
                  </a:extLst>
                </a:gridCol>
              </a:tblGrid>
              <a:tr h="838200">
                <a:tc>
                  <a:txBody>
                    <a:bodyPr/>
                    <a:lstStyle/>
                    <a:p>
                      <a:r>
                        <a:rPr lang="zh-CN" altLang="en-US" sz="4000" dirty="0">
                          <a:solidFill>
                            <a:schemeClr val="accent4">
                              <a:lumMod val="10000"/>
                            </a:schemeClr>
                          </a:solidFill>
                          <a:latin typeface="KaiTi" panose="02010609060101010101" pitchFamily="49" charset="-122"/>
                          <a:ea typeface="KaiTi" panose="02010609060101010101" pitchFamily="49" charset="-122"/>
                        </a:rPr>
                        <a:t>以分开创造环境空间</a:t>
                      </a:r>
                      <a:endParaRPr lang="en-US" altLang="zh-CN" sz="4000" dirty="0">
                        <a:solidFill>
                          <a:schemeClr val="accent4">
                            <a:lumMod val="10000"/>
                          </a:schemeClr>
                        </a:solidFill>
                        <a:latin typeface="KaiTi" panose="02010609060101010101" pitchFamily="49" charset="-122"/>
                        <a:ea typeface="KaiTi" panose="02010609060101010101" pitchFamily="49" charset="-122"/>
                      </a:endParaRPr>
                    </a:p>
                  </a:txBody>
                  <a:tcPr/>
                </a:tc>
                <a:tc>
                  <a:txBody>
                    <a:bodyPr/>
                    <a:lstStyle/>
                    <a:p>
                      <a:r>
                        <a:rPr lang="zh-CN" altLang="en-US" sz="4000" dirty="0">
                          <a:solidFill>
                            <a:schemeClr val="accent4">
                              <a:lumMod val="10000"/>
                            </a:schemeClr>
                          </a:solidFill>
                          <a:latin typeface="KaiTi" panose="02010609060101010101" pitchFamily="49" charset="-122"/>
                          <a:ea typeface="KaiTi" panose="02010609060101010101" pitchFamily="49" charset="-122"/>
                        </a:rPr>
                        <a:t>装饰环境空间</a:t>
                      </a:r>
                      <a:endParaRPr lang="en-US" altLang="zh-CN" sz="4000" dirty="0">
                        <a:solidFill>
                          <a:schemeClr val="accent4">
                            <a:lumMod val="10000"/>
                          </a:schemeClr>
                        </a:solidFill>
                        <a:latin typeface="KaiTi" panose="02010609060101010101" pitchFamily="49" charset="-122"/>
                        <a:ea typeface="KaiTi" panose="02010609060101010101" pitchFamily="49" charset="-122"/>
                      </a:endParaRPr>
                    </a:p>
                  </a:txBody>
                  <a:tcPr/>
                </a:tc>
                <a:extLst>
                  <a:ext uri="{0D108BD9-81ED-4DB2-BD59-A6C34878D82A}">
                    <a16:rowId xmlns:a16="http://schemas.microsoft.com/office/drawing/2014/main" val="3927079769"/>
                  </a:ext>
                </a:extLst>
              </a:tr>
              <a:tr h="1328905">
                <a:tc>
                  <a:txBody>
                    <a:bodyPr/>
                    <a:lstStyle/>
                    <a:p>
                      <a:r>
                        <a:rPr lang="zh-CN" altLang="en-US" sz="3600" b="1" u="sng" dirty="0">
                          <a:latin typeface="KaiTi" panose="02010609060101010101" pitchFamily="49" charset="-122"/>
                          <a:ea typeface="KaiTi" panose="02010609060101010101" pitchFamily="49" charset="-122"/>
                        </a:rPr>
                        <a:t>第一天</a:t>
                      </a:r>
                      <a:endParaRPr lang="en-US" altLang="zh-CN" sz="3600" b="1" u="sng" dirty="0">
                        <a:latin typeface="KaiTi" panose="02010609060101010101" pitchFamily="49" charset="-122"/>
                        <a:ea typeface="KaiTi" panose="02010609060101010101" pitchFamily="49" charset="-122"/>
                      </a:endParaRPr>
                    </a:p>
                    <a:p>
                      <a:pPr marL="571500" indent="-571500">
                        <a:buFont typeface="Arial" panose="020B0604020202020204" pitchFamily="34" charset="0"/>
                        <a:buChar char="•"/>
                      </a:pPr>
                      <a:r>
                        <a:rPr lang="zh-CN" altLang="en-US" sz="3600" dirty="0">
                          <a:latin typeface="KaiTi" panose="02010609060101010101" pitchFamily="49" charset="-122"/>
                          <a:ea typeface="KaiTi" panose="02010609060101010101" pitchFamily="49" charset="-122"/>
                        </a:rPr>
                        <a:t>光</a:t>
                      </a:r>
                    </a:p>
                  </a:txBody>
                  <a:tcPr/>
                </a:tc>
                <a:tc>
                  <a:txBody>
                    <a:bodyPr/>
                    <a:lstStyle/>
                    <a:p>
                      <a:r>
                        <a:rPr lang="zh-CN" altLang="en-US" sz="3600" b="1" u="sng" dirty="0">
                          <a:latin typeface="KaiTi" panose="02010609060101010101" pitchFamily="49" charset="-122"/>
                          <a:ea typeface="KaiTi" panose="02010609060101010101" pitchFamily="49" charset="-122"/>
                        </a:rPr>
                        <a:t>第四天</a:t>
                      </a:r>
                      <a:endParaRPr lang="en-US" altLang="zh-CN" sz="3600" b="1" u="sng" dirty="0">
                        <a:latin typeface="KaiTi" panose="02010609060101010101" pitchFamily="49" charset="-122"/>
                        <a:ea typeface="KaiTi" panose="02010609060101010101" pitchFamily="49" charset="-122"/>
                      </a:endParaRPr>
                    </a:p>
                    <a:p>
                      <a:pPr marL="571500" indent="-571500">
                        <a:buFont typeface="Arial" panose="020B0604020202020204" pitchFamily="34" charset="0"/>
                        <a:buChar char="•"/>
                      </a:pPr>
                      <a:r>
                        <a:rPr lang="zh-CN" altLang="en-US" sz="3600" dirty="0">
                          <a:latin typeface="KaiTi" panose="02010609060101010101" pitchFamily="49" charset="-122"/>
                          <a:ea typeface="KaiTi" panose="02010609060101010101" pitchFamily="49" charset="-122"/>
                        </a:rPr>
                        <a:t>天上的光体</a:t>
                      </a:r>
                    </a:p>
                  </a:txBody>
                  <a:tcPr/>
                </a:tc>
                <a:extLst>
                  <a:ext uri="{0D108BD9-81ED-4DB2-BD59-A6C34878D82A}">
                    <a16:rowId xmlns:a16="http://schemas.microsoft.com/office/drawing/2014/main" val="2232763176"/>
                  </a:ext>
                </a:extLst>
              </a:tr>
              <a:tr h="1820755">
                <a:tc>
                  <a:txBody>
                    <a:bodyPr/>
                    <a:lstStyle/>
                    <a:p>
                      <a:r>
                        <a:rPr lang="zh-CN" altLang="en-US" sz="3600" b="1" u="sng" dirty="0">
                          <a:latin typeface="KaiTi" panose="02010609060101010101" pitchFamily="49" charset="-122"/>
                          <a:ea typeface="KaiTi" panose="02010609060101010101" pitchFamily="49" charset="-122"/>
                        </a:rPr>
                        <a:t>第二天</a:t>
                      </a:r>
                      <a:endParaRPr lang="en-US" altLang="zh-CN" sz="3600" b="1" u="sng" dirty="0">
                        <a:latin typeface="KaiTi" panose="02010609060101010101" pitchFamily="49" charset="-122"/>
                        <a:ea typeface="KaiTi" panose="02010609060101010101" pitchFamily="49" charset="-122"/>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en-US" sz="3600" dirty="0">
                          <a:latin typeface="KaiTi" panose="02010609060101010101" pitchFamily="49" charset="-122"/>
                          <a:ea typeface="KaiTi" panose="02010609060101010101" pitchFamily="49" charset="-122"/>
                        </a:rPr>
                        <a:t>天，穹苍</a:t>
                      </a:r>
                      <a:endParaRPr lang="en-US" altLang="zh-CN" sz="3600" dirty="0">
                        <a:latin typeface="KaiTi" panose="02010609060101010101" pitchFamily="49" charset="-122"/>
                        <a:ea typeface="KaiTi" panose="02010609060101010101" pitchFamily="49" charset="-122"/>
                      </a:endParaRPr>
                    </a:p>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zh-CN" altLang="en-US" sz="3600" dirty="0">
                          <a:latin typeface="KaiTi" panose="02010609060101010101" pitchFamily="49" charset="-122"/>
                          <a:ea typeface="KaiTi" panose="02010609060101010101" pitchFamily="49" charset="-122"/>
                        </a:rPr>
                        <a:t>穹苍上下的水</a:t>
                      </a:r>
                      <a:endParaRPr lang="en-US" altLang="zh-CN" sz="3600" dirty="0">
                        <a:latin typeface="KaiTi" panose="02010609060101010101" pitchFamily="49" charset="-122"/>
                        <a:ea typeface="KaiTi" panose="02010609060101010101" pitchFamily="49" charset="-122"/>
                      </a:endParaRPr>
                    </a:p>
                  </a:txBody>
                  <a:tcPr/>
                </a:tc>
                <a:tc>
                  <a:txBody>
                    <a:bodyPr/>
                    <a:lstStyle/>
                    <a:p>
                      <a:r>
                        <a:rPr lang="zh-CN" altLang="en-US" sz="3600" b="1" u="sng" dirty="0">
                          <a:latin typeface="KaiTi" panose="02010609060101010101" pitchFamily="49" charset="-122"/>
                          <a:ea typeface="KaiTi" panose="02010609060101010101" pitchFamily="49" charset="-122"/>
                        </a:rPr>
                        <a:t>第五天</a:t>
                      </a:r>
                      <a:endParaRPr lang="en-US" altLang="zh-CN" sz="3600" b="1" u="sng" dirty="0">
                        <a:latin typeface="KaiTi" panose="02010609060101010101" pitchFamily="49" charset="-122"/>
                        <a:ea typeface="KaiTi" panose="02010609060101010101" pitchFamily="49" charset="-122"/>
                      </a:endParaRPr>
                    </a:p>
                    <a:p>
                      <a:pPr marL="571500" indent="-571500">
                        <a:buFont typeface="Arial" panose="020B0604020202020204" pitchFamily="34" charset="0"/>
                        <a:buChar char="•"/>
                      </a:pPr>
                      <a:r>
                        <a:rPr lang="zh-CN" altLang="en-US" sz="3600" dirty="0">
                          <a:latin typeface="KaiTi" panose="02010609060101010101" pitchFamily="49" charset="-122"/>
                          <a:ea typeface="KaiTi" panose="02010609060101010101" pitchFamily="49" charset="-122"/>
                        </a:rPr>
                        <a:t>飞鸟</a:t>
                      </a:r>
                      <a:endParaRPr lang="en-US" altLang="zh-CN" sz="3600" dirty="0">
                        <a:latin typeface="KaiTi" panose="02010609060101010101" pitchFamily="49" charset="-122"/>
                        <a:ea typeface="KaiTi" panose="02010609060101010101" pitchFamily="49" charset="-122"/>
                      </a:endParaRPr>
                    </a:p>
                    <a:p>
                      <a:pPr marL="571500" indent="-571500">
                        <a:buFont typeface="Arial" panose="020B0604020202020204" pitchFamily="34" charset="0"/>
                        <a:buChar char="•"/>
                      </a:pPr>
                      <a:r>
                        <a:rPr lang="zh-CN" altLang="en-US" sz="3600" dirty="0">
                          <a:latin typeface="KaiTi" panose="02010609060101010101" pitchFamily="49" charset="-122"/>
                          <a:ea typeface="KaiTi" panose="02010609060101010101" pitchFamily="49" charset="-122"/>
                        </a:rPr>
                        <a:t>鱼类</a:t>
                      </a:r>
                    </a:p>
                  </a:txBody>
                  <a:tcPr/>
                </a:tc>
                <a:extLst>
                  <a:ext uri="{0D108BD9-81ED-4DB2-BD59-A6C34878D82A}">
                    <a16:rowId xmlns:a16="http://schemas.microsoft.com/office/drawing/2014/main" val="3250185356"/>
                  </a:ext>
                </a:extLst>
              </a:tr>
              <a:tr h="2259329">
                <a:tc>
                  <a:txBody>
                    <a:bodyPr/>
                    <a:lstStyle/>
                    <a:p>
                      <a:r>
                        <a:rPr lang="zh-CN" altLang="en-US" sz="3600" b="1" u="sng" dirty="0">
                          <a:latin typeface="KaiTi" panose="02010609060101010101" pitchFamily="49" charset="-122"/>
                          <a:ea typeface="KaiTi" panose="02010609060101010101" pitchFamily="49" charset="-122"/>
                        </a:rPr>
                        <a:t>第三天</a:t>
                      </a:r>
                      <a:endParaRPr lang="en-US" altLang="zh-CN" sz="3600" b="1" u="sng" dirty="0">
                        <a:latin typeface="KaiTi" panose="02010609060101010101" pitchFamily="49" charset="-122"/>
                        <a:ea typeface="KaiTi" panose="02010609060101010101" pitchFamily="49" charset="-122"/>
                      </a:endParaRPr>
                    </a:p>
                    <a:p>
                      <a:pPr marL="571500" indent="-571500">
                        <a:buFont typeface="Arial" panose="020B0604020202020204" pitchFamily="34" charset="0"/>
                        <a:buChar char="•"/>
                      </a:pPr>
                      <a:r>
                        <a:rPr lang="zh-CN" altLang="en-US" sz="3600" dirty="0">
                          <a:latin typeface="KaiTi" panose="02010609060101010101" pitchFamily="49" charset="-122"/>
                          <a:ea typeface="KaiTi" panose="02010609060101010101" pitchFamily="49" charset="-122"/>
                        </a:rPr>
                        <a:t>地</a:t>
                      </a:r>
                      <a:endParaRPr lang="en-US" altLang="zh-CN" sz="3600" dirty="0">
                        <a:latin typeface="KaiTi" panose="02010609060101010101" pitchFamily="49" charset="-122"/>
                        <a:ea typeface="KaiTi" panose="02010609060101010101" pitchFamily="49" charset="-122"/>
                      </a:endParaRPr>
                    </a:p>
                    <a:p>
                      <a:pPr marL="571500" indent="-571500">
                        <a:buFont typeface="Arial" panose="020B0604020202020204" pitchFamily="34" charset="0"/>
                        <a:buChar char="•"/>
                      </a:pPr>
                      <a:r>
                        <a:rPr lang="zh-CN" altLang="en-US" sz="3600" dirty="0">
                          <a:latin typeface="KaiTi" panose="02010609060101010101" pitchFamily="49" charset="-122"/>
                          <a:ea typeface="KaiTi" panose="02010609060101010101" pitchFamily="49" charset="-122"/>
                        </a:rPr>
                        <a:t>植物</a:t>
                      </a:r>
                    </a:p>
                  </a:txBody>
                  <a:tcPr/>
                </a:tc>
                <a:tc>
                  <a:txBody>
                    <a:bodyPr/>
                    <a:lstStyle/>
                    <a:p>
                      <a:r>
                        <a:rPr lang="zh-CN" altLang="en-US" sz="3600" b="1" u="sng" dirty="0">
                          <a:latin typeface="KaiTi" panose="02010609060101010101" pitchFamily="49" charset="-122"/>
                          <a:ea typeface="KaiTi" panose="02010609060101010101" pitchFamily="49" charset="-122"/>
                        </a:rPr>
                        <a:t>第六天</a:t>
                      </a:r>
                      <a:endParaRPr lang="en-US" altLang="zh-CN" sz="3600" b="1" u="sng" dirty="0">
                        <a:latin typeface="KaiTi" panose="02010609060101010101" pitchFamily="49" charset="-122"/>
                        <a:ea typeface="KaiTi" panose="02010609060101010101" pitchFamily="49" charset="-122"/>
                      </a:endParaRPr>
                    </a:p>
                    <a:p>
                      <a:pPr marL="571500" indent="-571500">
                        <a:buFont typeface="Arial" panose="020B0604020202020204" pitchFamily="34" charset="0"/>
                        <a:buChar char="•"/>
                      </a:pPr>
                      <a:r>
                        <a:rPr lang="zh-CN" altLang="en-US" sz="3600" dirty="0">
                          <a:latin typeface="KaiTi" panose="02010609060101010101" pitchFamily="49" charset="-122"/>
                          <a:ea typeface="KaiTi" panose="02010609060101010101" pitchFamily="49" charset="-122"/>
                        </a:rPr>
                        <a:t>动物</a:t>
                      </a:r>
                      <a:endParaRPr lang="en-US" altLang="zh-CN" sz="3600" dirty="0">
                        <a:latin typeface="KaiTi" panose="02010609060101010101" pitchFamily="49" charset="-122"/>
                        <a:ea typeface="KaiTi" panose="02010609060101010101" pitchFamily="49" charset="-122"/>
                      </a:endParaRPr>
                    </a:p>
                    <a:p>
                      <a:pPr marL="571500" indent="-571500">
                        <a:buFont typeface="Arial" panose="020B0604020202020204" pitchFamily="34" charset="0"/>
                        <a:buChar char="•"/>
                      </a:pPr>
                      <a:r>
                        <a:rPr lang="zh-CN" altLang="en-US" sz="3600" dirty="0">
                          <a:latin typeface="KaiTi" panose="02010609060101010101" pitchFamily="49" charset="-122"/>
                          <a:ea typeface="KaiTi" panose="02010609060101010101" pitchFamily="49" charset="-122"/>
                        </a:rPr>
                        <a:t>人</a:t>
                      </a:r>
                      <a:endParaRPr lang="en-US" altLang="zh-CN" sz="3600" dirty="0">
                        <a:latin typeface="KaiTi" panose="02010609060101010101" pitchFamily="49" charset="-122"/>
                        <a:ea typeface="KaiTi" panose="02010609060101010101" pitchFamily="49" charset="-122"/>
                      </a:endParaRPr>
                    </a:p>
                    <a:p>
                      <a:pPr marL="571500" indent="-571500">
                        <a:buFont typeface="Arial" panose="020B0604020202020204" pitchFamily="34" charset="0"/>
                        <a:buChar char="•"/>
                      </a:pPr>
                      <a:endParaRPr lang="zh-CN" altLang="en-US" sz="3600" dirty="0">
                        <a:latin typeface="KaiTi" panose="02010609060101010101" pitchFamily="49" charset="-122"/>
                        <a:ea typeface="KaiTi" panose="02010609060101010101" pitchFamily="49" charset="-122"/>
                      </a:endParaRPr>
                    </a:p>
                  </a:txBody>
                  <a:tcPr/>
                </a:tc>
                <a:extLst>
                  <a:ext uri="{0D108BD9-81ED-4DB2-BD59-A6C34878D82A}">
                    <a16:rowId xmlns:a16="http://schemas.microsoft.com/office/drawing/2014/main" val="3890550843"/>
                  </a:ext>
                </a:extLst>
              </a:tr>
            </a:tbl>
          </a:graphicData>
        </a:graphic>
      </p:graphicFrame>
    </p:spTree>
    <p:extLst>
      <p:ext uri="{BB962C8B-B14F-4D97-AF65-F5344CB8AC3E}">
        <p14:creationId xmlns:p14="http://schemas.microsoft.com/office/powerpoint/2010/main" val="252918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609600"/>
          </a:xfrm>
        </p:spPr>
        <p:txBody>
          <a:bodyPr anchorCtr="0"/>
          <a:lstStyle/>
          <a:p>
            <a:pPr eaLnBrk="1" hangingPunct="1">
              <a:defRPr/>
            </a:pPr>
            <a:r>
              <a:rPr lang="zh-CN" altLang="en-US" sz="4000" dirty="0">
                <a:solidFill>
                  <a:srgbClr val="FFFF00"/>
                </a:solidFill>
                <a:latin typeface="DFKai-SB" pitchFamily="65" charset="-120"/>
                <a:ea typeface="DFKai-SB" pitchFamily="65" charset="-120"/>
              </a:rPr>
              <a:t>神创造天地：圣经（不是科学）的观点</a:t>
            </a:r>
            <a:endParaRPr lang="en-US" altLang="zh-CN" sz="40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685800"/>
            <a:ext cx="9144000" cy="6172200"/>
          </a:xfrm>
        </p:spPr>
        <p:txBody>
          <a:bodyPr>
            <a:normAutofit lnSpcReduction="10000"/>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宇宙是神创造的，神是天地的主</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所以世界、人生有目的，意义价值</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创世记并不从科学的层面与角度来讨论创造的历史或机制</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寻找了解神创造的历史与机制是科学的领域与责任</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创世记告诉我们：神是创造的主，人是照着神的形象被造的 </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所以：三个应用</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03663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533400"/>
          </a:xfrm>
        </p:spPr>
        <p:txBody>
          <a:bodyPr anchorCtr="0"/>
          <a:lstStyle/>
          <a:p>
            <a:pPr eaLnBrk="1" hangingPunct="1">
              <a:defRPr/>
            </a:pPr>
            <a:r>
              <a:rPr lang="en-US" altLang="zh-CN" sz="4800" dirty="0">
                <a:solidFill>
                  <a:srgbClr val="FFFF00"/>
                </a:solidFill>
                <a:latin typeface="DFKai-SB" pitchFamily="65" charset="-120"/>
                <a:ea typeface="DFKai-SB" pitchFamily="65" charset="-120"/>
              </a:rPr>
              <a:t>1.</a:t>
            </a:r>
            <a:r>
              <a:rPr lang="zh-CN" altLang="en-US" sz="4800" dirty="0">
                <a:solidFill>
                  <a:srgbClr val="FFFF00"/>
                </a:solidFill>
                <a:latin typeface="DFKai-SB" pitchFamily="65" charset="-120"/>
                <a:ea typeface="DFKai-SB" pitchFamily="65" charset="-120"/>
              </a:rPr>
              <a:t>研读神的两个启示</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609600"/>
            <a:ext cx="9144000" cy="6248400"/>
          </a:xfrm>
        </p:spPr>
        <p:txBody>
          <a:bodyPr>
            <a:normAutofit/>
          </a:bodyPr>
          <a:lstStyle/>
          <a:p>
            <a:pPr eaLnBrk="1" hangingPunct="1">
              <a:lnSpc>
                <a:spcPct val="90000"/>
              </a:lnSpc>
              <a:buBlip>
                <a:blip r:embed="rId2"/>
              </a:buBlip>
              <a:defRPr/>
            </a:pPr>
            <a:r>
              <a:rPr lang="en-US" altLang="zh-CN" sz="4400" dirty="0">
                <a:latin typeface="Times New Roman" pitchFamily="18" charset="0"/>
                <a:ea typeface="DFKai-SB" pitchFamily="65" charset="-120"/>
                <a:cs typeface="Times New Roman" pitchFamily="18" charset="0"/>
              </a:rPr>
              <a:t>19</a:t>
            </a:r>
            <a:r>
              <a:rPr lang="zh-CN" altLang="en-US" sz="4400" dirty="0">
                <a:latin typeface="Times New Roman" pitchFamily="18" charset="0"/>
                <a:ea typeface="DFKai-SB" pitchFamily="65" charset="-120"/>
                <a:cs typeface="Times New Roman" pitchFamily="18" charset="0"/>
              </a:rPr>
              <a:t>世纪以前，基督徒对神在大自然的启示不太了解；所以认为圣经可以提供机制的答案 </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假如可能</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今天让我们研读神的两个启示：读圣经，也研读自然科学</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可惜今天很多基督徒仍然想从圣经中找大自然现象机制的答案</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盼望神赐下清晰的头脑给教会</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解决</a:t>
            </a:r>
            <a:r>
              <a:rPr lang="en-US" altLang="zh-CN" sz="4400" dirty="0">
                <a:latin typeface="Times New Roman" pitchFamily="18" charset="0"/>
                <a:ea typeface="DFKai-SB" pitchFamily="65" charset="-120"/>
                <a:cs typeface="Times New Roman" pitchFamily="18" charset="0"/>
              </a:rPr>
              <a:t>60</a:t>
            </a:r>
            <a:r>
              <a:rPr lang="zh-CN" altLang="en-US" sz="4400" dirty="0">
                <a:latin typeface="Times New Roman" pitchFamily="18" charset="0"/>
                <a:ea typeface="DFKai-SB" pitchFamily="65" charset="-120"/>
                <a:cs typeface="Times New Roman" pitchFamily="18" charset="0"/>
              </a:rPr>
              <a:t>年没有进步的悲哀</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89583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609600"/>
          </a:xfrm>
        </p:spPr>
        <p:txBody>
          <a:bodyPr anchorCtr="0"/>
          <a:lstStyle/>
          <a:p>
            <a:pPr eaLnBrk="1" hangingPunct="1">
              <a:defRPr/>
            </a:pPr>
            <a:r>
              <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rPr>
              <a:t>2.</a:t>
            </a:r>
            <a:r>
              <a:rPr lang="zh-CN" altLang="en-US" sz="4800" dirty="0">
                <a:solidFill>
                  <a:srgbClr val="FFFF00"/>
                </a:solidFill>
                <a:latin typeface="DFKai-SB" pitchFamily="65" charset="-120"/>
                <a:ea typeface="DFKai-SB" pitchFamily="65" charset="-120"/>
              </a:rPr>
              <a:t>敬拜追求创造真神的人生</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609600"/>
            <a:ext cx="9144000" cy="6248400"/>
          </a:xfrm>
        </p:spPr>
        <p:txBody>
          <a:bodyPr>
            <a:normAutofit lnSpcReduction="10000"/>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我们很容易追求世界上的事与物：金钱，名誉，地位，权力，感情，感受，安全。。。 </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因为他们很容易满足我们，我们很渴望、很需要这些满足</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可是，这种满足也很快带来虚空、失望、埋怨、痛苦、斗争</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圣经称这些是</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假神</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偶像</a:t>
            </a:r>
            <a:r>
              <a:rPr lang="en-US" altLang="zh-CN" sz="4400" dirty="0">
                <a:latin typeface="Times New Roman" pitchFamily="18" charset="0"/>
                <a:ea typeface="DFKai-SB" pitchFamily="65" charset="-120"/>
                <a:cs typeface="Times New Roman" pitchFamily="18" charset="0"/>
              </a:rPr>
              <a:t>》</a:t>
            </a: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圣经告诉我们：除了创造天地的神以外，我们不可敬拜别的神</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65352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
          </a:xfrm>
        </p:spPr>
        <p:txBody>
          <a:bodyPr anchorCtr="0"/>
          <a:lstStyle/>
          <a:p>
            <a:pPr eaLnBrk="1" hangingPunct="1">
              <a:defRPr/>
            </a:pPr>
            <a:endParaRPr lang="en-US" altLang="zh-CN" sz="2800" dirty="0">
              <a:solidFill>
                <a:srgbClr val="FFFF00"/>
              </a:solidFill>
              <a:latin typeface="Times New Roman" panose="02020603050405020304" pitchFamily="18" charset="0"/>
              <a:ea typeface="DFKai-SB" pitchFamily="65" charset="-120"/>
              <a:cs typeface="Times New Roman" panose="02020603050405020304" pitchFamily="18" charset="0"/>
            </a:endParaRPr>
          </a:p>
        </p:txBody>
      </p:sp>
      <p:sp>
        <p:nvSpPr>
          <p:cNvPr id="3" name="Content Placeholder 2"/>
          <p:cNvSpPr>
            <a:spLocks noGrp="1"/>
          </p:cNvSpPr>
          <p:nvPr>
            <p:ph idx="4294967295"/>
          </p:nvPr>
        </p:nvSpPr>
        <p:spPr>
          <a:xfrm>
            <a:off x="-76200" y="0"/>
            <a:ext cx="9372600" cy="6858000"/>
          </a:xfrm>
        </p:spPr>
        <p:txBody>
          <a:bodyPr>
            <a:normAutofit lnSpcReduction="10000"/>
          </a:bodyPr>
          <a:lstStyle/>
          <a:p>
            <a:pPr marL="0" indent="0" algn="l">
              <a:buNone/>
            </a:pPr>
            <a:r>
              <a:rPr lang="zh-CN" altLang="en-US" sz="3200" b="1" dirty="0">
                <a:solidFill>
                  <a:srgbClr val="FFFF00"/>
                </a:solidFill>
                <a:latin typeface="Times New Roman" panose="02020603050405020304" pitchFamily="18" charset="0"/>
                <a:ea typeface="DFKai-SB" pitchFamily="65" charset="-120"/>
                <a:cs typeface="Times New Roman" panose="02020603050405020304" pitchFamily="18" charset="0"/>
              </a:rPr>
              <a:t>创世纪</a:t>
            </a:r>
            <a:r>
              <a:rPr lang="en-US" altLang="zh-CN" sz="3200" b="1" dirty="0">
                <a:solidFill>
                  <a:srgbClr val="FFFF00"/>
                </a:solidFill>
                <a:latin typeface="Times New Roman" panose="02020603050405020304" pitchFamily="18" charset="0"/>
                <a:ea typeface="DFKai-SB" pitchFamily="65" charset="-120"/>
                <a:cs typeface="Times New Roman" panose="02020603050405020304" pitchFamily="18" charset="0"/>
              </a:rPr>
              <a:t>1</a:t>
            </a:r>
            <a:r>
              <a:rPr lang="zh-CN" altLang="en-US" sz="3200" b="1" dirty="0">
                <a:solidFill>
                  <a:srgbClr val="FFFF00"/>
                </a:solidFill>
                <a:latin typeface="Times New Roman" panose="02020603050405020304" pitchFamily="18" charset="0"/>
                <a:ea typeface="DFKai-SB" pitchFamily="65" charset="-120"/>
                <a:cs typeface="Times New Roman" panose="02020603050405020304" pitchFamily="18" charset="0"/>
              </a:rPr>
              <a:t>：</a:t>
            </a:r>
            <a:r>
              <a:rPr lang="en-US" altLang="zh-CN" sz="3200" b="1" dirty="0">
                <a:solidFill>
                  <a:srgbClr val="FFFF00"/>
                </a:solidFill>
                <a:latin typeface="Times New Roman" panose="02020603050405020304" pitchFamily="18" charset="0"/>
                <a:ea typeface="DFKai-SB" pitchFamily="65" charset="-120"/>
                <a:cs typeface="Times New Roman" panose="02020603050405020304" pitchFamily="18" charset="0"/>
              </a:rPr>
              <a:t>1-13.  </a:t>
            </a:r>
            <a:r>
              <a:rPr lang="zh-TW" altLang="en-US" b="0" i="0" dirty="0">
                <a:solidFill>
                  <a:srgbClr val="FFFF00"/>
                </a:solidFill>
                <a:effectLst/>
                <a:latin typeface="KaiTi" panose="02010609060101010101" pitchFamily="49" charset="-122"/>
                <a:ea typeface="KaiTi" panose="02010609060101010101" pitchFamily="49" charset="-122"/>
              </a:rPr>
              <a:t>起初</a:t>
            </a:r>
            <a:r>
              <a:rPr lang="en-US" altLang="zh-TW"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上帝創造天地</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地是空虛混沌</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深淵上面一片黑暗</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上帝的靈運行在水面上</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上帝說</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要有光</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就有了光</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上帝看光是好的</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於是上帝就把光和暗分開</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上帝稱光為晝</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稱暗為夜</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有晚上</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有早晨</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這是第一日</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上帝說</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眾水之間要有穹蒼</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把水和水分開</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上帝就造了穹蒼</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把穹蒼以下的水和穹蒼以上的水分開</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事就這樣成了</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上帝稱穹蒼為天</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有晚上</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有早晨</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這是第二日</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上帝說</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天下面的水要聚集在一處</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使乾地露出來</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事就這樣成了</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上帝稱乾地為地</a:t>
            </a:r>
            <a:r>
              <a:rPr lang="en-US" altLang="zh-TW"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稱聚集在一起的水為海</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上帝看為好的</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上帝說</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地要長出植物</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就是含種子的五穀菜蔬</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和會結果子</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果子裏有種子的樹</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在地上各從其類</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事就這樣成了</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於是地長出了植物</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含種子的五穀菜蔬</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各從其類</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會結果子</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果子裏有種子的樹</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各從其類</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上帝看為好的</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有晚上</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有早晨</a:t>
            </a:r>
            <a:r>
              <a:rPr lang="en-US" altLang="zh-TW" b="0" i="0" dirty="0">
                <a:solidFill>
                  <a:srgbClr val="FFFF00"/>
                </a:solidFill>
                <a:effectLst/>
                <a:latin typeface="KaiTi" panose="02010609060101010101" pitchFamily="49" charset="-122"/>
                <a:ea typeface="KaiTi" panose="02010609060101010101" pitchFamily="49" charset="-122"/>
              </a:rPr>
              <a:t>,</a:t>
            </a:r>
            <a:r>
              <a:rPr lang="zh-TW" altLang="en-US" b="0" i="0" dirty="0">
                <a:solidFill>
                  <a:srgbClr val="FFFF00"/>
                </a:solidFill>
                <a:effectLst/>
                <a:latin typeface="KaiTi" panose="02010609060101010101" pitchFamily="49" charset="-122"/>
                <a:ea typeface="KaiTi" panose="02010609060101010101" pitchFamily="49" charset="-122"/>
              </a:rPr>
              <a:t>這是第三日</a:t>
            </a:r>
            <a:r>
              <a:rPr lang="en-US" altLang="zh-TW" b="0" i="0" dirty="0">
                <a:solidFill>
                  <a:srgbClr val="FFFF00"/>
                </a:solidFill>
                <a:effectLst/>
                <a:latin typeface="KaiTi" panose="02010609060101010101" pitchFamily="49" charset="-122"/>
                <a:ea typeface="KaiTi" panose="02010609060101010101" pitchFamily="49" charset="-122"/>
              </a:rPr>
              <a:t>.</a:t>
            </a:r>
            <a:endParaRPr lang="en-US" altLang="zh-CN"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844605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533400"/>
          </a:xfrm>
        </p:spPr>
        <p:txBody>
          <a:bodyPr anchorCtr="0"/>
          <a:lstStyle/>
          <a:p>
            <a:pPr eaLnBrk="1" hangingPunct="1">
              <a:defRPr/>
            </a:pPr>
            <a:r>
              <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rPr>
              <a:t>3.</a:t>
            </a:r>
            <a:r>
              <a:rPr lang="zh-CN" altLang="en-US" sz="4800" dirty="0">
                <a:solidFill>
                  <a:srgbClr val="FFFF00"/>
                </a:solidFill>
                <a:latin typeface="Times New Roman" panose="02020603050405020304" pitchFamily="18" charset="0"/>
                <a:ea typeface="DFKai-SB" pitchFamily="65" charset="-120"/>
                <a:cs typeface="Times New Roman" panose="02020603050405020304" pitchFamily="18" charset="0"/>
              </a:rPr>
              <a:t>今天我们压力的考验</a:t>
            </a:r>
            <a:endPar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endParaRPr>
          </a:p>
        </p:txBody>
      </p:sp>
      <p:sp>
        <p:nvSpPr>
          <p:cNvPr id="3" name="Content Placeholder 2"/>
          <p:cNvSpPr>
            <a:spLocks noGrp="1"/>
          </p:cNvSpPr>
          <p:nvPr>
            <p:ph idx="4294967295"/>
          </p:nvPr>
        </p:nvSpPr>
        <p:spPr>
          <a:xfrm>
            <a:off x="0" y="609600"/>
            <a:ext cx="9144000" cy="6248400"/>
          </a:xfrm>
        </p:spPr>
        <p:txBody>
          <a:bodyPr>
            <a:normAutofit fontScale="92500" lnSpcReduction="10000"/>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外面很成功</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内心有充满压力无奈</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事情没完没了</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做起来有一头烟的感觉</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TW" altLang="en-US" sz="4400" dirty="0">
                <a:solidFill>
                  <a:srgbClr val="FFFF00"/>
                </a:solidFill>
                <a:latin typeface="Times New Roman" pitchFamily="18" charset="0"/>
                <a:ea typeface="DFKai-SB" pitchFamily="65" charset="-120"/>
                <a:cs typeface="Times New Roman" pitchFamily="18" charset="0"/>
              </a:rPr>
              <a:t>我們</a:t>
            </a:r>
            <a:r>
              <a:rPr lang="zh-CN" altLang="en-US" sz="4400" dirty="0">
                <a:solidFill>
                  <a:srgbClr val="FFFF00"/>
                </a:solidFill>
                <a:latin typeface="Times New Roman" pitchFamily="18" charset="0"/>
                <a:ea typeface="DFKai-SB" pitchFamily="65" charset="-120"/>
                <a:cs typeface="Times New Roman" pitchFamily="18" charset="0"/>
              </a:rPr>
              <a:t>四面被</a:t>
            </a:r>
            <a:r>
              <a:rPr lang="zh-TW" altLang="en-US" sz="4400" dirty="0">
                <a:solidFill>
                  <a:srgbClr val="FFFF00"/>
                </a:solidFill>
                <a:latin typeface="Times New Roman" pitchFamily="18" charset="0"/>
                <a:ea typeface="DFKai-SB" pitchFamily="65" charset="-120"/>
                <a:cs typeface="Times New Roman" pitchFamily="18" charset="0"/>
              </a:rPr>
              <a:t>困</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內心</a:t>
            </a:r>
            <a:r>
              <a:rPr lang="zh-CN" altLang="en-US" sz="4400" dirty="0">
                <a:solidFill>
                  <a:srgbClr val="FFFF00"/>
                </a:solidFill>
                <a:latin typeface="Times New Roman" pitchFamily="18" charset="0"/>
                <a:ea typeface="DFKai-SB" pitchFamily="65" charset="-120"/>
                <a:cs typeface="Times New Roman" pitchFamily="18" charset="0"/>
              </a:rPr>
              <a:t>迷茫</a:t>
            </a:r>
            <a:r>
              <a:rPr lang="en-US" altLang="zh-CN"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被追打</a:t>
            </a:r>
            <a:r>
              <a:rPr lang="en-US" altLang="zh-CN"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被</a:t>
            </a:r>
            <a:r>
              <a:rPr lang="zh-TW" altLang="en-US" sz="4400" dirty="0">
                <a:solidFill>
                  <a:srgbClr val="FFFF00"/>
                </a:solidFill>
                <a:latin typeface="Times New Roman" pitchFamily="18" charset="0"/>
                <a:ea typeface="DFKai-SB" pitchFamily="65" charset="-120"/>
                <a:cs typeface="Times New Roman" pitchFamily="18" charset="0"/>
              </a:rPr>
              <a:t>擊倒在地</a:t>
            </a:r>
            <a:r>
              <a:rPr lang="en-US" altLang="zh-TW"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 </a:t>
            </a:r>
            <a:r>
              <a:rPr lang="zh-CN" altLang="en-US" sz="2800" dirty="0">
                <a:latin typeface="Times New Roman" pitchFamily="18" charset="0"/>
                <a:ea typeface="DFKai-SB" pitchFamily="65" charset="-120"/>
                <a:cs typeface="Times New Roman" pitchFamily="18" charset="0"/>
              </a:rPr>
              <a:t>林后</a:t>
            </a:r>
            <a:r>
              <a:rPr lang="en-US" altLang="zh-CN" sz="2800" dirty="0">
                <a:latin typeface="Times New Roman" pitchFamily="18" charset="0"/>
                <a:ea typeface="DFKai-SB" pitchFamily="65" charset="-120"/>
                <a:cs typeface="Times New Roman" pitchFamily="18" charset="0"/>
              </a:rPr>
              <a:t>4:8,9</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二、三十年来</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大众心理学</a:t>
            </a:r>
            <a:r>
              <a:rPr lang="en-US" altLang="zh-CN" sz="4400" dirty="0">
                <a:latin typeface="Times New Roman" pitchFamily="18" charset="0"/>
                <a:ea typeface="DFKai-SB" pitchFamily="65" charset="-120"/>
                <a:cs typeface="Times New Roman" pitchFamily="18" charset="0"/>
              </a:rPr>
              <a:t>》</a:t>
            </a:r>
            <a:r>
              <a:rPr lang="en-US" altLang="zh-CN" sz="4000" dirty="0">
                <a:latin typeface="Times New Roman" pitchFamily="18" charset="0"/>
                <a:ea typeface="DFKai-SB" pitchFamily="65" charset="-120"/>
                <a:cs typeface="Times New Roman" pitchFamily="18" charset="0"/>
              </a:rPr>
              <a:t>Pop-Psychology</a:t>
            </a:r>
            <a:r>
              <a:rPr lang="en-US" altLang="zh-CN" sz="4400" dirty="0">
                <a:latin typeface="Times New Roman" pitchFamily="18" charset="0"/>
                <a:ea typeface="DFKai-SB" pitchFamily="65" charset="-120"/>
                <a:cs typeface="Times New Roman" pitchFamily="18" charset="0"/>
              </a:rPr>
              <a:t> </a:t>
            </a:r>
            <a:r>
              <a:rPr lang="zh-CN" altLang="en-US" sz="4400" dirty="0">
                <a:latin typeface="Times New Roman" pitchFamily="18" charset="0"/>
                <a:ea typeface="DFKai-SB" pitchFamily="65" charset="-120"/>
                <a:cs typeface="Times New Roman" pitchFamily="18" charset="0"/>
              </a:rPr>
              <a:t>鼓励用</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过度补偿</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矫枉过正</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心态 </a:t>
            </a:r>
            <a:r>
              <a:rPr lang="en-US" altLang="zh-CN" sz="3600" dirty="0">
                <a:latin typeface="Times New Roman" pitchFamily="18" charset="0"/>
                <a:ea typeface="DFKai-SB" pitchFamily="65" charset="-120"/>
                <a:cs typeface="Times New Roman" pitchFamily="18" charset="0"/>
              </a:rPr>
              <a:t>Over- compensation</a:t>
            </a:r>
            <a:r>
              <a:rPr lang="zh-CN" altLang="en-US" sz="3600" dirty="0">
                <a:latin typeface="Times New Roman" pitchFamily="18" charset="0"/>
                <a:ea typeface="DFKai-SB" pitchFamily="65" charset="-120"/>
                <a:cs typeface="Times New Roman" pitchFamily="18" charset="0"/>
              </a:rPr>
              <a:t> </a:t>
            </a:r>
            <a:r>
              <a:rPr lang="zh-CN" altLang="en-US" sz="4400" dirty="0">
                <a:latin typeface="Times New Roman" pitchFamily="18" charset="0"/>
                <a:ea typeface="DFKai-SB" pitchFamily="65" charset="-120"/>
                <a:cs typeface="Times New Roman" pitchFamily="18" charset="0"/>
              </a:rPr>
              <a:t>来应付压力、歧视、与无奈</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en-US" altLang="zh-CN" sz="4400" dirty="0">
                <a:latin typeface="Times New Roman" pitchFamily="18" charset="0"/>
                <a:ea typeface="DFKai-SB" pitchFamily="65" charset="-120"/>
                <a:cs typeface="Times New Roman" pitchFamily="18" charset="0"/>
              </a:rPr>
              <a:t>Fat is Beautiful</a:t>
            </a: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圣经好像不是这么说</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91529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6438605" y="1983130"/>
            <a:ext cx="19230680" cy="926757"/>
          </a:xfrm>
        </p:spPr>
        <p:txBody>
          <a:bodyPr anchorCtr="0"/>
          <a:lstStyle/>
          <a:p>
            <a:pPr eaLnBrk="1" hangingPunct="1">
              <a:defRPr/>
            </a:pP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3500438" y="-1223964"/>
            <a:ext cx="12644438" cy="8081963"/>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pic>
        <p:nvPicPr>
          <p:cNvPr id="1026" name="Picture 2" descr="American Greetings Rubber Pig Fat Is Beautiful Paperweight | eBay">
            <a:extLst>
              <a:ext uri="{FF2B5EF4-FFF2-40B4-BE49-F238E27FC236}">
                <a16:creationId xmlns:a16="http://schemas.microsoft.com/office/drawing/2014/main" id="{9039565F-8BA0-46C2-AFF9-1FF8CC05C7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5275385" cy="4114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at is Beautiful Zine by Crystal Hartman – The Bullish Store">
            <a:extLst>
              <a:ext uri="{FF2B5EF4-FFF2-40B4-BE49-F238E27FC236}">
                <a16:creationId xmlns:a16="http://schemas.microsoft.com/office/drawing/2014/main" id="{B2867E73-643E-4765-88EE-07FC7A0727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622098"/>
            <a:ext cx="3886200" cy="5188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497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609600"/>
          </a:xfrm>
        </p:spPr>
        <p:txBody>
          <a:bodyPr anchorCtr="0"/>
          <a:lstStyle/>
          <a:p>
            <a:pPr eaLnBrk="1" hangingPunct="1">
              <a:defRPr/>
            </a:pPr>
            <a:r>
              <a:rPr lang="en-US" altLang="zh-CN" dirty="0">
                <a:solidFill>
                  <a:srgbClr val="FFFF00"/>
                </a:solidFill>
                <a:latin typeface="Times New Roman" panose="02020603050405020304" pitchFamily="18" charset="0"/>
                <a:ea typeface="DFKai-SB" pitchFamily="65" charset="-120"/>
                <a:cs typeface="Times New Roman" panose="02020603050405020304" pitchFamily="18" charset="0"/>
              </a:rPr>
              <a:t>3.</a:t>
            </a:r>
            <a:r>
              <a:rPr lang="zh-CN" altLang="en-US" dirty="0">
                <a:solidFill>
                  <a:srgbClr val="FFFF00"/>
                </a:solidFill>
                <a:latin typeface="Times New Roman" panose="02020603050405020304" pitchFamily="18" charset="0"/>
                <a:ea typeface="DFKai-SB" pitchFamily="65" charset="-120"/>
                <a:cs typeface="Times New Roman" panose="02020603050405020304" pitchFamily="18" charset="0"/>
              </a:rPr>
              <a:t>压力的考验</a:t>
            </a:r>
            <a:endParaRPr lang="en-US" altLang="zh-CN" dirty="0">
              <a:solidFill>
                <a:srgbClr val="FFFF00"/>
              </a:solidFill>
              <a:latin typeface="Times New Roman" panose="02020603050405020304" pitchFamily="18" charset="0"/>
              <a:ea typeface="DFKai-SB" pitchFamily="65" charset="-120"/>
              <a:cs typeface="Times New Roman" panose="02020603050405020304" pitchFamily="18" charset="0"/>
            </a:endParaRPr>
          </a:p>
        </p:txBody>
      </p:sp>
      <p:sp>
        <p:nvSpPr>
          <p:cNvPr id="3" name="Content Placeholder 2"/>
          <p:cNvSpPr>
            <a:spLocks noGrp="1"/>
          </p:cNvSpPr>
          <p:nvPr>
            <p:ph idx="4294967295"/>
          </p:nvPr>
        </p:nvSpPr>
        <p:spPr>
          <a:xfrm>
            <a:off x="-76200" y="609600"/>
            <a:ext cx="9372600" cy="6248400"/>
          </a:xfrm>
        </p:spPr>
        <p:txBody>
          <a:bodyPr>
            <a:normAutofit/>
          </a:bodyPr>
          <a:lstStyle/>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当</a:t>
            </a:r>
            <a:r>
              <a:rPr lang="zh-TW" altLang="en-US" sz="4400" dirty="0">
                <a:latin typeface="Times New Roman" pitchFamily="18" charset="0"/>
                <a:ea typeface="DFKai-SB" pitchFamily="65" charset="-120"/>
                <a:cs typeface="Times New Roman" pitchFamily="18" charset="0"/>
              </a:rPr>
              <a:t>我們</a:t>
            </a:r>
            <a:r>
              <a:rPr lang="zh-CN" altLang="en-US" sz="4400" dirty="0">
                <a:solidFill>
                  <a:srgbClr val="FFFF00"/>
                </a:solidFill>
                <a:latin typeface="Times New Roman" pitchFamily="18" charset="0"/>
                <a:ea typeface="DFKai-SB" pitchFamily="65" charset="-120"/>
                <a:cs typeface="Times New Roman" pitchFamily="18" charset="0"/>
              </a:rPr>
              <a:t>四面被</a:t>
            </a:r>
            <a:r>
              <a:rPr lang="zh-TW" altLang="en-US" sz="4400" dirty="0">
                <a:solidFill>
                  <a:srgbClr val="FFFF00"/>
                </a:solidFill>
                <a:latin typeface="Times New Roman" pitchFamily="18" charset="0"/>
                <a:ea typeface="DFKai-SB" pitchFamily="65" charset="-120"/>
                <a:cs typeface="Times New Roman" pitchFamily="18" charset="0"/>
              </a:rPr>
              <a:t>困</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內心</a:t>
            </a:r>
            <a:r>
              <a:rPr lang="zh-CN" altLang="en-US" sz="4400" dirty="0">
                <a:solidFill>
                  <a:srgbClr val="FFFF00"/>
                </a:solidFill>
                <a:latin typeface="Times New Roman" pitchFamily="18" charset="0"/>
                <a:ea typeface="DFKai-SB" pitchFamily="65" charset="-120"/>
                <a:cs typeface="Times New Roman" pitchFamily="18" charset="0"/>
              </a:rPr>
              <a:t>迷茫</a:t>
            </a:r>
            <a:r>
              <a:rPr lang="en-US" altLang="zh-CN"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被追打</a:t>
            </a:r>
            <a:r>
              <a:rPr lang="en-US" altLang="zh-CN"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被</a:t>
            </a:r>
            <a:r>
              <a:rPr lang="zh-TW" altLang="en-US" sz="4400" dirty="0">
                <a:solidFill>
                  <a:srgbClr val="FFFF00"/>
                </a:solidFill>
                <a:latin typeface="Times New Roman" pitchFamily="18" charset="0"/>
                <a:ea typeface="DFKai-SB" pitchFamily="65" charset="-120"/>
                <a:cs typeface="Times New Roman" pitchFamily="18" charset="0"/>
              </a:rPr>
              <a:t>擊倒在地</a:t>
            </a:r>
            <a:r>
              <a:rPr lang="en-US" altLang="zh-TW" dirty="0">
                <a:latin typeface="Times New Roman" pitchFamily="18" charset="0"/>
                <a:ea typeface="DFKai-SB" pitchFamily="65" charset="-120"/>
                <a:cs typeface="Times New Roman" pitchFamily="18" charset="0"/>
              </a:rPr>
              <a:t>(</a:t>
            </a:r>
            <a:r>
              <a:rPr lang="zh-CN" altLang="en-US" sz="2800" dirty="0">
                <a:latin typeface="Times New Roman" pitchFamily="18" charset="0"/>
                <a:ea typeface="DFKai-SB" pitchFamily="65" charset="-120"/>
                <a:cs typeface="Times New Roman" pitchFamily="18" charset="0"/>
              </a:rPr>
              <a:t>林后</a:t>
            </a:r>
            <a:r>
              <a:rPr lang="en-US" altLang="zh-CN" sz="2800" dirty="0">
                <a:latin typeface="Times New Roman" pitchFamily="18" charset="0"/>
                <a:ea typeface="DFKai-SB" pitchFamily="65" charset="-120"/>
                <a:cs typeface="Times New Roman" pitchFamily="18" charset="0"/>
              </a:rPr>
              <a:t>4:8,9) </a:t>
            </a:r>
            <a:r>
              <a:rPr lang="zh-CN" altLang="en-US" sz="4400" dirty="0">
                <a:latin typeface="Times New Roman" pitchFamily="18" charset="0"/>
                <a:ea typeface="DFKai-SB" pitchFamily="65" charset="-120"/>
                <a:cs typeface="Times New Roman" pitchFamily="18" charset="0"/>
              </a:rPr>
              <a:t>的时候</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让我们思想创造天地的主</a:t>
            </a:r>
            <a:endParaRPr lang="en-US" altLang="zh-TW" sz="4400" dirty="0">
              <a:latin typeface="Times New Roman" pitchFamily="18" charset="0"/>
              <a:ea typeface="DFKai-SB" pitchFamily="65" charset="-120"/>
              <a:cs typeface="Times New Roman" pitchFamily="18" charset="0"/>
            </a:endParaRPr>
          </a:p>
          <a:p>
            <a:pPr>
              <a:lnSpc>
                <a:spcPct val="90000"/>
              </a:lnSpc>
              <a:buBlip>
                <a:blip r:embed="rId2"/>
              </a:buBlip>
              <a:defRPr/>
            </a:pPr>
            <a:r>
              <a:rPr lang="zh-TW" altLang="en-US" sz="4400" dirty="0">
                <a:solidFill>
                  <a:srgbClr val="FFFF00"/>
                </a:solidFill>
                <a:latin typeface="Times New Roman" pitchFamily="18" charset="0"/>
                <a:ea typeface="DFKai-SB" pitchFamily="65" charset="-120"/>
                <a:cs typeface="Times New Roman" pitchFamily="18" charset="0"/>
              </a:rPr>
              <a:t>誇口的</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當指著主誇口 </a:t>
            </a:r>
            <a:r>
              <a:rPr lang="zh-CN" altLang="en-US" sz="2800" dirty="0">
                <a:latin typeface="Times New Roman" pitchFamily="18" charset="0"/>
                <a:ea typeface="DFKai-SB" pitchFamily="65" charset="-120"/>
                <a:cs typeface="Times New Roman" pitchFamily="18" charset="0"/>
              </a:rPr>
              <a:t>林前</a:t>
            </a:r>
            <a:r>
              <a:rPr lang="en-US" altLang="zh-CN" sz="2800" dirty="0">
                <a:latin typeface="Times New Roman" pitchFamily="18" charset="0"/>
                <a:ea typeface="DFKai-SB" pitchFamily="65" charset="-120"/>
                <a:cs typeface="Times New Roman" pitchFamily="18" charset="0"/>
              </a:rPr>
              <a:t>1:31</a:t>
            </a:r>
          </a:p>
          <a:p>
            <a:pPr>
              <a:lnSpc>
                <a:spcPct val="90000"/>
              </a:lnSpc>
              <a:buBlip>
                <a:blip r:embed="rId2"/>
              </a:buBlip>
              <a:defRPr/>
            </a:pPr>
            <a:r>
              <a:rPr lang="zh-CN" altLang="en-US" sz="4400" dirty="0">
                <a:solidFill>
                  <a:srgbClr val="FFFF00"/>
                </a:solidFill>
                <a:latin typeface="Times New Roman" pitchFamily="18" charset="0"/>
                <a:ea typeface="DFKai-SB" pitchFamily="65" charset="-120"/>
                <a:cs typeface="Times New Roman" pitchFamily="18" charset="0"/>
              </a:rPr>
              <a:t>洪水泛滥的时候</a:t>
            </a:r>
            <a:r>
              <a:rPr lang="en-US" altLang="zh-CN"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耶和華坐在洪水之上為王 </a:t>
            </a:r>
            <a:r>
              <a:rPr lang="zh-CN" altLang="en-US" sz="2800" dirty="0">
                <a:latin typeface="Times New Roman" pitchFamily="18" charset="0"/>
                <a:ea typeface="DFKai-SB" pitchFamily="65" charset="-120"/>
                <a:cs typeface="Times New Roman" pitchFamily="18" charset="0"/>
              </a:rPr>
              <a:t>诗篇</a:t>
            </a:r>
            <a:r>
              <a:rPr lang="en-US" altLang="zh-CN" sz="2800" dirty="0">
                <a:latin typeface="Times New Roman" pitchFamily="18" charset="0"/>
                <a:ea typeface="DFKai-SB" pitchFamily="65" charset="-120"/>
                <a:cs typeface="Times New Roman" pitchFamily="18" charset="0"/>
              </a:rPr>
              <a:t>29</a:t>
            </a:r>
            <a:r>
              <a:rPr lang="zh-CN" altLang="en-US" sz="2800" dirty="0">
                <a:latin typeface="Times New Roman" pitchFamily="18" charset="0"/>
                <a:ea typeface="DFKai-SB" pitchFamily="65" charset="-120"/>
                <a:cs typeface="Times New Roman" pitchFamily="18" charset="0"/>
              </a:rPr>
              <a:t>：</a:t>
            </a:r>
            <a:r>
              <a:rPr lang="en-US" altLang="zh-CN" sz="2800" dirty="0">
                <a:latin typeface="Times New Roman" pitchFamily="18" charset="0"/>
                <a:ea typeface="DFKai-SB" pitchFamily="65" charset="-120"/>
                <a:cs typeface="Times New Roman" pitchFamily="18" charset="0"/>
              </a:rPr>
              <a:t>10</a:t>
            </a:r>
          </a:p>
          <a:p>
            <a:pPr>
              <a:lnSpc>
                <a:spcPct val="90000"/>
              </a:lnSpc>
              <a:buBlip>
                <a:blip r:embed="rId2"/>
              </a:buBlip>
              <a:defRPr/>
            </a:pPr>
            <a:r>
              <a:rPr lang="zh-TW" altLang="en-US" sz="4400" dirty="0">
                <a:solidFill>
                  <a:srgbClr val="FFFF00"/>
                </a:solidFill>
                <a:latin typeface="Times New Roman" pitchFamily="18" charset="0"/>
                <a:ea typeface="DFKai-SB" pitchFamily="65" charset="-120"/>
                <a:cs typeface="Times New Roman" pitchFamily="18" charset="0"/>
              </a:rPr>
              <a:t>我的仇敵啊</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不要向我誇耀</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我雖</a:t>
            </a:r>
            <a:r>
              <a:rPr lang="zh-CN" altLang="en-US" sz="4400" dirty="0">
                <a:solidFill>
                  <a:srgbClr val="FFFF00"/>
                </a:solidFill>
                <a:latin typeface="Times New Roman" pitchFamily="18" charset="0"/>
                <a:ea typeface="DFKai-SB" pitchFamily="65" charset="-120"/>
                <a:cs typeface="Times New Roman" pitchFamily="18" charset="0"/>
              </a:rPr>
              <a:t>被击</a:t>
            </a:r>
            <a:r>
              <a:rPr lang="zh-TW" altLang="en-US" sz="4400" dirty="0">
                <a:solidFill>
                  <a:srgbClr val="FFFF00"/>
                </a:solidFill>
                <a:latin typeface="Times New Roman" pitchFamily="18" charset="0"/>
                <a:ea typeface="DFKai-SB" pitchFamily="65" charset="-120"/>
                <a:cs typeface="Times New Roman" pitchFamily="18" charset="0"/>
              </a:rPr>
              <a:t>倒</a:t>
            </a:r>
            <a:r>
              <a:rPr lang="zh-CN" altLang="en-US" sz="4400" dirty="0">
                <a:solidFill>
                  <a:srgbClr val="FFFF00"/>
                </a:solidFill>
                <a:latin typeface="Times New Roman" pitchFamily="18" charset="0"/>
                <a:ea typeface="DFKai-SB" pitchFamily="65" charset="-120"/>
                <a:cs typeface="Times New Roman" pitchFamily="18" charset="0"/>
              </a:rPr>
              <a:t>在地</a:t>
            </a:r>
            <a:r>
              <a:rPr lang="en-US" altLang="zh-TW"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却</a:t>
            </a:r>
            <a:r>
              <a:rPr lang="zh-TW" altLang="en-US" sz="4400" dirty="0">
                <a:solidFill>
                  <a:srgbClr val="FFFF00"/>
                </a:solidFill>
                <a:latin typeface="Times New Roman" pitchFamily="18" charset="0"/>
                <a:ea typeface="DFKai-SB" pitchFamily="65" charset="-120"/>
                <a:cs typeface="Times New Roman" pitchFamily="18" charset="0"/>
              </a:rPr>
              <a:t>仍要</a:t>
            </a:r>
            <a:r>
              <a:rPr lang="zh-CN" altLang="en-US" sz="4400" dirty="0">
                <a:solidFill>
                  <a:srgbClr val="FFFF00"/>
                </a:solidFill>
                <a:latin typeface="Times New Roman" pitchFamily="18" charset="0"/>
                <a:ea typeface="DFKai-SB" pitchFamily="65" charset="-120"/>
                <a:cs typeface="Times New Roman" pitchFamily="18" charset="0"/>
              </a:rPr>
              <a:t>站立</a:t>
            </a:r>
            <a:r>
              <a:rPr lang="zh-TW" altLang="en-US" sz="4400" dirty="0">
                <a:solidFill>
                  <a:srgbClr val="FFFF00"/>
                </a:solidFill>
                <a:latin typeface="Times New Roman" pitchFamily="18" charset="0"/>
                <a:ea typeface="DFKai-SB" pitchFamily="65" charset="-120"/>
                <a:cs typeface="Times New Roman" pitchFamily="18" charset="0"/>
              </a:rPr>
              <a:t>起來</a:t>
            </a:r>
            <a:r>
              <a:rPr lang="en-US" altLang="zh-TW" sz="4400" dirty="0">
                <a:solidFill>
                  <a:srgbClr val="FFFF00"/>
                </a:solidFill>
                <a:latin typeface="Times New Roman" pitchFamily="18" charset="0"/>
                <a:ea typeface="DFKai-SB" pitchFamily="65" charset="-120"/>
                <a:cs typeface="Times New Roman" pitchFamily="18" charset="0"/>
              </a:rPr>
              <a:t>;</a:t>
            </a:r>
            <a:r>
              <a:rPr lang="zh-CN" altLang="en-US" sz="4400" dirty="0">
                <a:solidFill>
                  <a:srgbClr val="FFFF00"/>
                </a:solidFill>
                <a:latin typeface="Times New Roman" pitchFamily="18" charset="0"/>
                <a:ea typeface="DFKai-SB" pitchFamily="65" charset="-120"/>
                <a:cs typeface="Times New Roman" pitchFamily="18" charset="0"/>
              </a:rPr>
              <a:t>我</a:t>
            </a:r>
            <a:r>
              <a:rPr lang="zh-TW" altLang="en-US" sz="4400" dirty="0">
                <a:solidFill>
                  <a:srgbClr val="FFFF00"/>
                </a:solidFill>
                <a:latin typeface="Times New Roman" pitchFamily="18" charset="0"/>
                <a:ea typeface="DFKai-SB" pitchFamily="65" charset="-120"/>
                <a:cs typeface="Times New Roman" pitchFamily="18" charset="0"/>
              </a:rPr>
              <a:t>雖</a:t>
            </a:r>
            <a:r>
              <a:rPr lang="zh-CN" altLang="en-US" sz="4400" dirty="0">
                <a:solidFill>
                  <a:srgbClr val="FFFF00"/>
                </a:solidFill>
                <a:latin typeface="Times New Roman" pitchFamily="18" charset="0"/>
                <a:ea typeface="DFKai-SB" pitchFamily="65" charset="-120"/>
                <a:cs typeface="Times New Roman" pitchFamily="18" charset="0"/>
              </a:rPr>
              <a:t>被困</a:t>
            </a:r>
            <a:r>
              <a:rPr lang="zh-TW" altLang="en-US" sz="4400" dirty="0">
                <a:solidFill>
                  <a:srgbClr val="FFFF00"/>
                </a:solidFill>
                <a:latin typeface="Times New Roman" pitchFamily="18" charset="0"/>
                <a:ea typeface="DFKai-SB" pitchFamily="65" charset="-120"/>
                <a:cs typeface="Times New Roman" pitchFamily="18" charset="0"/>
              </a:rPr>
              <a:t>在黑暗裏</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耶和華卻</a:t>
            </a:r>
            <a:r>
              <a:rPr lang="zh-CN" altLang="en-US" sz="4400" dirty="0">
                <a:solidFill>
                  <a:srgbClr val="FFFF00"/>
                </a:solidFill>
                <a:latin typeface="Times New Roman" pitchFamily="18" charset="0"/>
                <a:ea typeface="DFKai-SB" pitchFamily="65" charset="-120"/>
                <a:cs typeface="Times New Roman" pitchFamily="18" charset="0"/>
              </a:rPr>
              <a:t>要做</a:t>
            </a:r>
            <a:r>
              <a:rPr lang="zh-TW" altLang="en-US" sz="4400" dirty="0">
                <a:solidFill>
                  <a:srgbClr val="FFFF00"/>
                </a:solidFill>
                <a:latin typeface="Times New Roman" pitchFamily="18" charset="0"/>
                <a:ea typeface="DFKai-SB" pitchFamily="65" charset="-120"/>
                <a:cs typeface="Times New Roman" pitchFamily="18" charset="0"/>
              </a:rPr>
              <a:t>我的光</a:t>
            </a:r>
            <a:r>
              <a:rPr lang="en-US" altLang="zh-TW" sz="4400" dirty="0">
                <a:solidFill>
                  <a:srgbClr val="FFFF00"/>
                </a:solidFill>
                <a:latin typeface="Times New Roman" pitchFamily="18" charset="0"/>
                <a:ea typeface="DFKai-SB" pitchFamily="65" charset="-120"/>
                <a:cs typeface="Times New Roman" pitchFamily="18" charset="0"/>
              </a:rPr>
              <a:t> </a:t>
            </a:r>
            <a:r>
              <a:rPr lang="zh-CN" altLang="en-US" sz="2800" dirty="0">
                <a:latin typeface="Times New Roman" pitchFamily="18" charset="0"/>
                <a:ea typeface="DFKai-SB" pitchFamily="65" charset="-120"/>
                <a:cs typeface="Times New Roman" pitchFamily="18" charset="0"/>
              </a:rPr>
              <a:t>弥</a:t>
            </a:r>
            <a:r>
              <a:rPr lang="en-US" altLang="zh-CN" sz="2800" dirty="0">
                <a:latin typeface="Times New Roman" pitchFamily="18" charset="0"/>
                <a:ea typeface="DFKai-SB" pitchFamily="65" charset="-120"/>
                <a:cs typeface="Times New Roman" pitchFamily="18" charset="0"/>
              </a:rPr>
              <a:t>7:8</a:t>
            </a:r>
          </a:p>
        </p:txBody>
      </p:sp>
    </p:spTree>
    <p:extLst>
      <p:ext uri="{BB962C8B-B14F-4D97-AF65-F5344CB8AC3E}">
        <p14:creationId xmlns:p14="http://schemas.microsoft.com/office/powerpoint/2010/main" val="69621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创造天地的主</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从黑暗中造光</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从混乱中造次序</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从破碎中造医治</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从死亡中造复活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59772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1017133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498595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rPr>
              <a:t>3.</a:t>
            </a:r>
            <a:r>
              <a:rPr lang="zh-CN" altLang="en-US" sz="4800" dirty="0">
                <a:solidFill>
                  <a:srgbClr val="FFFF00"/>
                </a:solidFill>
                <a:latin typeface="Times New Roman" panose="02020603050405020304" pitchFamily="18" charset="0"/>
                <a:ea typeface="DFKai-SB" pitchFamily="65" charset="-120"/>
                <a:cs typeface="Times New Roman" panose="02020603050405020304" pitchFamily="18" charset="0"/>
              </a:rPr>
              <a:t>今天我们压力的考验</a:t>
            </a:r>
            <a:endPar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外面很成功</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内心有无限压力无奈</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二、三十年来</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大众心理学</a:t>
            </a:r>
            <a:r>
              <a:rPr lang="en-US" altLang="zh-CN" sz="4400" dirty="0">
                <a:latin typeface="Times New Roman" pitchFamily="18" charset="0"/>
                <a:ea typeface="DFKai-SB" pitchFamily="65" charset="-120"/>
                <a:cs typeface="Times New Roman" pitchFamily="18" charset="0"/>
              </a:rPr>
              <a:t>》</a:t>
            </a:r>
            <a:r>
              <a:rPr lang="en-US" altLang="zh-CN" sz="4000" dirty="0">
                <a:latin typeface="Times New Roman" pitchFamily="18" charset="0"/>
                <a:ea typeface="DFKai-SB" pitchFamily="65" charset="-120"/>
                <a:cs typeface="Times New Roman" pitchFamily="18" charset="0"/>
              </a:rPr>
              <a:t>Pop-Psychology</a:t>
            </a:r>
            <a:r>
              <a:rPr lang="en-US" altLang="zh-CN" sz="4400" dirty="0">
                <a:latin typeface="Times New Roman" pitchFamily="18" charset="0"/>
                <a:ea typeface="DFKai-SB" pitchFamily="65" charset="-120"/>
                <a:cs typeface="Times New Roman" pitchFamily="18" charset="0"/>
              </a:rPr>
              <a:t> </a:t>
            </a:r>
            <a:r>
              <a:rPr lang="zh-CN" altLang="en-US" sz="4400" dirty="0">
                <a:latin typeface="Times New Roman" pitchFamily="18" charset="0"/>
                <a:ea typeface="DFKai-SB" pitchFamily="65" charset="-120"/>
                <a:cs typeface="Times New Roman" pitchFamily="18" charset="0"/>
              </a:rPr>
              <a:t>鼓励用</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过度补偿</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矫枉过正</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心态 </a:t>
            </a:r>
            <a:r>
              <a:rPr lang="en-US" altLang="zh-CN" sz="3600" dirty="0">
                <a:latin typeface="Times New Roman" pitchFamily="18" charset="0"/>
                <a:ea typeface="DFKai-SB" pitchFamily="65" charset="-120"/>
                <a:cs typeface="Times New Roman" pitchFamily="18" charset="0"/>
              </a:rPr>
              <a:t>Over- compensation</a:t>
            </a:r>
            <a:r>
              <a:rPr lang="zh-CN" altLang="en-US" sz="3600" dirty="0">
                <a:latin typeface="Times New Roman" pitchFamily="18" charset="0"/>
                <a:ea typeface="DFKai-SB" pitchFamily="65" charset="-120"/>
                <a:cs typeface="Times New Roman" pitchFamily="18" charset="0"/>
              </a:rPr>
              <a:t> </a:t>
            </a:r>
            <a:r>
              <a:rPr lang="zh-CN" altLang="en-US" sz="4400" dirty="0">
                <a:latin typeface="Times New Roman" pitchFamily="18" charset="0"/>
                <a:ea typeface="DFKai-SB" pitchFamily="65" charset="-120"/>
                <a:cs typeface="Times New Roman" pitchFamily="18" charset="0"/>
              </a:rPr>
              <a:t>来应付压力与无奈</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en-US" altLang="zh-CN" sz="4400" dirty="0">
                <a:latin typeface="Times New Roman" pitchFamily="18" charset="0"/>
                <a:ea typeface="DFKai-SB" pitchFamily="65" charset="-120"/>
                <a:cs typeface="Times New Roman" pitchFamily="18" charset="0"/>
              </a:rPr>
              <a:t>Fat is Beautiful</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407532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创世纪与现代科学的矛盾</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296400" cy="6096000"/>
          </a:xfrm>
        </p:spPr>
        <p:txBody>
          <a:bodyPr>
            <a:normAutofit/>
          </a:bodyPr>
          <a:lstStyle/>
          <a:p>
            <a:pPr>
              <a:lnSpc>
                <a:spcPct val="90000"/>
              </a:lnSpc>
              <a:defRPr/>
            </a:pPr>
            <a:r>
              <a:rPr lang="zh-CN" altLang="en-US" sz="4400" dirty="0">
                <a:latin typeface="KaiTi" panose="02010609060101010101" pitchFamily="49" charset="-122"/>
                <a:ea typeface="KaiTi" panose="02010609060101010101" pitchFamily="49" charset="-122"/>
                <a:cs typeface="Times New Roman" pitchFamily="18" charset="0"/>
              </a:rPr>
              <a:t>创世记第一章创造的年代和七天创造的次序好像跟现代科学发现有矛盾</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defRPr/>
            </a:pPr>
            <a:r>
              <a:rPr lang="zh-CN" altLang="en-US" sz="4400" dirty="0">
                <a:latin typeface="KaiTi" panose="02010609060101010101" pitchFamily="49" charset="-122"/>
                <a:ea typeface="KaiTi" panose="02010609060101010101" pitchFamily="49" charset="-122"/>
                <a:cs typeface="Times New Roman" pitchFamily="18" charset="0"/>
              </a:rPr>
              <a:t>我自己</a:t>
            </a:r>
            <a:r>
              <a:rPr lang="en-US" altLang="zh-CN" sz="4400" dirty="0">
                <a:latin typeface="KaiTi" panose="02010609060101010101" pitchFamily="49" charset="-122"/>
                <a:ea typeface="KaiTi" panose="02010609060101010101" pitchFamily="49" charset="-122"/>
                <a:cs typeface="Times New Roman" pitchFamily="18" charset="0"/>
              </a:rPr>
              <a:t>60</a:t>
            </a:r>
            <a:r>
              <a:rPr lang="zh-CN" altLang="en-US" sz="4400" dirty="0">
                <a:latin typeface="KaiTi" panose="02010609060101010101" pitchFamily="49" charset="-122"/>
                <a:ea typeface="KaiTi" panose="02010609060101010101" pitchFamily="49" charset="-122"/>
                <a:cs typeface="Times New Roman" pitchFamily="18" charset="0"/>
              </a:rPr>
              <a:t>年前信主后对圣经与科学的矛盾有很多挣扎</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defRPr/>
            </a:pPr>
            <a:r>
              <a:rPr lang="zh-CN" altLang="en-US" sz="4400" dirty="0">
                <a:latin typeface="KaiTi" panose="02010609060101010101" pitchFamily="49" charset="-122"/>
                <a:ea typeface="KaiTi" panose="02010609060101010101" pitchFamily="49" charset="-122"/>
                <a:cs typeface="Times New Roman" pitchFamily="18" charset="0"/>
              </a:rPr>
              <a:t>我自己的跨越是从理解神的两种启示开始</a:t>
            </a:r>
            <a:endParaRPr lang="en-US" altLang="zh-CN" sz="4400" dirty="0">
              <a:latin typeface="KaiTi" panose="02010609060101010101" pitchFamily="49" charset="-122"/>
              <a:ea typeface="KaiTi" panose="02010609060101010101" pitchFamily="49" charset="-122"/>
              <a:cs typeface="Times New Roman" pitchFamily="18" charset="0"/>
            </a:endParaRPr>
          </a:p>
        </p:txBody>
      </p:sp>
    </p:spTree>
    <p:extLst>
      <p:ext uri="{BB962C8B-B14F-4D97-AF65-F5344CB8AC3E}">
        <p14:creationId xmlns:p14="http://schemas.microsoft.com/office/powerpoint/2010/main" val="59117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6096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起初神创造天地</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76200" y="609600"/>
            <a:ext cx="9372600" cy="6248400"/>
          </a:xfrm>
        </p:spPr>
        <p:txBody>
          <a:bodyPr>
            <a:normAutofit fontScale="92500"/>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圣经的启示是意义道德的启示</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神在大自然的启示是机制</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方法的启示</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创世记一开始就说起初神创造天地</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否定宇宙本身是神</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否定泛神、多神论</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可是这句话本身带出很多机制疑问</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anose="02020603050405020304" pitchFamily="18" charset="0"/>
                <a:ea typeface="DFKai-SB" pitchFamily="65" charset="-120"/>
                <a:cs typeface="Times New Roman" pitchFamily="18" charset="0"/>
              </a:rPr>
              <a:t>起初</a:t>
            </a:r>
            <a:r>
              <a:rPr lang="en-US" altLang="zh-CN" sz="4400" dirty="0">
                <a:latin typeface="Times New Roman" panose="02020603050405020304" pitchFamily="18" charset="0"/>
                <a:ea typeface="DFKai-SB" pitchFamily="65" charset="-120"/>
                <a:cs typeface="Times New Roman" pitchFamily="18" charset="0"/>
              </a:rPr>
              <a:t>:</a:t>
            </a:r>
            <a:r>
              <a:rPr lang="zh-CN" altLang="en-US" sz="4400" dirty="0">
                <a:latin typeface="Times New Roman" panose="02020603050405020304" pitchFamily="18" charset="0"/>
                <a:ea typeface="DFKai-SB" pitchFamily="65" charset="-120"/>
                <a:cs typeface="Times New Roman" pitchFamily="18" charset="0"/>
              </a:rPr>
              <a:t>什么的起初</a:t>
            </a:r>
            <a:r>
              <a:rPr lang="en-US" altLang="zh-CN" sz="4400" dirty="0">
                <a:latin typeface="Times New Roman" panose="02020603050405020304" pitchFamily="18" charset="0"/>
                <a:ea typeface="DFKai-SB" pitchFamily="65" charset="-120"/>
                <a:cs typeface="Times New Roman" pitchFamily="18" charset="0"/>
              </a:rPr>
              <a:t>?</a:t>
            </a:r>
            <a:r>
              <a:rPr lang="en-US" altLang="zh-CN" sz="4300" dirty="0">
                <a:latin typeface="Times New Roman" pitchFamily="18" charset="0"/>
                <a:ea typeface="DFKai-SB" pitchFamily="65" charset="-120"/>
                <a:cs typeface="Times New Roman" pitchFamily="18" charset="0"/>
              </a:rPr>
              <a:t>Beginning of What? </a:t>
            </a: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时间？宇宙？</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起初之前是什么？起初之前神在哪里？神在时间之中还是超越时间？</a:t>
            </a:r>
            <a:endParaRPr lang="en-US" altLang="zh-CN" sz="4400" dirty="0">
              <a:latin typeface="Times New Roman" pitchFamily="18" charset="0"/>
              <a:ea typeface="DFKai-SB" pitchFamily="65" charset="-120"/>
              <a:cs typeface="Times New Roman" pitchFamily="18" charset="0"/>
            </a:endParaRPr>
          </a:p>
        </p:txBody>
      </p:sp>
    </p:spTree>
    <p:extLst>
      <p:ext uri="{BB962C8B-B14F-4D97-AF65-F5344CB8AC3E}">
        <p14:creationId xmlns:p14="http://schemas.microsoft.com/office/powerpoint/2010/main" val="309325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6096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圣经要对我们说什么</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609600"/>
            <a:ext cx="9144000" cy="6248400"/>
          </a:xfrm>
        </p:spPr>
        <p:txBody>
          <a:bodyPr>
            <a:normAutofit fontScale="92500"/>
          </a:bodyPr>
          <a:lstStyle/>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圣经没有提供所有的答案</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特别没有提供机制的答案 </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圣经启示的内容：</a:t>
            </a:r>
            <a:r>
              <a:rPr lang="en-US" altLang="zh-CN" sz="4400" dirty="0">
                <a:latin typeface="Times New Roman" pitchFamily="18" charset="0"/>
                <a:ea typeface="DFKai-SB" pitchFamily="65" charset="-120"/>
                <a:cs typeface="Times New Roman" pitchFamily="18" charset="0"/>
              </a:rPr>
              <a:t>1.</a:t>
            </a:r>
            <a:r>
              <a:rPr lang="zh-CN" altLang="en-US" sz="4400" dirty="0">
                <a:latin typeface="Times New Roman" pitchFamily="18" charset="0"/>
                <a:ea typeface="DFKai-SB" pitchFamily="65" charset="-120"/>
                <a:cs typeface="Times New Roman" pitchFamily="18" charset="0"/>
              </a:rPr>
              <a:t>创造天地的神，救赎的主，道成肉身的耶稣</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en-US" altLang="zh-CN" sz="4400" dirty="0">
                <a:latin typeface="Times New Roman" pitchFamily="18" charset="0"/>
                <a:ea typeface="DFKai-SB" pitchFamily="65" charset="-120"/>
                <a:cs typeface="Times New Roman" pitchFamily="18" charset="0"/>
              </a:rPr>
              <a:t>2.</a:t>
            </a:r>
            <a:r>
              <a:rPr lang="zh-CN" altLang="en-US" sz="4400" dirty="0">
                <a:latin typeface="Times New Roman" pitchFamily="18" charset="0"/>
                <a:ea typeface="DFKai-SB" pitchFamily="65" charset="-120"/>
                <a:cs typeface="Times New Roman" pitchFamily="18" charset="0"/>
              </a:rPr>
              <a:t>我们生命的意义；人生的问题、目标与价值；如何归向神、与神同行</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除了圣经的特殊（道德与价值）启示，神还有另外一个普通启示：启示创造天地的机制</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过程</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方法</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对我们提供另外一种的答案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53405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神特别启示与普通启示</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fontScale="92500" lnSpcReduction="10000"/>
          </a:bodyPr>
          <a:lstStyle/>
          <a:p>
            <a:pPr>
              <a:lnSpc>
                <a:spcPct val="90000"/>
              </a:lnSpc>
              <a:buBlip>
                <a:blip r:embed="rId2"/>
              </a:buBlip>
              <a:defRPr/>
            </a:pPr>
            <a:r>
              <a:rPr lang="zh-CN" altLang="en-US" sz="4300" dirty="0">
                <a:latin typeface="Times New Roman" panose="02020603050405020304" pitchFamily="18" charset="0"/>
                <a:ea typeface="KaiTi" panose="02010609060101010101" pitchFamily="49" charset="-122"/>
                <a:cs typeface="Times New Roman" panose="02020603050405020304" pitchFamily="18" charset="0"/>
              </a:rPr>
              <a:t>特别启示</a:t>
            </a:r>
            <a:r>
              <a:rPr lang="zh-CN" altLang="en-US" sz="3600" dirty="0">
                <a:latin typeface="Times New Roman" panose="02020603050405020304" pitchFamily="18" charset="0"/>
                <a:ea typeface="KaiTi" panose="02010609060101010101" pitchFamily="49" charset="-122"/>
                <a:cs typeface="Times New Roman" panose="02020603050405020304" pitchFamily="18" charset="0"/>
              </a:rPr>
              <a:t>提后</a:t>
            </a:r>
            <a:r>
              <a:rPr lang="en-US" altLang="zh-CN" sz="3600" dirty="0">
                <a:latin typeface="Times New Roman" panose="02020603050405020304" pitchFamily="18" charset="0"/>
                <a:ea typeface="KaiTi" panose="02010609060101010101" pitchFamily="49" charset="-122"/>
                <a:cs typeface="Times New Roman" panose="02020603050405020304" pitchFamily="18" charset="0"/>
              </a:rPr>
              <a:t>3:15-17</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这圣经能够使你有智慧，可以因信基督耶稣得着救恩</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全部圣经都是神所默示的</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在教训、责备、矫正和公义的训练各方面</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都是有益的</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为要使属神的人装备好</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可以完成各样的善工</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p>
          <a:p>
            <a:pPr>
              <a:lnSpc>
                <a:spcPct val="90000"/>
              </a:lnSpc>
              <a:buBlip>
                <a:blip r:embed="rId2"/>
              </a:buBlip>
              <a:defRPr/>
            </a:pPr>
            <a:r>
              <a:rPr lang="zh-CN" altLang="en-US" sz="4300" dirty="0">
                <a:latin typeface="Times New Roman" panose="02020603050405020304" pitchFamily="18" charset="0"/>
                <a:ea typeface="KaiTi" panose="02010609060101010101" pitchFamily="49" charset="-122"/>
                <a:cs typeface="Times New Roman" panose="02020603050405020304" pitchFamily="18" charset="0"/>
              </a:rPr>
              <a:t>普通启示</a:t>
            </a:r>
            <a:r>
              <a:rPr lang="zh-CN" altLang="en-US" sz="3500" dirty="0">
                <a:latin typeface="Times New Roman" panose="02020603050405020304" pitchFamily="18" charset="0"/>
                <a:ea typeface="KaiTi" panose="02010609060101010101" pitchFamily="49" charset="-122"/>
                <a:cs typeface="Times New Roman" panose="02020603050405020304" pitchFamily="18" charset="0"/>
              </a:rPr>
              <a:t>罗</a:t>
            </a:r>
            <a:r>
              <a:rPr lang="en-US" altLang="zh-CN" sz="3500" dirty="0">
                <a:latin typeface="Times New Roman" panose="02020603050405020304" pitchFamily="18" charset="0"/>
                <a:ea typeface="KaiTi" panose="02010609060101010101" pitchFamily="49" charset="-122"/>
                <a:cs typeface="Times New Roman" panose="02020603050405020304" pitchFamily="18" charset="0"/>
              </a:rPr>
              <a:t>1:19,20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神的事情人所能知道的</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原显明在人心里</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因为神已经给他们显明</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自从造天地以来</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神的永能和神性是明明可知的</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虽是眼不能见</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但借着所造之物就可以晓得</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叫人无可推诿</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p>
          <a:p>
            <a:pPr>
              <a:lnSpc>
                <a:spcPct val="90000"/>
              </a:lnSpc>
              <a:buBlip>
                <a:blip r:embed="rId2"/>
              </a:buBlip>
              <a:defRPr/>
            </a:pPr>
            <a:endPar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53555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a:defRPr/>
            </a:pPr>
            <a:r>
              <a:rPr lang="zh-CN" altLang="en-US" sz="4800" dirty="0">
                <a:solidFill>
                  <a:srgbClr val="FFFF00"/>
                </a:solidFill>
                <a:latin typeface="KaiTi" panose="02010609060101010101" pitchFamily="49" charset="-122"/>
                <a:ea typeface="KaiTi" panose="02010609060101010101" pitchFamily="49" charset="-122"/>
              </a:rPr>
              <a:t>死亡从不同的层面和角度看</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a:bodyPr>
          <a:lstStyle/>
          <a:p>
            <a:pPr marL="577850" indent="-577850" eaLnBrk="1" hangingPunct="1">
              <a:lnSpc>
                <a:spcPct val="90000"/>
              </a:lnSpc>
              <a:buFont typeface="Wingdings" pitchFamily="2" charset="2"/>
              <a:buNone/>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86689613"/>
              </p:ext>
            </p:extLst>
          </p:nvPr>
        </p:nvGraphicFramePr>
        <p:xfrm>
          <a:off x="0" y="762000"/>
          <a:ext cx="9144000" cy="6095999"/>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930288">
                <a:tc>
                  <a:txBody>
                    <a:bodyPr/>
                    <a:lstStyle/>
                    <a:p>
                      <a:r>
                        <a:rPr lang="zh-CN" altLang="en-US" sz="4800" dirty="0">
                          <a:solidFill>
                            <a:schemeClr val="accent4">
                              <a:lumMod val="10000"/>
                            </a:schemeClr>
                          </a:solidFill>
                          <a:latin typeface="KaiTi" panose="02010609060101010101" pitchFamily="49" charset="-122"/>
                          <a:ea typeface="KaiTi" panose="02010609060101010101" pitchFamily="49" charset="-122"/>
                        </a:rPr>
                        <a:t>死亡</a:t>
                      </a:r>
                      <a:endParaRPr lang="en-US" sz="4800" dirty="0">
                        <a:solidFill>
                          <a:schemeClr val="accent4">
                            <a:lumMod val="10000"/>
                          </a:schemeClr>
                        </a:solidFill>
                        <a:latin typeface="KaiTi" panose="02010609060101010101" pitchFamily="49" charset="-122"/>
                        <a:ea typeface="KaiTi" panose="02010609060101010101" pitchFamily="49" charset="-122"/>
                      </a:endParaRPr>
                    </a:p>
                  </a:txBody>
                  <a:tcPr/>
                </a:tc>
                <a:tc>
                  <a:txBody>
                    <a:bodyPr/>
                    <a:lstStyle/>
                    <a:p>
                      <a:r>
                        <a:rPr lang="zh-CN" altLang="en-US" sz="4800" dirty="0">
                          <a:solidFill>
                            <a:schemeClr val="accent4">
                              <a:lumMod val="10000"/>
                            </a:schemeClr>
                          </a:solidFill>
                          <a:latin typeface="KaiTi" panose="02010609060101010101" pitchFamily="49" charset="-122"/>
                          <a:ea typeface="KaiTi" panose="02010609060101010101" pitchFamily="49" charset="-122"/>
                        </a:rPr>
                        <a:t>圣经</a:t>
                      </a:r>
                      <a:r>
                        <a:rPr lang="en-US" altLang="zh-CN" sz="4800" dirty="0">
                          <a:solidFill>
                            <a:schemeClr val="accent4">
                              <a:lumMod val="10000"/>
                            </a:schemeClr>
                          </a:solidFill>
                          <a:latin typeface="KaiTi" panose="02010609060101010101" pitchFamily="49" charset="-122"/>
                          <a:ea typeface="KaiTi" panose="02010609060101010101" pitchFamily="49" charset="-122"/>
                        </a:rPr>
                        <a:t>(</a:t>
                      </a:r>
                      <a:r>
                        <a:rPr lang="zh-CN" altLang="en-US" sz="4800" dirty="0">
                          <a:solidFill>
                            <a:schemeClr val="accent4">
                              <a:lumMod val="10000"/>
                            </a:schemeClr>
                          </a:solidFill>
                          <a:latin typeface="KaiTi" panose="02010609060101010101" pitchFamily="49" charset="-122"/>
                          <a:ea typeface="KaiTi" panose="02010609060101010101" pitchFamily="49" charset="-122"/>
                        </a:rPr>
                        <a:t>意义）</a:t>
                      </a:r>
                      <a:endParaRPr lang="en-US" sz="4800" dirty="0">
                        <a:solidFill>
                          <a:schemeClr val="accent4">
                            <a:lumMod val="10000"/>
                          </a:schemeClr>
                        </a:solidFill>
                        <a:latin typeface="KaiTi" panose="02010609060101010101" pitchFamily="49" charset="-122"/>
                        <a:ea typeface="KaiTi" panose="02010609060101010101" pitchFamily="49" charset="-122"/>
                      </a:endParaRPr>
                    </a:p>
                  </a:txBody>
                  <a:tcPr/>
                </a:tc>
                <a:tc>
                  <a:txBody>
                    <a:bodyPr/>
                    <a:lstStyle/>
                    <a:p>
                      <a:r>
                        <a:rPr lang="zh-CN" altLang="en-US" sz="4800" dirty="0">
                          <a:solidFill>
                            <a:schemeClr val="accent4">
                              <a:lumMod val="10000"/>
                            </a:schemeClr>
                          </a:solidFill>
                          <a:latin typeface="KaiTi" panose="02010609060101010101" pitchFamily="49" charset="-122"/>
                          <a:ea typeface="KaiTi" panose="02010609060101010101" pitchFamily="49" charset="-122"/>
                        </a:rPr>
                        <a:t>科学</a:t>
                      </a:r>
                      <a:r>
                        <a:rPr lang="en-US" altLang="zh-CN" sz="4800" dirty="0">
                          <a:solidFill>
                            <a:schemeClr val="accent4">
                              <a:lumMod val="10000"/>
                            </a:schemeClr>
                          </a:solidFill>
                          <a:latin typeface="KaiTi" panose="02010609060101010101" pitchFamily="49" charset="-122"/>
                          <a:ea typeface="KaiTi" panose="02010609060101010101" pitchFamily="49" charset="-122"/>
                        </a:rPr>
                        <a:t>(</a:t>
                      </a:r>
                      <a:r>
                        <a:rPr lang="zh-CN" altLang="en-US" sz="4800" dirty="0">
                          <a:solidFill>
                            <a:schemeClr val="accent4">
                              <a:lumMod val="10000"/>
                            </a:schemeClr>
                          </a:solidFill>
                          <a:latin typeface="KaiTi" panose="02010609060101010101" pitchFamily="49" charset="-122"/>
                          <a:ea typeface="KaiTi" panose="02010609060101010101" pitchFamily="49" charset="-122"/>
                        </a:rPr>
                        <a:t>机制）</a:t>
                      </a:r>
                      <a:endParaRPr lang="en-US" sz="4800" dirty="0">
                        <a:solidFill>
                          <a:schemeClr val="accent4">
                            <a:lumMod val="10000"/>
                          </a:schemeClr>
                        </a:solidFill>
                        <a:latin typeface="KaiTi" panose="02010609060101010101" pitchFamily="49" charset="-122"/>
                        <a:ea typeface="KaiTi" panose="02010609060101010101" pitchFamily="49" charset="-122"/>
                      </a:endParaRPr>
                    </a:p>
                  </a:txBody>
                  <a:tcPr/>
                </a:tc>
                <a:extLst>
                  <a:ext uri="{0D108BD9-81ED-4DB2-BD59-A6C34878D82A}">
                    <a16:rowId xmlns:a16="http://schemas.microsoft.com/office/drawing/2014/main" val="10000"/>
                  </a:ext>
                </a:extLst>
              </a:tr>
              <a:tr h="1007812">
                <a:tc>
                  <a:txBody>
                    <a:bodyPr/>
                    <a:lstStyle/>
                    <a:p>
                      <a:r>
                        <a:rPr lang="zh-CN" altLang="en-US" sz="4800" b="1" dirty="0">
                          <a:solidFill>
                            <a:schemeClr val="accent4">
                              <a:lumMod val="10000"/>
                            </a:schemeClr>
                          </a:solidFill>
                          <a:latin typeface="KaiTi" panose="02010609060101010101" pitchFamily="49" charset="-122"/>
                          <a:ea typeface="KaiTi" panose="02010609060101010101" pitchFamily="49" charset="-122"/>
                        </a:rPr>
                        <a:t>原因</a:t>
                      </a:r>
                      <a:endParaRPr lang="en-US" sz="4800" b="1" dirty="0">
                        <a:solidFill>
                          <a:schemeClr val="accent4">
                            <a:lumMod val="10000"/>
                          </a:schemeClr>
                        </a:solidFill>
                        <a:latin typeface="KaiTi" panose="02010609060101010101" pitchFamily="49" charset="-122"/>
                        <a:ea typeface="KaiTi" panose="02010609060101010101" pitchFamily="49" charset="-122"/>
                      </a:endParaRPr>
                    </a:p>
                  </a:txBody>
                  <a:tcPr/>
                </a:tc>
                <a:tc>
                  <a:txBody>
                    <a:bodyPr/>
                    <a:lstStyle/>
                    <a:p>
                      <a:r>
                        <a:rPr lang="zh-CN" altLang="en-US" sz="4800" b="1" dirty="0">
                          <a:solidFill>
                            <a:schemeClr val="accent4">
                              <a:lumMod val="10000"/>
                            </a:schemeClr>
                          </a:solidFill>
                          <a:latin typeface="KaiTi" panose="02010609060101010101" pitchFamily="49" charset="-122"/>
                          <a:ea typeface="KaiTi" panose="02010609060101010101" pitchFamily="49" charset="-122"/>
                        </a:rPr>
                        <a:t>人犯罪堕落</a:t>
                      </a:r>
                      <a:endParaRPr lang="en-US" sz="4800" b="1" dirty="0">
                        <a:solidFill>
                          <a:schemeClr val="accent4">
                            <a:lumMod val="10000"/>
                          </a:schemeClr>
                        </a:solidFill>
                        <a:latin typeface="KaiTi" panose="02010609060101010101" pitchFamily="49" charset="-122"/>
                        <a:ea typeface="KaiTi" panose="02010609060101010101" pitchFamily="49" charset="-122"/>
                      </a:endParaRPr>
                    </a:p>
                  </a:txBody>
                  <a:tcPr/>
                </a:tc>
                <a:tc>
                  <a:txBody>
                    <a:bodyPr/>
                    <a:lstStyle/>
                    <a:p>
                      <a:r>
                        <a:rPr lang="zh-CN" altLang="en-US" sz="4800" b="1" dirty="0">
                          <a:solidFill>
                            <a:schemeClr val="accent4">
                              <a:lumMod val="10000"/>
                            </a:schemeClr>
                          </a:solidFill>
                          <a:latin typeface="KaiTi" panose="02010609060101010101" pitchFamily="49" charset="-122"/>
                          <a:ea typeface="KaiTi" panose="02010609060101010101" pitchFamily="49" charset="-122"/>
                        </a:rPr>
                        <a:t>末端体缩短</a:t>
                      </a:r>
                      <a:endParaRPr lang="en-US" sz="4800" b="1" dirty="0">
                        <a:solidFill>
                          <a:schemeClr val="accent4">
                            <a:lumMod val="10000"/>
                          </a:schemeClr>
                        </a:solidFill>
                        <a:latin typeface="KaiTi" panose="02010609060101010101" pitchFamily="49" charset="-122"/>
                        <a:ea typeface="KaiTi" panose="02010609060101010101" pitchFamily="49" charset="-122"/>
                      </a:endParaRPr>
                    </a:p>
                  </a:txBody>
                  <a:tcPr/>
                </a:tc>
                <a:extLst>
                  <a:ext uri="{0D108BD9-81ED-4DB2-BD59-A6C34878D82A}">
                    <a16:rowId xmlns:a16="http://schemas.microsoft.com/office/drawing/2014/main" val="10001"/>
                  </a:ext>
                </a:extLst>
              </a:tr>
              <a:tr h="2325721">
                <a:tc>
                  <a:txBody>
                    <a:bodyPr/>
                    <a:lstStyle/>
                    <a:p>
                      <a:r>
                        <a:rPr lang="zh-CN" altLang="en-US" sz="4800" b="1" dirty="0">
                          <a:solidFill>
                            <a:schemeClr val="accent4">
                              <a:lumMod val="10000"/>
                            </a:schemeClr>
                          </a:solidFill>
                          <a:latin typeface="KaiTi" panose="02010609060101010101" pitchFamily="49" charset="-122"/>
                          <a:ea typeface="KaiTi" panose="02010609060101010101" pitchFamily="49" charset="-122"/>
                        </a:rPr>
                        <a:t>本质</a:t>
                      </a:r>
                      <a:endParaRPr lang="en-US" sz="4800" b="1" dirty="0">
                        <a:solidFill>
                          <a:schemeClr val="accent4">
                            <a:lumMod val="10000"/>
                          </a:schemeClr>
                        </a:solidFill>
                        <a:latin typeface="KaiTi" panose="02010609060101010101" pitchFamily="49" charset="-122"/>
                        <a:ea typeface="KaiTi" panose="02010609060101010101" pitchFamily="49" charset="-122"/>
                      </a:endParaRPr>
                    </a:p>
                  </a:txBody>
                  <a:tcPr/>
                </a:tc>
                <a:tc>
                  <a:txBody>
                    <a:bodyPr/>
                    <a:lstStyle/>
                    <a:p>
                      <a:r>
                        <a:rPr lang="zh-CN" altLang="en-US" sz="4800" b="1" dirty="0">
                          <a:solidFill>
                            <a:schemeClr val="accent4">
                              <a:lumMod val="10000"/>
                            </a:schemeClr>
                          </a:solidFill>
                          <a:latin typeface="KaiTi" panose="02010609060101010101" pitchFamily="49" charset="-122"/>
                          <a:ea typeface="KaiTi" panose="02010609060101010101" pitchFamily="49" charset="-122"/>
                        </a:rPr>
                        <a:t>人与神隔离</a:t>
                      </a:r>
                      <a:r>
                        <a:rPr lang="en-US" altLang="zh-CN" sz="4800" b="1" dirty="0">
                          <a:solidFill>
                            <a:schemeClr val="accent4">
                              <a:lumMod val="10000"/>
                            </a:schemeClr>
                          </a:solidFill>
                          <a:latin typeface="KaiTi" panose="02010609060101010101" pitchFamily="49" charset="-122"/>
                          <a:ea typeface="KaiTi" panose="02010609060101010101" pitchFamily="49" charset="-122"/>
                        </a:rPr>
                        <a:t>;</a:t>
                      </a:r>
                      <a:r>
                        <a:rPr lang="zh-CN" altLang="en-US" sz="4800" b="1" dirty="0">
                          <a:solidFill>
                            <a:schemeClr val="accent4">
                              <a:lumMod val="10000"/>
                            </a:schemeClr>
                          </a:solidFill>
                          <a:latin typeface="KaiTi" panose="02010609060101010101" pitchFamily="49" charset="-122"/>
                          <a:ea typeface="KaiTi" panose="02010609060101010101" pitchFamily="49" charset="-122"/>
                        </a:rPr>
                        <a:t> 人生充满矛盾 </a:t>
                      </a:r>
                      <a:endParaRPr lang="en-US" sz="4800" b="1" dirty="0">
                        <a:solidFill>
                          <a:schemeClr val="accent4">
                            <a:lumMod val="10000"/>
                          </a:schemeClr>
                        </a:solidFill>
                        <a:latin typeface="KaiTi" panose="02010609060101010101" pitchFamily="49" charset="-122"/>
                        <a:ea typeface="KaiTi" panose="02010609060101010101" pitchFamily="49" charset="-122"/>
                      </a:endParaRPr>
                    </a:p>
                  </a:txBody>
                  <a:tcPr/>
                </a:tc>
                <a:tc>
                  <a:txBody>
                    <a:bodyPr/>
                    <a:lstStyle/>
                    <a:p>
                      <a:r>
                        <a:rPr lang="zh-CN" altLang="en-US" sz="4800" b="1" dirty="0">
                          <a:solidFill>
                            <a:schemeClr val="accent4">
                              <a:lumMod val="10000"/>
                            </a:schemeClr>
                          </a:solidFill>
                          <a:latin typeface="KaiTi" panose="02010609060101010101" pitchFamily="49" charset="-122"/>
                          <a:ea typeface="KaiTi" panose="02010609060101010101" pitchFamily="49" charset="-122"/>
                        </a:rPr>
                        <a:t>生理活动停止</a:t>
                      </a:r>
                      <a:endParaRPr lang="en-US" sz="4800" b="1" dirty="0">
                        <a:solidFill>
                          <a:schemeClr val="accent4">
                            <a:lumMod val="10000"/>
                          </a:schemeClr>
                        </a:solidFill>
                        <a:latin typeface="KaiTi" panose="02010609060101010101" pitchFamily="49" charset="-122"/>
                        <a:ea typeface="KaiTi" panose="02010609060101010101" pitchFamily="49" charset="-122"/>
                      </a:endParaRPr>
                    </a:p>
                  </a:txBody>
                  <a:tcPr/>
                </a:tc>
                <a:extLst>
                  <a:ext uri="{0D108BD9-81ED-4DB2-BD59-A6C34878D82A}">
                    <a16:rowId xmlns:a16="http://schemas.microsoft.com/office/drawing/2014/main" val="10002"/>
                  </a:ext>
                </a:extLst>
              </a:tr>
              <a:tr h="1832178">
                <a:tc>
                  <a:txBody>
                    <a:bodyPr/>
                    <a:lstStyle/>
                    <a:p>
                      <a:r>
                        <a:rPr lang="zh-CN" altLang="en-US" sz="4800" b="1" dirty="0">
                          <a:solidFill>
                            <a:schemeClr val="accent4">
                              <a:lumMod val="10000"/>
                            </a:schemeClr>
                          </a:solidFill>
                          <a:latin typeface="KaiTi" panose="02010609060101010101" pitchFamily="49" charset="-122"/>
                          <a:ea typeface="KaiTi" panose="02010609060101010101" pitchFamily="49" charset="-122"/>
                        </a:rPr>
                        <a:t>解决</a:t>
                      </a:r>
                      <a:endParaRPr lang="en-US" sz="4800" b="1" dirty="0">
                        <a:solidFill>
                          <a:schemeClr val="accent4">
                            <a:lumMod val="10000"/>
                          </a:schemeClr>
                        </a:solidFill>
                        <a:latin typeface="KaiTi" panose="02010609060101010101" pitchFamily="49" charset="-122"/>
                        <a:ea typeface="KaiTi" panose="02010609060101010101" pitchFamily="49" charset="-122"/>
                      </a:endParaRPr>
                    </a:p>
                  </a:txBody>
                  <a:tcPr/>
                </a:tc>
                <a:tc>
                  <a:txBody>
                    <a:bodyPr/>
                    <a:lstStyle/>
                    <a:p>
                      <a:r>
                        <a:rPr lang="zh-CN" altLang="en-US" sz="4800" b="1" dirty="0">
                          <a:solidFill>
                            <a:schemeClr val="accent4">
                              <a:lumMod val="10000"/>
                            </a:schemeClr>
                          </a:solidFill>
                          <a:latin typeface="KaiTi" panose="02010609060101010101" pitchFamily="49" charset="-122"/>
                          <a:ea typeface="KaiTi" panose="02010609060101010101" pitchFamily="49" charset="-122"/>
                        </a:rPr>
                        <a:t>悔改重生</a:t>
                      </a:r>
                      <a:r>
                        <a:rPr lang="en-US" altLang="zh-CN" sz="4800" b="1" dirty="0">
                          <a:solidFill>
                            <a:schemeClr val="accent4">
                              <a:lumMod val="10000"/>
                            </a:schemeClr>
                          </a:solidFill>
                          <a:latin typeface="KaiTi" panose="02010609060101010101" pitchFamily="49" charset="-122"/>
                          <a:ea typeface="KaiTi" panose="02010609060101010101" pitchFamily="49" charset="-122"/>
                        </a:rPr>
                        <a:t>;</a:t>
                      </a:r>
                      <a:r>
                        <a:rPr lang="zh-CN" altLang="en-US" sz="4800" b="1" dirty="0">
                          <a:solidFill>
                            <a:schemeClr val="accent4">
                              <a:lumMod val="10000"/>
                            </a:schemeClr>
                          </a:solidFill>
                          <a:latin typeface="KaiTi" panose="02010609060101010101" pitchFamily="49" charset="-122"/>
                          <a:ea typeface="KaiTi" panose="02010609060101010101" pitchFamily="49" charset="-122"/>
                        </a:rPr>
                        <a:t>生命更新</a:t>
                      </a:r>
                      <a:endParaRPr lang="en-US" sz="4800" b="1" dirty="0">
                        <a:solidFill>
                          <a:schemeClr val="accent4">
                            <a:lumMod val="10000"/>
                          </a:schemeClr>
                        </a:solidFill>
                        <a:latin typeface="KaiTi" panose="02010609060101010101" pitchFamily="49" charset="-122"/>
                        <a:ea typeface="KaiTi" panose="02010609060101010101" pitchFamily="49" charset="-122"/>
                      </a:endParaRPr>
                    </a:p>
                  </a:txBody>
                  <a:tcPr/>
                </a:tc>
                <a:tc>
                  <a:txBody>
                    <a:bodyPr/>
                    <a:lstStyle/>
                    <a:p>
                      <a:r>
                        <a:rPr lang="zh-CN" altLang="en-US" sz="4800" b="1" dirty="0">
                          <a:solidFill>
                            <a:schemeClr val="accent4">
                              <a:lumMod val="10000"/>
                            </a:schemeClr>
                          </a:solidFill>
                          <a:latin typeface="KaiTi" panose="02010609060101010101" pitchFamily="49" charset="-122"/>
                          <a:ea typeface="KaiTi" panose="02010609060101010101" pitchFamily="49" charset="-122"/>
                        </a:rPr>
                        <a:t>修补末端体</a:t>
                      </a:r>
                      <a:r>
                        <a:rPr lang="en-US" altLang="zh-CN" sz="4800" b="1" dirty="0">
                          <a:solidFill>
                            <a:schemeClr val="accent4">
                              <a:lumMod val="10000"/>
                            </a:schemeClr>
                          </a:solidFill>
                          <a:latin typeface="KaiTi" panose="02010609060101010101" pitchFamily="49" charset="-122"/>
                          <a:ea typeface="KaiTi" panose="02010609060101010101" pitchFamily="49" charset="-122"/>
                        </a:rPr>
                        <a:t>:</a:t>
                      </a:r>
                      <a:r>
                        <a:rPr lang="zh-CN" altLang="en-US" sz="4800" b="0" dirty="0">
                          <a:solidFill>
                            <a:schemeClr val="accent4">
                              <a:lumMod val="10000"/>
                            </a:schemeClr>
                          </a:solidFill>
                          <a:latin typeface="KaiTi" panose="02010609060101010101" pitchFamily="49" charset="-122"/>
                          <a:ea typeface="KaiTi" panose="02010609060101010101" pitchFamily="49" charset="-122"/>
                        </a:rPr>
                        <a:t>靠</a:t>
                      </a:r>
                      <a:endParaRPr lang="en-US" altLang="zh-CN" sz="4800" b="0" dirty="0">
                        <a:solidFill>
                          <a:schemeClr val="accent4">
                            <a:lumMod val="10000"/>
                          </a:schemeClr>
                        </a:solidFill>
                        <a:latin typeface="KaiTi" panose="02010609060101010101" pitchFamily="49" charset="-122"/>
                        <a:ea typeface="KaiTi" panose="02010609060101010101" pitchFamily="49" charset="-122"/>
                      </a:endParaRPr>
                    </a:p>
                    <a:p>
                      <a:r>
                        <a:rPr lang="zh-CN" altLang="en-US" sz="4400" b="1" dirty="0">
                          <a:solidFill>
                            <a:schemeClr val="accent4">
                              <a:lumMod val="10000"/>
                            </a:schemeClr>
                          </a:solidFill>
                          <a:latin typeface="KaiTi" panose="02010609060101010101" pitchFamily="49" charset="-122"/>
                          <a:ea typeface="KaiTi" panose="02010609060101010101" pitchFamily="49" charset="-122"/>
                        </a:rPr>
                        <a:t>锻炼</a:t>
                      </a:r>
                      <a:r>
                        <a:rPr lang="en-US" altLang="zh-CN" sz="4400" b="1" dirty="0">
                          <a:solidFill>
                            <a:schemeClr val="accent4">
                              <a:lumMod val="10000"/>
                            </a:schemeClr>
                          </a:solidFill>
                          <a:latin typeface="KaiTi" panose="02010609060101010101" pitchFamily="49" charset="-122"/>
                          <a:ea typeface="KaiTi" panose="02010609060101010101" pitchFamily="49" charset="-122"/>
                        </a:rPr>
                        <a:t>;</a:t>
                      </a:r>
                      <a:r>
                        <a:rPr lang="zh-CN" altLang="en-US" sz="4400" b="1" dirty="0">
                          <a:solidFill>
                            <a:schemeClr val="accent4">
                              <a:lumMod val="10000"/>
                            </a:schemeClr>
                          </a:solidFill>
                          <a:latin typeface="KaiTi" panose="02010609060101010101" pitchFamily="49" charset="-122"/>
                          <a:ea typeface="KaiTi" panose="02010609060101010101" pitchFamily="49" charset="-122"/>
                        </a:rPr>
                        <a:t>营养</a:t>
                      </a:r>
                      <a:r>
                        <a:rPr lang="en-US" altLang="zh-CN" sz="4400" b="1" dirty="0">
                          <a:solidFill>
                            <a:schemeClr val="accent4">
                              <a:lumMod val="10000"/>
                            </a:schemeClr>
                          </a:solidFill>
                          <a:latin typeface="KaiTi" panose="02010609060101010101" pitchFamily="49" charset="-122"/>
                          <a:ea typeface="KaiTi" panose="02010609060101010101" pitchFamily="49" charset="-122"/>
                        </a:rPr>
                        <a:t>;</a:t>
                      </a:r>
                      <a:r>
                        <a:rPr lang="zh-CN" altLang="en-US" sz="4400" b="1" dirty="0">
                          <a:solidFill>
                            <a:schemeClr val="accent4">
                              <a:lumMod val="10000"/>
                            </a:schemeClr>
                          </a:solidFill>
                          <a:latin typeface="KaiTi" panose="02010609060101010101" pitchFamily="49" charset="-122"/>
                          <a:ea typeface="KaiTi" panose="02010609060101010101" pitchFamily="49" charset="-122"/>
                        </a:rPr>
                        <a:t>压力</a:t>
                      </a:r>
                      <a:endParaRPr lang="en-US" sz="4400" b="1" dirty="0">
                        <a:solidFill>
                          <a:schemeClr val="accent4">
                            <a:lumMod val="10000"/>
                          </a:schemeClr>
                        </a:solidFill>
                        <a:latin typeface="KaiTi" panose="02010609060101010101" pitchFamily="49" charset="-122"/>
                        <a:ea typeface="KaiTi" panose="02010609060101010101" pitchFamily="49" charset="-122"/>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9499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a:xfrm>
            <a:off x="0" y="0"/>
            <a:ext cx="9144000" cy="762000"/>
          </a:xfrm>
        </p:spPr>
        <p:txBody>
          <a:bodyPr/>
          <a:lstStyle/>
          <a:p>
            <a:r>
              <a:rPr lang="en-US" sz="4800" dirty="0">
                <a:solidFill>
                  <a:srgbClr val="FFFF00"/>
                </a:solidFill>
                <a:latin typeface="Times New Roman" pitchFamily="18" charset="0"/>
                <a:ea typeface="DFKai-SB" pitchFamily="65" charset="-120"/>
                <a:cs typeface="Times New Roman" pitchFamily="18" charset="0"/>
              </a:rPr>
              <a:t>Telomeres: </a:t>
            </a:r>
            <a:r>
              <a:rPr lang="zh-CN" altLang="en-US" sz="4800" dirty="0">
                <a:solidFill>
                  <a:srgbClr val="FFFF00"/>
                </a:solidFill>
                <a:latin typeface="KaiTi" panose="02010609060101010101" pitchFamily="49" charset="-122"/>
                <a:ea typeface="KaiTi" panose="02010609060101010101" pitchFamily="49" charset="-122"/>
                <a:cs typeface="Times New Roman" pitchFamily="18" charset="0"/>
              </a:rPr>
              <a:t>端粒</a:t>
            </a:r>
            <a:r>
              <a:rPr lang="en-US" altLang="zh-CN" sz="4800" dirty="0">
                <a:solidFill>
                  <a:srgbClr val="FFFF00"/>
                </a:solidFill>
                <a:latin typeface="KaiTi" panose="02010609060101010101" pitchFamily="49" charset="-122"/>
                <a:ea typeface="KaiTi" panose="02010609060101010101" pitchFamily="49" charset="-122"/>
                <a:cs typeface="Times New Roman" pitchFamily="18" charset="0"/>
              </a:rPr>
              <a:t>:</a:t>
            </a:r>
            <a:r>
              <a:rPr lang="zh-CN" altLang="en-US" sz="4800" dirty="0">
                <a:solidFill>
                  <a:srgbClr val="FFFF00"/>
                </a:solidFill>
                <a:latin typeface="KaiTi" panose="02010609060101010101" pitchFamily="49" charset="-122"/>
                <a:ea typeface="KaiTi" panose="02010609060101010101" pitchFamily="49" charset="-122"/>
                <a:cs typeface="Times New Roman" pitchFamily="18" charset="0"/>
              </a:rPr>
              <a:t>控制生命长短</a:t>
            </a:r>
          </a:p>
        </p:txBody>
      </p:sp>
      <p:pic>
        <p:nvPicPr>
          <p:cNvPr id="698371" name="Picture 3" descr="Telomeres[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762000"/>
            <a:ext cx="9144000" cy="6096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89196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a:defRPr/>
            </a:pPr>
            <a:r>
              <a:rPr lang="zh-CN" altLang="en-US" sz="4800" dirty="0">
                <a:solidFill>
                  <a:srgbClr val="FFFF00"/>
                </a:solidFill>
                <a:latin typeface="KaiTi" panose="02010609060101010101" pitchFamily="49" charset="-122"/>
                <a:ea typeface="KaiTi" panose="02010609060101010101" pitchFamily="49" charset="-122"/>
              </a:rPr>
              <a:t>端粒体随年龄缩短</a:t>
            </a:r>
            <a:endParaRPr lang="en-US" altLang="zh-CN" sz="4800" dirty="0">
              <a:solidFill>
                <a:srgbClr val="FFFF00"/>
              </a:solidFill>
              <a:latin typeface="KaiTi" panose="02010609060101010101" pitchFamily="49" charset="-122"/>
              <a:ea typeface="KaiTi" panose="02010609060101010101" pitchFamily="49" charset="-122"/>
            </a:endParaRPr>
          </a:p>
        </p:txBody>
      </p:sp>
      <p:graphicFrame>
        <p:nvGraphicFramePr>
          <p:cNvPr id="2" name="Content Placeholder 1"/>
          <p:cNvGraphicFramePr>
            <a:graphicFrameLocks noGrp="1"/>
          </p:cNvGraphicFramePr>
          <p:nvPr>
            <p:ph idx="4294967295"/>
          </p:nvPr>
        </p:nvGraphicFramePr>
        <p:xfrm>
          <a:off x="-152400" y="762000"/>
          <a:ext cx="92964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31775"/>
      </p:ext>
    </p:extLst>
  </p:cSld>
  <p:clrMapOvr>
    <a:masterClrMapping/>
  </p:clrMapOvr>
</p:sld>
</file>

<file path=ppt/theme/theme1.xml><?xml version="1.0" encoding="utf-8"?>
<a:theme xmlns:a="http://schemas.openxmlformats.org/drawingml/2006/main" name="Hsu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Hsu Template</Template>
  <TotalTime>2210</TotalTime>
  <Words>1777</Words>
  <Application>Microsoft Office PowerPoint</Application>
  <PresentationFormat>On-screen Show (4:3)</PresentationFormat>
  <Paragraphs>135</Paragraphs>
  <Slides>26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DFKai-SB</vt:lpstr>
      <vt:lpstr>KaiTi</vt:lpstr>
      <vt:lpstr>Arial</vt:lpstr>
      <vt:lpstr>Times New Roman</vt:lpstr>
      <vt:lpstr>Verdana</vt:lpstr>
      <vt:lpstr>Wingdings</vt:lpstr>
      <vt:lpstr>Hsu Template</vt:lpstr>
      <vt:lpstr> 起初神创造天地 创1：1-13  徐理强长老 CGCM_04.2021</vt:lpstr>
      <vt:lpstr>PowerPoint Presentation</vt:lpstr>
      <vt:lpstr>创世纪与现代科学的矛盾</vt:lpstr>
      <vt:lpstr>起初神创造天地</vt:lpstr>
      <vt:lpstr>圣经要对我们说什么</vt:lpstr>
      <vt:lpstr>神特别启示与普通启示</vt:lpstr>
      <vt:lpstr>死亡从不同的层面和角度看</vt:lpstr>
      <vt:lpstr>Telomeres: 端粒:控制生命长短</vt:lpstr>
      <vt:lpstr>端粒体随年龄缩短</vt:lpstr>
      <vt:lpstr>新生命的出现：不同层面的答案</vt:lpstr>
      <vt:lpstr>工作:用大自然启示与神同工赛28:23-26</vt:lpstr>
      <vt:lpstr>神在大自然中的启示赛28:27-29</vt:lpstr>
      <vt:lpstr>目前科学对天地年龄的理解</vt:lpstr>
      <vt:lpstr>Georges Lemaître： Red Shift</vt:lpstr>
      <vt:lpstr>创造的七天：四个主要的理论</vt:lpstr>
      <vt:lpstr>文学式描述：创造的头六天</vt:lpstr>
      <vt:lpstr>神创造天地：圣经（不是科学）的观点</vt:lpstr>
      <vt:lpstr>1.研读神的两个启示</vt:lpstr>
      <vt:lpstr>2.敬拜追求创造真神的人生</vt:lpstr>
      <vt:lpstr>3.今天我们压力的考验</vt:lpstr>
      <vt:lpstr>PowerPoint Presentation</vt:lpstr>
      <vt:lpstr>3.压力的考验</vt:lpstr>
      <vt:lpstr>创造天地的主</vt:lpstr>
      <vt:lpstr>PowerPoint Presentation</vt:lpstr>
      <vt:lpstr>PowerPoint Presentation</vt:lpstr>
      <vt:lpstr>3.今天我们压力的考验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lkghsu</dc:creator>
  <cp:lastModifiedBy>George Hsu</cp:lastModifiedBy>
  <cp:revision>88</cp:revision>
  <cp:lastPrinted>2002-03-27T18:41:19Z</cp:lastPrinted>
  <dcterms:created xsi:type="dcterms:W3CDTF">2015-08-19T22:10:50Z</dcterms:created>
  <dcterms:modified xsi:type="dcterms:W3CDTF">2021-04-10T18:14:12Z</dcterms:modified>
</cp:coreProperties>
</file>