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6"/>
  </p:notesMasterIdLst>
  <p:handoutMasterIdLst>
    <p:handoutMasterId r:id="rId27"/>
  </p:handoutMasterIdLst>
  <p:sldIdLst>
    <p:sldId id="268" r:id="rId2"/>
    <p:sldId id="2182" r:id="rId3"/>
    <p:sldId id="2183" r:id="rId4"/>
    <p:sldId id="281" r:id="rId5"/>
    <p:sldId id="282" r:id="rId6"/>
    <p:sldId id="284" r:id="rId7"/>
    <p:sldId id="283" r:id="rId8"/>
    <p:sldId id="2174" r:id="rId9"/>
    <p:sldId id="2179" r:id="rId10"/>
    <p:sldId id="2175" r:id="rId11"/>
    <p:sldId id="2176" r:id="rId12"/>
    <p:sldId id="2178" r:id="rId13"/>
    <p:sldId id="2150" r:id="rId14"/>
    <p:sldId id="2149" r:id="rId15"/>
    <p:sldId id="2148" r:id="rId16"/>
    <p:sldId id="2153" r:id="rId17"/>
    <p:sldId id="2154" r:id="rId18"/>
    <p:sldId id="2155" r:id="rId19"/>
    <p:sldId id="2167" r:id="rId20"/>
    <p:sldId id="2168" r:id="rId21"/>
    <p:sldId id="2191" r:id="rId22"/>
    <p:sldId id="2192" r:id="rId23"/>
    <p:sldId id="285" r:id="rId24"/>
    <p:sldId id="2181"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97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3399FF"/>
    <a:srgbClr val="FF5050"/>
    <a:srgbClr val="333399"/>
    <a:srgbClr val="6600FF"/>
    <a:srgbClr val="CC66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435" autoAdjust="0"/>
  </p:normalViewPr>
  <p:slideViewPr>
    <p:cSldViewPr>
      <p:cViewPr varScale="1">
        <p:scale>
          <a:sx n="65" d="100"/>
          <a:sy n="65" d="100"/>
        </p:scale>
        <p:origin x="32" y="136"/>
      </p:cViewPr>
      <p:guideLst>
        <p:guide orient="horz" pos="2160"/>
        <p:guide pos="2976"/>
      </p:guideLst>
    </p:cSldViewPr>
  </p:slideViewPr>
  <p:outlineViewPr>
    <p:cViewPr>
      <p:scale>
        <a:sx n="33" d="100"/>
        <a:sy n="33" d="100"/>
      </p:scale>
      <p:origin x="0" y="-17512"/>
    </p:cViewPr>
  </p:outlineViewPr>
  <p:notesTextViewPr>
    <p:cViewPr>
      <p:scale>
        <a:sx n="50" d="100"/>
        <a:sy n="50" d="100"/>
      </p:scale>
      <p:origin x="0" y="0"/>
    </p:cViewPr>
  </p:notesTextViewPr>
  <p:sorterViewPr>
    <p:cViewPr varScale="1">
      <p:scale>
        <a:sx n="1" d="1"/>
        <a:sy n="1" d="1"/>
      </p:scale>
      <p:origin x="0" y="-6868"/>
    </p:cViewPr>
  </p:sorterViewPr>
  <p:notesViewPr>
    <p:cSldViewPr>
      <p:cViewPr varScale="1">
        <p:scale>
          <a:sx n="40" d="100"/>
          <a:sy n="40" d="100"/>
        </p:scale>
        <p:origin x="-14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9.617957130358705E-2"/>
          <c:y val="3.3203083989501316E-2"/>
          <c:w val="0.77524896887889017"/>
          <c:h val="0.73354002624671921"/>
        </c:manualLayout>
      </c:layout>
      <c:bar3DChart>
        <c:barDir val="col"/>
        <c:grouping val="clustered"/>
        <c:varyColors val="0"/>
        <c:ser>
          <c:idx val="0"/>
          <c:order val="0"/>
          <c:tx>
            <c:strRef>
              <c:f>Sheet1!$B$1</c:f>
              <c:strCache>
                <c:ptCount val="1"/>
                <c:pt idx="0">
                  <c:v>碱基对</c:v>
                </c:pt>
              </c:strCache>
            </c:strRef>
          </c:tx>
          <c:spPr>
            <a:solidFill>
              <a:srgbClr val="FFFF00"/>
            </a:solidFill>
          </c:spPr>
          <c:invertIfNegative val="0"/>
          <c:cat>
            <c:strRef>
              <c:f>Sheet1!$A$2:$A$5</c:f>
              <c:strCache>
                <c:ptCount val="4"/>
                <c:pt idx="0">
                  <c:v>出生</c:v>
                </c:pt>
                <c:pt idx="1">
                  <c:v>35岁</c:v>
                </c:pt>
                <c:pt idx="2">
                  <c:v>65岁</c:v>
                </c:pt>
                <c:pt idx="3">
                  <c:v>85岁</c:v>
                </c:pt>
              </c:strCache>
            </c:strRef>
          </c:cat>
          <c:val>
            <c:numRef>
              <c:f>Sheet1!$B$2:$B$5</c:f>
              <c:numCache>
                <c:formatCode>General</c:formatCode>
                <c:ptCount val="4"/>
                <c:pt idx="0">
                  <c:v>8000</c:v>
                </c:pt>
                <c:pt idx="1">
                  <c:v>3000</c:v>
                </c:pt>
                <c:pt idx="2">
                  <c:v>1500</c:v>
                </c:pt>
                <c:pt idx="3">
                  <c:v>50</c:v>
                </c:pt>
              </c:numCache>
            </c:numRef>
          </c:val>
          <c:extLst>
            <c:ext xmlns:c16="http://schemas.microsoft.com/office/drawing/2014/chart" uri="{C3380CC4-5D6E-409C-BE32-E72D297353CC}">
              <c16:uniqueId val="{00000000-25F6-402C-AC75-F0433685240D}"/>
            </c:ext>
          </c:extLst>
        </c:ser>
        <c:ser>
          <c:idx val="1"/>
          <c:order val="1"/>
          <c:tx>
            <c:strRef>
              <c:f>Sheet1!$C$1</c:f>
              <c:strCache>
                <c:ptCount val="1"/>
                <c:pt idx="0">
                  <c:v>Column1</c:v>
                </c:pt>
              </c:strCache>
            </c:strRef>
          </c:tx>
          <c:invertIfNegative val="0"/>
          <c:cat>
            <c:strRef>
              <c:f>Sheet1!$A$2:$A$5</c:f>
              <c:strCache>
                <c:ptCount val="4"/>
                <c:pt idx="0">
                  <c:v>出生</c:v>
                </c:pt>
                <c:pt idx="1">
                  <c:v>35岁</c:v>
                </c:pt>
                <c:pt idx="2">
                  <c:v>65岁</c:v>
                </c:pt>
                <c:pt idx="3">
                  <c:v>85岁</c:v>
                </c:pt>
              </c:strCache>
            </c:strRef>
          </c:cat>
          <c:val>
            <c:numRef>
              <c:f>Sheet1!$C$2:$C$5</c:f>
              <c:numCache>
                <c:formatCode>General</c:formatCode>
                <c:ptCount val="4"/>
              </c:numCache>
            </c:numRef>
          </c:val>
          <c:extLst>
            <c:ext xmlns:c16="http://schemas.microsoft.com/office/drawing/2014/chart" uri="{C3380CC4-5D6E-409C-BE32-E72D297353CC}">
              <c16:uniqueId val="{00000001-25F6-402C-AC75-F0433685240D}"/>
            </c:ext>
          </c:extLst>
        </c:ser>
        <c:ser>
          <c:idx val="2"/>
          <c:order val="2"/>
          <c:tx>
            <c:strRef>
              <c:f>Sheet1!$D$1</c:f>
              <c:strCache>
                <c:ptCount val="1"/>
                <c:pt idx="0">
                  <c:v>Series 3</c:v>
                </c:pt>
              </c:strCache>
            </c:strRef>
          </c:tx>
          <c:invertIfNegative val="0"/>
          <c:cat>
            <c:strRef>
              <c:f>Sheet1!$A$2:$A$5</c:f>
              <c:strCache>
                <c:ptCount val="4"/>
                <c:pt idx="0">
                  <c:v>出生</c:v>
                </c:pt>
                <c:pt idx="1">
                  <c:v>35岁</c:v>
                </c:pt>
                <c:pt idx="2">
                  <c:v>65岁</c:v>
                </c:pt>
                <c:pt idx="3">
                  <c:v>85岁</c:v>
                </c:pt>
              </c:strCache>
            </c:strRef>
          </c:cat>
          <c:val>
            <c:numRef>
              <c:f>Sheet1!$D$2:$D$5</c:f>
              <c:numCache>
                <c:formatCode>General</c:formatCode>
                <c:ptCount val="4"/>
              </c:numCache>
            </c:numRef>
          </c:val>
          <c:extLst>
            <c:ext xmlns:c16="http://schemas.microsoft.com/office/drawing/2014/chart" uri="{C3380CC4-5D6E-409C-BE32-E72D297353CC}">
              <c16:uniqueId val="{00000002-25F6-402C-AC75-F0433685240D}"/>
            </c:ext>
          </c:extLst>
        </c:ser>
        <c:dLbls>
          <c:showLegendKey val="0"/>
          <c:showVal val="0"/>
          <c:showCatName val="0"/>
          <c:showSerName val="0"/>
          <c:showPercent val="0"/>
          <c:showBubbleSize val="0"/>
        </c:dLbls>
        <c:gapWidth val="150"/>
        <c:shape val="cylinder"/>
        <c:axId val="154899200"/>
        <c:axId val="154900736"/>
        <c:axId val="0"/>
      </c:bar3DChart>
      <c:catAx>
        <c:axId val="154899200"/>
        <c:scaling>
          <c:orientation val="minMax"/>
        </c:scaling>
        <c:delete val="0"/>
        <c:axPos val="b"/>
        <c:numFmt formatCode="General" sourceLinked="0"/>
        <c:majorTickMark val="out"/>
        <c:minorTickMark val="none"/>
        <c:tickLblPos val="nextTo"/>
        <c:txPr>
          <a:bodyPr/>
          <a:lstStyle/>
          <a:p>
            <a:pPr>
              <a:defRPr sz="3600">
                <a:solidFill>
                  <a:srgbClr val="FFFF00"/>
                </a:solidFill>
                <a:latin typeface="Times New Roman" panose="02020603050405020304" pitchFamily="18" charset="0"/>
                <a:ea typeface="KaiTi" panose="02010609060101010101" pitchFamily="49" charset="-122"/>
                <a:cs typeface="Times New Roman" panose="02020603050405020304" pitchFamily="18" charset="0"/>
              </a:defRPr>
            </a:pPr>
            <a:endParaRPr lang="zh-CN"/>
          </a:p>
        </c:txPr>
        <c:crossAx val="154900736"/>
        <c:crosses val="autoZero"/>
        <c:auto val="1"/>
        <c:lblAlgn val="ctr"/>
        <c:lblOffset val="100"/>
        <c:noMultiLvlLbl val="0"/>
      </c:catAx>
      <c:valAx>
        <c:axId val="154900736"/>
        <c:scaling>
          <c:orientation val="minMax"/>
        </c:scaling>
        <c:delete val="0"/>
        <c:axPos val="l"/>
        <c:majorGridlines/>
        <c:numFmt formatCode="General" sourceLinked="1"/>
        <c:majorTickMark val="out"/>
        <c:minorTickMark val="none"/>
        <c:tickLblPos val="nextTo"/>
        <c:crossAx val="154899200"/>
        <c:crosses val="autoZero"/>
        <c:crossBetween val="between"/>
      </c:valAx>
    </c:plotArea>
    <c:legend>
      <c:legendPos val="r"/>
      <c:legendEntry>
        <c:idx val="1"/>
        <c:delete val="1"/>
      </c:legendEntry>
      <c:legendEntry>
        <c:idx val="2"/>
        <c:delete val="1"/>
      </c:legendEntry>
      <c:layout>
        <c:manualLayout>
          <c:xMode val="edge"/>
          <c:yMode val="edge"/>
          <c:x val="0.85288595585387883"/>
          <c:y val="0.4378581036745407"/>
          <c:w val="0.13891732283464567"/>
          <c:h val="0.13678379265091861"/>
        </c:manualLayout>
      </c:layout>
      <c:overlay val="0"/>
    </c:legend>
    <c:plotVisOnly val="1"/>
    <c:dispBlanksAs val="gap"/>
    <c:showDLblsOverMax val="0"/>
  </c:chart>
  <c:txPr>
    <a:bodyPr/>
    <a:lstStyle/>
    <a:p>
      <a:pPr>
        <a:defRPr sz="1800"/>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080218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4-11T16:50:08.162"/>
    </inkml:context>
    <inkml:brush xml:id="br0">
      <inkml:brushProperty name="width" value="0.08819" units="cm"/>
      <inkml:brushProperty name="height" value="0.35278" units="cm"/>
      <inkml:brushProperty name="color" value="#FF0000"/>
      <inkml:brushProperty name="tip" value="rectangle"/>
      <inkml:brushProperty name="rasterOp" value="maskPen"/>
    </inkml:brush>
  </inkml:definitions>
  <inkml:trace contextRef="#ctx0" brushRef="#br0">22790 16633 0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914400" y="4343400"/>
            <a:ext cx="5029200" cy="411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Tree>
    <p:extLst>
      <p:ext uri="{BB962C8B-B14F-4D97-AF65-F5344CB8AC3E}">
        <p14:creationId xmlns:p14="http://schemas.microsoft.com/office/powerpoint/2010/main" val="33350804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7743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4851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7623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54537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4038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1822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r>
              <a:rPr lang="en-US" altLang="zh-CN" dirty="0" err="1"/>
              <a:t>sy</a:t>
            </a:r>
            <a:endParaRPr lang="zh-CN" altLang="en-US" dirty="0"/>
          </a:p>
        </p:txBody>
      </p:sp>
    </p:spTree>
    <p:extLst>
      <p:ext uri="{BB962C8B-B14F-4D97-AF65-F5344CB8AC3E}">
        <p14:creationId xmlns:p14="http://schemas.microsoft.com/office/powerpoint/2010/main" val="1967723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9"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0"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1"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2"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3"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4"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5"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6"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7"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8"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9"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0"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9"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1"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2" name="Freeform 23"/>
            <p:cNvSpPr>
              <a:spLocks/>
            </p:cNvSpPr>
            <p:nvPr/>
          </p:nvSpPr>
          <p:spPr bwMode="hidden">
            <a:xfrm>
              <a:off x="5041" y="0"/>
              <a:ext cx="719" cy="845"/>
            </a:xfrm>
            <a:custGeom>
              <a:avLst/>
              <a:gdLst>
                <a:gd name="T0" fmla="*/ 721 w 717"/>
                <a:gd name="T1" fmla="*/ 845 h 845"/>
                <a:gd name="T2" fmla="*/ 721 w 717"/>
                <a:gd name="T3" fmla="*/ 821 h 845"/>
                <a:gd name="T4" fmla="*/ 578 w 717"/>
                <a:gd name="T5" fmla="*/ 605 h 845"/>
                <a:gd name="T6" fmla="*/ 408 w 717"/>
                <a:gd name="T7" fmla="*/ 396 h 845"/>
                <a:gd name="T8" fmla="*/ 223 w 717"/>
                <a:gd name="T9" fmla="*/ 192 h 845"/>
                <a:gd name="T10" fmla="*/ 17 w 717"/>
                <a:gd name="T11" fmla="*/ 0 h 845"/>
                <a:gd name="T12" fmla="*/ 0 w 717"/>
                <a:gd name="T13" fmla="*/ 0 h 845"/>
                <a:gd name="T14" fmla="*/ 211 w 717"/>
                <a:gd name="T15" fmla="*/ 198 h 845"/>
                <a:gd name="T16" fmla="*/ 402 w 717"/>
                <a:gd name="T17" fmla="*/ 408 h 845"/>
                <a:gd name="T18" fmla="*/ 572 w 717"/>
                <a:gd name="T19" fmla="*/ 623 h 845"/>
                <a:gd name="T20" fmla="*/ 721 w 717"/>
                <a:gd name="T21" fmla="*/ 845 h 845"/>
                <a:gd name="T22" fmla="*/ 72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4"/>
            <p:cNvSpPr>
              <a:spLocks/>
            </p:cNvSpPr>
            <p:nvPr/>
          </p:nvSpPr>
          <p:spPr bwMode="hidden">
            <a:xfrm>
              <a:off x="5352" y="0"/>
              <a:ext cx="408" cy="414"/>
            </a:xfrm>
            <a:custGeom>
              <a:avLst/>
              <a:gdLst>
                <a:gd name="T0" fmla="*/ 409 w 407"/>
                <a:gd name="T1" fmla="*/ 414 h 414"/>
                <a:gd name="T2" fmla="*/ 409 w 407"/>
                <a:gd name="T3" fmla="*/ 396 h 414"/>
                <a:gd name="T4" fmla="*/ 224 w 407"/>
                <a:gd name="T5" fmla="*/ 192 h 414"/>
                <a:gd name="T6" fmla="*/ 12 w 407"/>
                <a:gd name="T7" fmla="*/ 0 h 414"/>
                <a:gd name="T8" fmla="*/ 0 w 407"/>
                <a:gd name="T9" fmla="*/ 0 h 414"/>
                <a:gd name="T10" fmla="*/ 108 w 407"/>
                <a:gd name="T11" fmla="*/ 102 h 414"/>
                <a:gd name="T12" fmla="*/ 218 w 407"/>
                <a:gd name="T13" fmla="*/ 204 h 414"/>
                <a:gd name="T14" fmla="*/ 409 w 407"/>
                <a:gd name="T15" fmla="*/ 414 h 414"/>
                <a:gd name="T16" fmla="*/ 409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5" name="Freeform 26"/>
            <p:cNvSpPr>
              <a:spLocks/>
            </p:cNvSpPr>
            <p:nvPr/>
          </p:nvSpPr>
          <p:spPr bwMode="hidden">
            <a:xfrm>
              <a:off x="6" y="0"/>
              <a:ext cx="588" cy="599"/>
            </a:xfrm>
            <a:custGeom>
              <a:avLst/>
              <a:gdLst>
                <a:gd name="T0" fmla="*/ 590 w 586"/>
                <a:gd name="T1" fmla="*/ 0 h 599"/>
                <a:gd name="T2" fmla="*/ 572 w 586"/>
                <a:gd name="T3" fmla="*/ 0 h 599"/>
                <a:gd name="T4" fmla="*/ 409 w 586"/>
                <a:gd name="T5" fmla="*/ 132 h 599"/>
                <a:gd name="T6" fmla="*/ 259 w 586"/>
                <a:gd name="T7" fmla="*/ 270 h 599"/>
                <a:gd name="T8" fmla="*/ 120 w 586"/>
                <a:gd name="T9" fmla="*/ 420 h 599"/>
                <a:gd name="T10" fmla="*/ 0 w 586"/>
                <a:gd name="T11" fmla="*/ 575 h 599"/>
                <a:gd name="T12" fmla="*/ 0 w 586"/>
                <a:gd name="T13" fmla="*/ 599 h 599"/>
                <a:gd name="T14" fmla="*/ 120 w 586"/>
                <a:gd name="T15" fmla="*/ 432 h 599"/>
                <a:gd name="T16" fmla="*/ 259 w 586"/>
                <a:gd name="T17" fmla="*/ 282 h 599"/>
                <a:gd name="T18" fmla="*/ 415 w 586"/>
                <a:gd name="T19" fmla="*/ 138 h 599"/>
                <a:gd name="T20" fmla="*/ 590 w 586"/>
                <a:gd name="T21" fmla="*/ 0 h 599"/>
                <a:gd name="T22" fmla="*/ 59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27"/>
            <p:cNvSpPr>
              <a:spLocks/>
            </p:cNvSpPr>
            <p:nvPr/>
          </p:nvSpPr>
          <p:spPr bwMode="hidden">
            <a:xfrm>
              <a:off x="6" y="0"/>
              <a:ext cx="270" cy="252"/>
            </a:xfrm>
            <a:custGeom>
              <a:avLst/>
              <a:gdLst>
                <a:gd name="T0" fmla="*/ 271 w 269"/>
                <a:gd name="T1" fmla="*/ 0 h 252"/>
                <a:gd name="T2" fmla="*/ 253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1 w 269"/>
                <a:gd name="T15" fmla="*/ 0 h 252"/>
                <a:gd name="T16" fmla="*/ 271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04551"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a:t>Click to edit Master title style</a:t>
            </a:r>
          </a:p>
        </p:txBody>
      </p:sp>
      <p:sp>
        <p:nvSpPr>
          <p:cNvPr id="70455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DD188AB2-1214-43EE-BD91-01F24FE810F0}" type="slidenum">
              <a:rPr lang="en-US"/>
              <a:pPr>
                <a:defRPr/>
              </a:pPr>
              <a:t>‹#›</a:t>
            </a:fld>
            <a:endParaRPr lang="en-US"/>
          </a:p>
        </p:txBody>
      </p:sp>
    </p:spTree>
    <p:extLst>
      <p:ext uri="{BB962C8B-B14F-4D97-AF65-F5344CB8AC3E}">
        <p14:creationId xmlns:p14="http://schemas.microsoft.com/office/powerpoint/2010/main" val="1336831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2125AB45-0D3C-4E5C-A0B5-126A4E54F635}" type="slidenum">
              <a:rPr lang="en-US"/>
              <a:pPr>
                <a:defRPr/>
              </a:pPr>
              <a:t>‹#›</a:t>
            </a:fld>
            <a:endParaRPr lang="en-US"/>
          </a:p>
        </p:txBody>
      </p:sp>
    </p:spTree>
    <p:extLst>
      <p:ext uri="{BB962C8B-B14F-4D97-AF65-F5344CB8AC3E}">
        <p14:creationId xmlns:p14="http://schemas.microsoft.com/office/powerpoint/2010/main" val="2605087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F2320049-3DB3-4CD7-9E5C-FA8EFFC748AF}" type="slidenum">
              <a:rPr lang="en-US"/>
              <a:pPr>
                <a:defRPr/>
              </a:pPr>
              <a:t>‹#›</a:t>
            </a:fld>
            <a:endParaRPr lang="en-US"/>
          </a:p>
        </p:txBody>
      </p:sp>
    </p:spTree>
    <p:extLst>
      <p:ext uri="{BB962C8B-B14F-4D97-AF65-F5344CB8AC3E}">
        <p14:creationId xmlns:p14="http://schemas.microsoft.com/office/powerpoint/2010/main" val="2055067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606E0ED4-9136-47F4-BFA4-F1BDF6906B65}" type="slidenum">
              <a:rPr lang="en-US"/>
              <a:pPr>
                <a:defRPr/>
              </a:pPr>
              <a:t>‹#›</a:t>
            </a:fld>
            <a:endParaRPr lang="en-US"/>
          </a:p>
        </p:txBody>
      </p:sp>
    </p:spTree>
    <p:extLst>
      <p:ext uri="{BB962C8B-B14F-4D97-AF65-F5344CB8AC3E}">
        <p14:creationId xmlns:p14="http://schemas.microsoft.com/office/powerpoint/2010/main" val="3584604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0ABD4E04-6C53-4E17-91F1-E45933DE4858}" type="slidenum">
              <a:rPr lang="en-US"/>
              <a:pPr>
                <a:defRPr/>
              </a:pPr>
              <a:t>‹#›</a:t>
            </a:fld>
            <a:endParaRPr lang="en-US"/>
          </a:p>
        </p:txBody>
      </p:sp>
    </p:spTree>
    <p:extLst>
      <p:ext uri="{BB962C8B-B14F-4D97-AF65-F5344CB8AC3E}">
        <p14:creationId xmlns:p14="http://schemas.microsoft.com/office/powerpoint/2010/main" val="3911144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58EBAF62-11E4-4526-9F58-F3A73436114B}" type="slidenum">
              <a:rPr lang="en-US"/>
              <a:pPr>
                <a:defRPr/>
              </a:pPr>
              <a:t>‹#›</a:t>
            </a:fld>
            <a:endParaRPr lang="en-US"/>
          </a:p>
        </p:txBody>
      </p:sp>
    </p:spTree>
    <p:extLst>
      <p:ext uri="{BB962C8B-B14F-4D97-AF65-F5344CB8AC3E}">
        <p14:creationId xmlns:p14="http://schemas.microsoft.com/office/powerpoint/2010/main" val="3819226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5EA07D3D-3146-4D80-9D30-CD87790DEAA5}" type="slidenum">
              <a:rPr lang="en-US"/>
              <a:pPr>
                <a:defRPr/>
              </a:pPr>
              <a:t>‹#›</a:t>
            </a:fld>
            <a:endParaRPr lang="en-US"/>
          </a:p>
        </p:txBody>
      </p:sp>
    </p:spTree>
    <p:extLst>
      <p:ext uri="{BB962C8B-B14F-4D97-AF65-F5344CB8AC3E}">
        <p14:creationId xmlns:p14="http://schemas.microsoft.com/office/powerpoint/2010/main" val="3468506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07F6182F-B999-47A6-8714-C13D3C3046E3}" type="slidenum">
              <a:rPr lang="en-US"/>
              <a:pPr>
                <a:defRPr/>
              </a:pPr>
              <a:t>‹#›</a:t>
            </a:fld>
            <a:endParaRPr lang="en-US"/>
          </a:p>
        </p:txBody>
      </p:sp>
    </p:spTree>
    <p:extLst>
      <p:ext uri="{BB962C8B-B14F-4D97-AF65-F5344CB8AC3E}">
        <p14:creationId xmlns:p14="http://schemas.microsoft.com/office/powerpoint/2010/main" val="294522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92FD609E-A85F-4694-8F05-DB47C986934F}" type="slidenum">
              <a:rPr lang="en-US"/>
              <a:pPr>
                <a:defRPr/>
              </a:pPr>
              <a:t>‹#›</a:t>
            </a:fld>
            <a:endParaRPr lang="en-US"/>
          </a:p>
        </p:txBody>
      </p:sp>
    </p:spTree>
    <p:extLst>
      <p:ext uri="{BB962C8B-B14F-4D97-AF65-F5344CB8AC3E}">
        <p14:creationId xmlns:p14="http://schemas.microsoft.com/office/powerpoint/2010/main" val="542617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CA9874A8-7392-4C7C-8E15-EA6AD14BFA37}" type="slidenum">
              <a:rPr lang="en-US"/>
              <a:pPr>
                <a:defRPr/>
              </a:pPr>
              <a:t>‹#›</a:t>
            </a:fld>
            <a:endParaRPr lang="en-US"/>
          </a:p>
        </p:txBody>
      </p:sp>
    </p:spTree>
    <p:extLst>
      <p:ext uri="{BB962C8B-B14F-4D97-AF65-F5344CB8AC3E}">
        <p14:creationId xmlns:p14="http://schemas.microsoft.com/office/powerpoint/2010/main" val="2207138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262E2392-0E2E-4D08-B155-6B8C4B679370}" type="slidenum">
              <a:rPr lang="en-US"/>
              <a:pPr>
                <a:defRPr/>
              </a:pPr>
              <a:t>‹#›</a:t>
            </a:fld>
            <a:endParaRPr lang="en-US"/>
          </a:p>
        </p:txBody>
      </p:sp>
    </p:spTree>
    <p:extLst>
      <p:ext uri="{BB962C8B-B14F-4D97-AF65-F5344CB8AC3E}">
        <p14:creationId xmlns:p14="http://schemas.microsoft.com/office/powerpoint/2010/main" val="2351918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703491"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2"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3"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1035" name="Group 6"/>
            <p:cNvGrpSpPr>
              <a:grpSpLocks/>
            </p:cNvGrpSpPr>
            <p:nvPr/>
          </p:nvGrpSpPr>
          <p:grpSpPr bwMode="auto">
            <a:xfrm>
              <a:off x="288" y="0"/>
              <a:ext cx="5098" cy="4316"/>
              <a:chOff x="288" y="0"/>
              <a:chExt cx="5098" cy="4316"/>
            </a:xfrm>
          </p:grpSpPr>
          <p:sp>
            <p:nvSpPr>
              <p:cNvPr id="703495"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6"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7"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8"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499"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0"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1"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2"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3"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4"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5"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6"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7"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703508"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09"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03510"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39" name="Freeform 23"/>
            <p:cNvSpPr>
              <a:spLocks/>
            </p:cNvSpPr>
            <p:nvPr/>
          </p:nvSpPr>
          <p:spPr bwMode="hidden">
            <a:xfrm>
              <a:off x="5041" y="0"/>
              <a:ext cx="719" cy="845"/>
            </a:xfrm>
            <a:custGeom>
              <a:avLst/>
              <a:gdLst>
                <a:gd name="T0" fmla="*/ 721 w 717"/>
                <a:gd name="T1" fmla="*/ 845 h 845"/>
                <a:gd name="T2" fmla="*/ 721 w 717"/>
                <a:gd name="T3" fmla="*/ 821 h 845"/>
                <a:gd name="T4" fmla="*/ 578 w 717"/>
                <a:gd name="T5" fmla="*/ 605 h 845"/>
                <a:gd name="T6" fmla="*/ 408 w 717"/>
                <a:gd name="T7" fmla="*/ 396 h 845"/>
                <a:gd name="T8" fmla="*/ 223 w 717"/>
                <a:gd name="T9" fmla="*/ 192 h 845"/>
                <a:gd name="T10" fmla="*/ 17 w 717"/>
                <a:gd name="T11" fmla="*/ 0 h 845"/>
                <a:gd name="T12" fmla="*/ 0 w 717"/>
                <a:gd name="T13" fmla="*/ 0 h 845"/>
                <a:gd name="T14" fmla="*/ 211 w 717"/>
                <a:gd name="T15" fmla="*/ 198 h 845"/>
                <a:gd name="T16" fmla="*/ 402 w 717"/>
                <a:gd name="T17" fmla="*/ 408 h 845"/>
                <a:gd name="T18" fmla="*/ 572 w 717"/>
                <a:gd name="T19" fmla="*/ 623 h 845"/>
                <a:gd name="T20" fmla="*/ 721 w 717"/>
                <a:gd name="T21" fmla="*/ 845 h 845"/>
                <a:gd name="T22" fmla="*/ 721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24"/>
            <p:cNvSpPr>
              <a:spLocks/>
            </p:cNvSpPr>
            <p:nvPr/>
          </p:nvSpPr>
          <p:spPr bwMode="hidden">
            <a:xfrm>
              <a:off x="5352" y="0"/>
              <a:ext cx="408" cy="414"/>
            </a:xfrm>
            <a:custGeom>
              <a:avLst/>
              <a:gdLst>
                <a:gd name="T0" fmla="*/ 409 w 407"/>
                <a:gd name="T1" fmla="*/ 414 h 414"/>
                <a:gd name="T2" fmla="*/ 409 w 407"/>
                <a:gd name="T3" fmla="*/ 396 h 414"/>
                <a:gd name="T4" fmla="*/ 224 w 407"/>
                <a:gd name="T5" fmla="*/ 192 h 414"/>
                <a:gd name="T6" fmla="*/ 12 w 407"/>
                <a:gd name="T7" fmla="*/ 0 h 414"/>
                <a:gd name="T8" fmla="*/ 0 w 407"/>
                <a:gd name="T9" fmla="*/ 0 h 414"/>
                <a:gd name="T10" fmla="*/ 108 w 407"/>
                <a:gd name="T11" fmla="*/ 102 h 414"/>
                <a:gd name="T12" fmla="*/ 218 w 407"/>
                <a:gd name="T13" fmla="*/ 204 h 414"/>
                <a:gd name="T14" fmla="*/ 409 w 407"/>
                <a:gd name="T15" fmla="*/ 414 h 414"/>
                <a:gd name="T16" fmla="*/ 409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3513"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42" name="Freeform 26"/>
            <p:cNvSpPr>
              <a:spLocks/>
            </p:cNvSpPr>
            <p:nvPr/>
          </p:nvSpPr>
          <p:spPr bwMode="hidden">
            <a:xfrm>
              <a:off x="6" y="0"/>
              <a:ext cx="588" cy="599"/>
            </a:xfrm>
            <a:custGeom>
              <a:avLst/>
              <a:gdLst>
                <a:gd name="T0" fmla="*/ 590 w 586"/>
                <a:gd name="T1" fmla="*/ 0 h 599"/>
                <a:gd name="T2" fmla="*/ 572 w 586"/>
                <a:gd name="T3" fmla="*/ 0 h 599"/>
                <a:gd name="T4" fmla="*/ 409 w 586"/>
                <a:gd name="T5" fmla="*/ 132 h 599"/>
                <a:gd name="T6" fmla="*/ 259 w 586"/>
                <a:gd name="T7" fmla="*/ 270 h 599"/>
                <a:gd name="T8" fmla="*/ 120 w 586"/>
                <a:gd name="T9" fmla="*/ 420 h 599"/>
                <a:gd name="T10" fmla="*/ 0 w 586"/>
                <a:gd name="T11" fmla="*/ 575 h 599"/>
                <a:gd name="T12" fmla="*/ 0 w 586"/>
                <a:gd name="T13" fmla="*/ 599 h 599"/>
                <a:gd name="T14" fmla="*/ 120 w 586"/>
                <a:gd name="T15" fmla="*/ 432 h 599"/>
                <a:gd name="T16" fmla="*/ 259 w 586"/>
                <a:gd name="T17" fmla="*/ 282 h 599"/>
                <a:gd name="T18" fmla="*/ 415 w 586"/>
                <a:gd name="T19" fmla="*/ 138 h 599"/>
                <a:gd name="T20" fmla="*/ 590 w 586"/>
                <a:gd name="T21" fmla="*/ 0 h 599"/>
                <a:gd name="T22" fmla="*/ 590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27"/>
            <p:cNvSpPr>
              <a:spLocks/>
            </p:cNvSpPr>
            <p:nvPr/>
          </p:nvSpPr>
          <p:spPr bwMode="hidden">
            <a:xfrm>
              <a:off x="6" y="0"/>
              <a:ext cx="270" cy="252"/>
            </a:xfrm>
            <a:custGeom>
              <a:avLst/>
              <a:gdLst>
                <a:gd name="T0" fmla="*/ 271 w 269"/>
                <a:gd name="T1" fmla="*/ 0 h 252"/>
                <a:gd name="T2" fmla="*/ 253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1 w 269"/>
                <a:gd name="T15" fmla="*/ 0 h 252"/>
                <a:gd name="T16" fmla="*/ 271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03527"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703528"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en-US"/>
          </a:p>
        </p:txBody>
      </p:sp>
      <p:sp>
        <p:nvSpPr>
          <p:cNvPr id="703529"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en-US"/>
          </a:p>
        </p:txBody>
      </p:sp>
      <p:sp>
        <p:nvSpPr>
          <p:cNvPr id="703530"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F4A86F42-940A-4D63-908E-F73598A284AF}" type="slidenum">
              <a:rPr lang="en-US"/>
              <a:pPr>
                <a:defRPr/>
              </a:pPr>
              <a:t>‹#›</a:t>
            </a:fld>
            <a:endParaRPr lang="en-US"/>
          </a:p>
        </p:txBody>
      </p:sp>
      <p:sp>
        <p:nvSpPr>
          <p:cNvPr id="703531"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1" fontAlgn="base" hangingPunct="1">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1" fontAlgn="base" hangingPunct="1">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eaLnBrk="1" fontAlgn="base" hangingPunct="1">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gif"/><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gif"/><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emf"/><Relationship Id="rId4" Type="http://schemas.openxmlformats.org/officeDocument/2006/relationships/customXml" Target="../ink/ink1.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6324600"/>
          </a:xfrm>
        </p:spPr>
        <p:txBody>
          <a:bodyPr anchorCtr="0"/>
          <a:lstStyle/>
          <a:p>
            <a:pPr eaLnBrk="1" hangingPunct="1">
              <a:defRPr/>
            </a:pPr>
            <a:br>
              <a:rPr lang="en-US" altLang="zh-CN" sz="6000" dirty="0">
                <a:solidFill>
                  <a:srgbClr val="FFFF00"/>
                </a:solidFill>
                <a:latin typeface="DFKai-SB" pitchFamily="65" charset="-120"/>
                <a:ea typeface="DFKai-SB" pitchFamily="65" charset="-120"/>
              </a:rPr>
            </a:br>
            <a:r>
              <a:rPr lang="zh-CN" altLang="en-US" sz="6000" dirty="0">
                <a:solidFill>
                  <a:srgbClr val="FFFF00"/>
                </a:solidFill>
                <a:latin typeface="DFKai-SB" pitchFamily="65" charset="-120"/>
                <a:ea typeface="DFKai-SB" pitchFamily="65" charset="-120"/>
              </a:rPr>
              <a:t>神的两种恩典与启示</a:t>
            </a:r>
            <a:br>
              <a:rPr lang="en-US" altLang="zh-CN" sz="6000" dirty="0">
                <a:solidFill>
                  <a:srgbClr val="FFFF00"/>
                </a:solidFill>
                <a:latin typeface="DFKai-SB" pitchFamily="65" charset="-120"/>
                <a:ea typeface="DFKai-SB" pitchFamily="65" charset="-120"/>
              </a:rPr>
            </a:br>
            <a:r>
              <a:rPr lang="zh-CN" altLang="en-US" sz="3200" dirty="0">
                <a:solidFill>
                  <a:srgbClr val="FFFF00"/>
                </a:solidFill>
                <a:latin typeface="Times New Roman" panose="02020603050405020304" pitchFamily="18" charset="0"/>
                <a:ea typeface="DFKai-SB" pitchFamily="65" charset="-120"/>
                <a:cs typeface="Times New Roman" panose="02020603050405020304" pitchFamily="18" charset="0"/>
              </a:rPr>
              <a:t>创</a:t>
            </a:r>
            <a:r>
              <a:rPr lang="en-US" altLang="zh-CN" sz="3200" dirty="0">
                <a:solidFill>
                  <a:srgbClr val="FFFF00"/>
                </a:solidFill>
                <a:latin typeface="Times New Roman" panose="02020603050405020304" pitchFamily="18" charset="0"/>
                <a:ea typeface="DFKai-SB" pitchFamily="65" charset="-120"/>
                <a:cs typeface="Times New Roman" panose="02020603050405020304" pitchFamily="18" charset="0"/>
              </a:rPr>
              <a:t>21:8-21; 27:39-40; </a:t>
            </a:r>
            <a:r>
              <a:rPr lang="zh-CN" altLang="en-US" sz="3200" dirty="0">
                <a:solidFill>
                  <a:srgbClr val="FFFF00"/>
                </a:solidFill>
                <a:latin typeface="Times New Roman" panose="02020603050405020304" pitchFamily="18" charset="0"/>
                <a:ea typeface="DFKai-SB" pitchFamily="65" charset="-120"/>
                <a:cs typeface="Times New Roman" panose="02020603050405020304" pitchFamily="18" charset="0"/>
              </a:rPr>
              <a:t>赛</a:t>
            </a:r>
            <a:r>
              <a:rPr lang="en-US" altLang="zh-CN" sz="3200" dirty="0">
                <a:solidFill>
                  <a:srgbClr val="FFFF00"/>
                </a:solidFill>
                <a:latin typeface="Times New Roman" panose="02020603050405020304" pitchFamily="18" charset="0"/>
                <a:ea typeface="DFKai-SB" pitchFamily="65" charset="-120"/>
                <a:cs typeface="Times New Roman" panose="02020603050405020304" pitchFamily="18" charset="0"/>
              </a:rPr>
              <a:t>28:23-29</a:t>
            </a:r>
            <a:br>
              <a:rPr lang="en-US" altLang="zh-CN" sz="3200" dirty="0">
                <a:solidFill>
                  <a:srgbClr val="FFFF00"/>
                </a:solidFill>
                <a:latin typeface="Times New Roman" panose="02020603050405020304" pitchFamily="18" charset="0"/>
                <a:ea typeface="DFKai-SB" pitchFamily="65" charset="-120"/>
                <a:cs typeface="Times New Roman" panose="02020603050405020304" pitchFamily="18" charset="0"/>
              </a:rPr>
            </a:br>
            <a:br>
              <a:rPr lang="en-US" altLang="zh-CN" sz="3200" dirty="0">
                <a:solidFill>
                  <a:srgbClr val="FFFF00"/>
                </a:solidFill>
                <a:latin typeface="Times New Roman" panose="02020603050405020304" pitchFamily="18" charset="0"/>
                <a:ea typeface="DFKai-SB" pitchFamily="65" charset="-120"/>
                <a:cs typeface="Times New Roman" panose="02020603050405020304" pitchFamily="18" charset="0"/>
              </a:rPr>
            </a:br>
            <a:r>
              <a:rPr lang="zh-CN" altLang="en-US" sz="3200" dirty="0">
                <a:solidFill>
                  <a:srgbClr val="FFFF00"/>
                </a:solidFill>
                <a:latin typeface="Times New Roman" panose="02020603050405020304" pitchFamily="18" charset="0"/>
                <a:ea typeface="DFKai-SB" pitchFamily="65" charset="-120"/>
                <a:cs typeface="Times New Roman" panose="02020603050405020304" pitchFamily="18" charset="0"/>
              </a:rPr>
              <a:t>徐理强长老</a:t>
            </a:r>
            <a:br>
              <a:rPr lang="en-US" altLang="zh-CN" sz="3200" dirty="0">
                <a:solidFill>
                  <a:srgbClr val="FFFF00"/>
                </a:solidFill>
                <a:latin typeface="Times New Roman" panose="02020603050405020304" pitchFamily="18" charset="0"/>
                <a:ea typeface="DFKai-SB" pitchFamily="65" charset="-120"/>
                <a:cs typeface="Times New Roman" panose="02020603050405020304" pitchFamily="18" charset="0"/>
              </a:rPr>
            </a:br>
            <a:r>
              <a:rPr lang="en-US" altLang="zh-CN" sz="3200" dirty="0">
                <a:solidFill>
                  <a:srgbClr val="FFFF00"/>
                </a:solidFill>
                <a:latin typeface="Times New Roman" panose="02020603050405020304" pitchFamily="18" charset="0"/>
                <a:ea typeface="DFKai-SB" pitchFamily="65" charset="-120"/>
                <a:cs typeface="Times New Roman" panose="02020603050405020304" pitchFamily="18" charset="0"/>
              </a:rPr>
              <a:t>11.2021_Bos</a:t>
            </a:r>
          </a:p>
        </p:txBody>
      </p:sp>
      <p:sp>
        <p:nvSpPr>
          <p:cNvPr id="3" name="Content Placeholder 2"/>
          <p:cNvSpPr>
            <a:spLocks noGrp="1"/>
          </p:cNvSpPr>
          <p:nvPr>
            <p:ph idx="4294967295"/>
          </p:nvPr>
        </p:nvSpPr>
        <p:spPr>
          <a:xfrm>
            <a:off x="0" y="6629400"/>
            <a:ext cx="9144000" cy="228600"/>
          </a:xfrm>
        </p:spPr>
        <p:txBody>
          <a:bodyPr>
            <a:normAutofit fontScale="25000" lnSpcReduction="20000"/>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306860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rPr>
              <a:t>圣经与耶稣</a:t>
            </a:r>
            <a:r>
              <a:rPr lang="en-US" altLang="zh-CN" sz="4800" dirty="0">
                <a:solidFill>
                  <a:srgbClr val="FFFF00"/>
                </a:solidFill>
                <a:latin typeface="KaiTi" panose="02010609060101010101" pitchFamily="49" charset="-122"/>
                <a:ea typeface="KaiTi" panose="02010609060101010101" pitchFamily="49" charset="-122"/>
              </a:rPr>
              <a:t>:</a:t>
            </a:r>
            <a:r>
              <a:rPr lang="zh-CN" altLang="en-US" sz="4800" dirty="0">
                <a:solidFill>
                  <a:srgbClr val="FFFF00"/>
                </a:solidFill>
                <a:latin typeface="KaiTi" panose="02010609060101010101" pitchFamily="49" charset="-122"/>
                <a:ea typeface="KaiTi" panose="02010609060101010101" pitchFamily="49" charset="-122"/>
              </a:rPr>
              <a:t>神特别启示</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0" y="762000"/>
            <a:ext cx="9144000" cy="6096000"/>
          </a:xfrm>
        </p:spPr>
        <p:txBody>
          <a:bodyPr>
            <a:normAutofit/>
          </a:bodyPr>
          <a:lstStyle/>
          <a:p>
            <a:pPr>
              <a:lnSpc>
                <a:spcPct val="90000"/>
              </a:lnSpc>
              <a:buBlip>
                <a:blip r:embed="rId2"/>
              </a:buBlip>
              <a:defRPr/>
            </a:pPr>
            <a:r>
              <a:rPr lang="zh-CN" altLang="en-US" sz="3600" dirty="0">
                <a:latin typeface="Times New Roman" panose="02020603050405020304" pitchFamily="18" charset="0"/>
                <a:ea typeface="KaiTi" panose="02010609060101010101" pitchFamily="49" charset="-122"/>
                <a:cs typeface="Times New Roman" panose="02020603050405020304" pitchFamily="18" charset="0"/>
              </a:rPr>
              <a:t>提后</a:t>
            </a:r>
            <a:r>
              <a:rPr lang="en-US" altLang="zh-CN" sz="3600" dirty="0">
                <a:latin typeface="Times New Roman" panose="02020603050405020304" pitchFamily="18" charset="0"/>
                <a:ea typeface="KaiTi" panose="02010609060101010101" pitchFamily="49" charset="-122"/>
                <a:cs typeface="Times New Roman" panose="02020603050405020304" pitchFamily="18" charset="0"/>
              </a:rPr>
              <a:t>3:15-17</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全部圣经都是神所默示的</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在教训、责备、矫正和公义的训练各方面</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都是有益的</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为要使属神的人装备好</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可以完成各样的善工</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endPar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3279684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rPr>
              <a:t>大自然</a:t>
            </a:r>
            <a:r>
              <a:rPr lang="en-US" altLang="zh-CN" sz="4800" dirty="0">
                <a:solidFill>
                  <a:srgbClr val="FFFF00"/>
                </a:solidFill>
                <a:latin typeface="KaiTi" panose="02010609060101010101" pitchFamily="49" charset="-122"/>
                <a:ea typeface="KaiTi" panose="02010609060101010101" pitchFamily="49" charset="-122"/>
              </a:rPr>
              <a:t>:</a:t>
            </a:r>
            <a:r>
              <a:rPr lang="zh-CN" altLang="en-US" sz="4800" dirty="0">
                <a:solidFill>
                  <a:srgbClr val="FFFF00"/>
                </a:solidFill>
                <a:latin typeface="KaiTi" panose="02010609060101010101" pitchFamily="49" charset="-122"/>
                <a:ea typeface="KaiTi" panose="02010609060101010101" pitchFamily="49" charset="-122"/>
              </a:rPr>
              <a:t>神一般普通的启示</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181304" y="762000"/>
            <a:ext cx="9372600" cy="6096000"/>
          </a:xfrm>
        </p:spPr>
        <p:txBody>
          <a:bodyPr>
            <a:normAutofit/>
          </a:bodyPr>
          <a:lstStyle/>
          <a:p>
            <a:pPr>
              <a:lnSpc>
                <a:spcPct val="90000"/>
              </a:lnSpc>
              <a:buBlip>
                <a:blip r:embed="rId2"/>
              </a:buBlip>
              <a:defRPr/>
            </a:pPr>
            <a:r>
              <a:rPr lang="zh-CN" altLang="en-US" sz="2800" dirty="0">
                <a:latin typeface="Times New Roman" panose="02020603050405020304" pitchFamily="18" charset="0"/>
                <a:ea typeface="KaiTi" panose="02010609060101010101" pitchFamily="49" charset="-122"/>
                <a:cs typeface="Times New Roman" panose="02020603050405020304" pitchFamily="18" charset="0"/>
              </a:rPr>
              <a:t>罗</a:t>
            </a:r>
            <a:r>
              <a:rPr lang="en-US" altLang="zh-CN" sz="2800" dirty="0">
                <a:latin typeface="Times New Roman" panose="02020603050405020304" pitchFamily="18" charset="0"/>
                <a:ea typeface="KaiTi" panose="02010609060101010101" pitchFamily="49" charset="-122"/>
                <a:cs typeface="Times New Roman" panose="02020603050405020304" pitchFamily="18" charset="0"/>
              </a:rPr>
              <a:t>1:19,20 </a:t>
            </a:r>
            <a:r>
              <a:rPr lang="zh-CN" altLang="en-US" sz="40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神的事情人所能知道的</a:t>
            </a:r>
            <a:r>
              <a:rPr lang="en-US" altLang="zh-CN" sz="40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0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原显明在人心里</a:t>
            </a:r>
            <a:r>
              <a:rPr lang="en-US" altLang="zh-CN" sz="40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0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因为神已经给他们显明</a:t>
            </a:r>
            <a:r>
              <a:rPr lang="en-US" altLang="zh-CN" sz="40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0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 自从造天地以来</a:t>
            </a:r>
            <a:r>
              <a:rPr lang="en-US" altLang="zh-CN" sz="40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0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神的永能和神性是明明可知的</a:t>
            </a:r>
            <a:r>
              <a:rPr lang="en-US" altLang="zh-CN" sz="40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0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虽是眼不能见</a:t>
            </a:r>
            <a:r>
              <a:rPr lang="en-US" altLang="zh-CN" sz="40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0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但借着所造之物就可以晓得</a:t>
            </a:r>
            <a:r>
              <a:rPr lang="en-US" altLang="zh-CN" sz="40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0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叫人无可推诿</a:t>
            </a:r>
            <a:r>
              <a:rPr lang="en-US" altLang="zh-CN" sz="40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p>
          <a:p>
            <a:r>
              <a:rPr lang="zh-CN" altLang="en-US" sz="2800" dirty="0">
                <a:latin typeface="Times New Roman" panose="02020603050405020304" pitchFamily="18" charset="0"/>
                <a:ea typeface="KaiTi" panose="02010609060101010101" pitchFamily="49" charset="-122"/>
                <a:cs typeface="Times New Roman" panose="02020603050405020304" pitchFamily="18" charset="0"/>
              </a:rPr>
              <a:t>诗</a:t>
            </a:r>
            <a:r>
              <a:rPr lang="en-US" altLang="zh-CN" sz="2800" dirty="0">
                <a:latin typeface="Times New Roman" panose="02020603050405020304" pitchFamily="18" charset="0"/>
                <a:ea typeface="KaiTi" panose="02010609060101010101" pitchFamily="49" charset="-122"/>
                <a:cs typeface="Times New Roman" panose="02020603050405020304" pitchFamily="18" charset="0"/>
              </a:rPr>
              <a:t>19:1-3 </a:t>
            </a:r>
            <a:r>
              <a:rPr lang="zh-CN" altLang="en-US" sz="4000" dirty="0">
                <a:solidFill>
                  <a:srgbClr val="FFFF00"/>
                </a:solidFill>
                <a:effectLst/>
                <a:latin typeface="Times New Roman" panose="02020603050405020304" pitchFamily="18" charset="0"/>
                <a:ea typeface="KaiTi" panose="02010609060101010101" pitchFamily="49" charset="-122"/>
                <a:cs typeface="Times New Roman" panose="02020603050405020304" pitchFamily="18" charset="0"/>
              </a:rPr>
              <a:t>诸天述说神的荣耀</a:t>
            </a:r>
            <a:r>
              <a:rPr lang="en-US" altLang="zh-CN" sz="4000" dirty="0">
                <a:solidFill>
                  <a:srgbClr val="FFFF00"/>
                </a:solidFill>
                <a:effectLst/>
                <a:latin typeface="Times New Roman" panose="02020603050405020304" pitchFamily="18" charset="0"/>
                <a:ea typeface="KaiTi" panose="02010609060101010101" pitchFamily="49" charset="-122"/>
                <a:cs typeface="Times New Roman" panose="02020603050405020304" pitchFamily="18" charset="0"/>
              </a:rPr>
              <a:t>,</a:t>
            </a:r>
            <a:r>
              <a:rPr lang="zh-CN" altLang="en-US" sz="4000" dirty="0">
                <a:solidFill>
                  <a:srgbClr val="FFFF00"/>
                </a:solidFill>
                <a:effectLst/>
                <a:latin typeface="Times New Roman" panose="02020603050405020304" pitchFamily="18" charset="0"/>
                <a:ea typeface="KaiTi" panose="02010609060101010101" pitchFamily="49" charset="-122"/>
                <a:cs typeface="Times New Roman" panose="02020603050405020304" pitchFamily="18" charset="0"/>
              </a:rPr>
              <a:t>穹苍传扬他手的作为</a:t>
            </a:r>
            <a:r>
              <a:rPr lang="en-US" altLang="zh-CN" sz="4000" dirty="0">
                <a:solidFill>
                  <a:srgbClr val="FFFF00"/>
                </a:solidFill>
                <a:effectLst/>
                <a:latin typeface="Times New Roman" panose="02020603050405020304" pitchFamily="18" charset="0"/>
                <a:ea typeface="KaiTi" panose="02010609060101010101" pitchFamily="49" charset="-122"/>
                <a:cs typeface="Times New Roman" panose="02020603050405020304" pitchFamily="18" charset="0"/>
              </a:rPr>
              <a:t>.</a:t>
            </a:r>
            <a:r>
              <a:rPr lang="zh-CN" altLang="en-US" sz="4000" dirty="0">
                <a:solidFill>
                  <a:srgbClr val="FFFF00"/>
                </a:solidFill>
                <a:effectLst/>
                <a:latin typeface="Times New Roman" panose="02020603050405020304" pitchFamily="18" charset="0"/>
                <a:ea typeface="KaiTi" panose="02010609060101010101" pitchFamily="49" charset="-122"/>
                <a:cs typeface="Times New Roman" panose="02020603050405020304" pitchFamily="18" charset="0"/>
              </a:rPr>
              <a:t>这日到那日发出言语</a:t>
            </a:r>
            <a:r>
              <a:rPr lang="en-US" altLang="zh-CN" sz="4000" dirty="0">
                <a:solidFill>
                  <a:srgbClr val="FFFF00"/>
                </a:solidFill>
                <a:effectLst/>
                <a:latin typeface="Times New Roman" panose="02020603050405020304" pitchFamily="18" charset="0"/>
                <a:ea typeface="KaiTi" panose="02010609060101010101" pitchFamily="49" charset="-122"/>
                <a:cs typeface="Times New Roman" panose="02020603050405020304" pitchFamily="18" charset="0"/>
              </a:rPr>
              <a:t>,</a:t>
            </a:r>
            <a:r>
              <a:rPr lang="zh-CN" altLang="en-US" sz="4000" dirty="0">
                <a:solidFill>
                  <a:srgbClr val="FFFF00"/>
                </a:solidFill>
                <a:effectLst/>
                <a:latin typeface="Times New Roman" panose="02020603050405020304" pitchFamily="18" charset="0"/>
                <a:ea typeface="KaiTi" panose="02010609060101010101" pitchFamily="49" charset="-122"/>
                <a:cs typeface="Times New Roman" panose="02020603050405020304" pitchFamily="18" charset="0"/>
              </a:rPr>
              <a:t>这夜到那夜传出知识</a:t>
            </a:r>
            <a:r>
              <a:rPr lang="en-US" altLang="zh-CN" sz="4000" dirty="0">
                <a:solidFill>
                  <a:srgbClr val="FFFF00"/>
                </a:solidFill>
                <a:effectLst/>
                <a:latin typeface="Times New Roman" panose="02020603050405020304" pitchFamily="18" charset="0"/>
                <a:ea typeface="KaiTi" panose="02010609060101010101" pitchFamily="49" charset="-122"/>
                <a:cs typeface="Times New Roman" panose="02020603050405020304" pitchFamily="18" charset="0"/>
              </a:rPr>
              <a:t>.</a:t>
            </a:r>
            <a:r>
              <a:rPr lang="zh-CN" altLang="en-US" sz="4000" dirty="0">
                <a:solidFill>
                  <a:srgbClr val="FFFF00"/>
                </a:solidFill>
                <a:effectLst/>
                <a:latin typeface="Times New Roman" panose="02020603050405020304" pitchFamily="18" charset="0"/>
                <a:ea typeface="KaiTi" panose="02010609060101010101" pitchFamily="49" charset="-122"/>
                <a:cs typeface="Times New Roman" panose="02020603050405020304" pitchFamily="18" charset="0"/>
              </a:rPr>
              <a:t>无言无语</a:t>
            </a:r>
            <a:r>
              <a:rPr lang="en-US" altLang="zh-CN" sz="4000" dirty="0">
                <a:solidFill>
                  <a:srgbClr val="FFFF00"/>
                </a:solidFill>
                <a:effectLst/>
                <a:latin typeface="Times New Roman" panose="02020603050405020304" pitchFamily="18" charset="0"/>
                <a:ea typeface="KaiTi" panose="02010609060101010101" pitchFamily="49" charset="-122"/>
                <a:cs typeface="Times New Roman" panose="02020603050405020304" pitchFamily="18" charset="0"/>
              </a:rPr>
              <a:t>,</a:t>
            </a:r>
            <a:r>
              <a:rPr lang="zh-CN" altLang="en-US" sz="4000" dirty="0">
                <a:solidFill>
                  <a:srgbClr val="FFFF00"/>
                </a:solidFill>
                <a:effectLst/>
                <a:latin typeface="Times New Roman" panose="02020603050405020304" pitchFamily="18" charset="0"/>
                <a:ea typeface="KaiTi" panose="02010609060101010101" pitchFamily="49" charset="-122"/>
                <a:cs typeface="Times New Roman" panose="02020603050405020304" pitchFamily="18" charset="0"/>
              </a:rPr>
              <a:t>也无声音可听。</a:t>
            </a:r>
            <a:endParaRPr lang="en-US" altLang="zh-CN" sz="40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67055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rPr>
              <a:t>不同角度看一件事情</a:t>
            </a:r>
            <a:r>
              <a:rPr lang="en-US" altLang="zh-CN" sz="4800" dirty="0">
                <a:solidFill>
                  <a:srgbClr val="FFFF00"/>
                </a:solidFill>
                <a:latin typeface="KaiTi" panose="02010609060101010101" pitchFamily="49" charset="-122"/>
                <a:ea typeface="KaiTi" panose="02010609060101010101" pitchFamily="49" charset="-122"/>
              </a:rPr>
              <a:t>:</a:t>
            </a:r>
            <a:r>
              <a:rPr lang="zh-CN" altLang="en-US" sz="4800" dirty="0">
                <a:solidFill>
                  <a:srgbClr val="FFFF00"/>
                </a:solidFill>
                <a:latin typeface="KaiTi" panose="02010609060101010101" pitchFamily="49" charset="-122"/>
                <a:ea typeface="KaiTi" panose="02010609060101010101" pitchFamily="49" charset="-122"/>
              </a:rPr>
              <a:t>并不矛盾</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76200" y="762000"/>
            <a:ext cx="9372600" cy="6096000"/>
          </a:xfrm>
        </p:spPr>
        <p:txBody>
          <a:bodyPr>
            <a:normAutofit fontScale="92500"/>
          </a:bodyPr>
          <a:lstStyle/>
          <a:p>
            <a:pPr>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圣经与科学对同一件事情</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提出不同答案</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可是答案并不矛盾</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为什么人会死</a:t>
            </a:r>
            <a:r>
              <a:rPr lang="en-US" altLang="zh-CN" sz="4400" dirty="0">
                <a:latin typeface="KaiTi" panose="02010609060101010101" pitchFamily="49" charset="-122"/>
                <a:ea typeface="KaiTi" panose="02010609060101010101" pitchFamily="49" charset="-122"/>
                <a:cs typeface="Times New Roman" pitchFamily="18" charset="0"/>
              </a:rPr>
              <a:t>?</a:t>
            </a: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圣经答案</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人离开神</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与神的生命隔离</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科学答案</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末端体磨损消失</a:t>
            </a:r>
            <a:r>
              <a:rPr lang="zh-CN" altLang="en-US" sz="4400" dirty="0">
                <a:latin typeface="KaiTi" panose="02010609060101010101" pitchFamily="49" charset="-122"/>
                <a:ea typeface="KaiTi" panose="02010609060101010101" pitchFamily="49" charset="-122"/>
                <a:cs typeface="Times New Roman" pitchFamily="18" charset="0"/>
                <a:sym typeface="Wingdings 3"/>
              </a:rPr>
              <a:t></a:t>
            </a:r>
            <a:r>
              <a:rPr lang="zh-CN" altLang="en-US" sz="4400" dirty="0">
                <a:latin typeface="KaiTi" panose="02010609060101010101" pitchFamily="49" charset="-122"/>
                <a:ea typeface="KaiTi" panose="02010609060101010101" pitchFamily="49" charset="-122"/>
                <a:cs typeface="Times New Roman" pitchFamily="18" charset="0"/>
              </a:rPr>
              <a:t>细胞死亡</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itchFamily="18" charset="0"/>
              </a:rPr>
              <a:t>圣经答案</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从人与神的关系破裂</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解答人为何死亡</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为何需要救恩</a:t>
            </a:r>
            <a:endParaRPr lang="en-US" altLang="zh-CN" sz="4400" dirty="0">
              <a:latin typeface="KaiTi" panose="02010609060101010101" pitchFamily="49" charset="-122"/>
              <a:ea typeface="KaiTi" panose="02010609060101010101" pitchFamily="49" charset="-122"/>
              <a:cs typeface="Times New Roman" pitchFamily="18" charset="0"/>
            </a:endParaRPr>
          </a:p>
          <a:p>
            <a:pPr>
              <a:lnSpc>
                <a:spcPct val="90000"/>
              </a:lnSpc>
              <a:buBlip>
                <a:blip r:embed="rId2"/>
              </a:buBlip>
              <a:defRPr/>
            </a:pPr>
            <a:r>
              <a:rPr lang="zh-CN" altLang="en-US" sz="4400" dirty="0">
                <a:latin typeface="KaiTi" panose="02010609060101010101" pitchFamily="49" charset="-122"/>
                <a:ea typeface="KaiTi" panose="02010609060101010101" pitchFamily="49" charset="-122"/>
                <a:cs typeface="Times New Roman" panose="02020603050405020304" pitchFamily="18" charset="0"/>
              </a:rPr>
              <a:t>科学答案</a:t>
            </a:r>
            <a:r>
              <a:rPr lang="en-US" altLang="zh-CN" sz="4400" dirty="0">
                <a:latin typeface="KaiTi" panose="02010609060101010101" pitchFamily="49" charset="-122"/>
                <a:ea typeface="KaiTi" panose="02010609060101010101" pitchFamily="49" charset="-122"/>
                <a:cs typeface="Times New Roman" panose="02020603050405020304" pitchFamily="18" charset="0"/>
              </a:rPr>
              <a:t>:</a:t>
            </a:r>
            <a:r>
              <a:rPr lang="zh-CN" altLang="en-US" sz="4400" dirty="0">
                <a:latin typeface="KaiTi" panose="02010609060101010101" pitchFamily="49" charset="-122"/>
                <a:ea typeface="KaiTi" panose="02010609060101010101" pitchFamily="49" charset="-122"/>
                <a:cs typeface="Times New Roman" panose="02020603050405020304" pitchFamily="18" charset="0"/>
              </a:rPr>
              <a:t>从可见的现象与过程</a:t>
            </a:r>
            <a:r>
              <a:rPr lang="en-US" altLang="zh-CN" sz="4400" dirty="0">
                <a:latin typeface="KaiTi" panose="02010609060101010101" pitchFamily="49" charset="-122"/>
                <a:ea typeface="KaiTi" panose="02010609060101010101" pitchFamily="49" charset="-122"/>
                <a:cs typeface="Times New Roman" panose="02020603050405020304" pitchFamily="18" charset="0"/>
              </a:rPr>
              <a:t>(</a:t>
            </a:r>
            <a:r>
              <a:rPr lang="zh-CN" altLang="en-US" sz="4400" dirty="0">
                <a:latin typeface="KaiTi" panose="02010609060101010101" pitchFamily="49" charset="-122"/>
                <a:ea typeface="KaiTi" panose="02010609060101010101" pitchFamily="49" charset="-122"/>
                <a:cs typeface="Times New Roman" panose="02020603050405020304" pitchFamily="18" charset="0"/>
              </a:rPr>
              <a:t>机制</a:t>
            </a:r>
            <a:r>
              <a:rPr lang="en-US" altLang="zh-CN" sz="4400" dirty="0">
                <a:latin typeface="KaiTi" panose="02010609060101010101" pitchFamily="49" charset="-122"/>
                <a:ea typeface="KaiTi" panose="02010609060101010101" pitchFamily="49" charset="-122"/>
                <a:cs typeface="Times New Roman" panose="02020603050405020304" pitchFamily="18" charset="0"/>
              </a:rPr>
              <a:t>);</a:t>
            </a:r>
            <a:r>
              <a:rPr lang="zh-CN" altLang="en-US" sz="4400" dirty="0">
                <a:latin typeface="KaiTi" panose="02010609060101010101" pitchFamily="49" charset="-122"/>
                <a:ea typeface="KaiTi" panose="02010609060101010101" pitchFamily="49" charset="-122"/>
                <a:cs typeface="Times New Roman" panose="02020603050405020304" pitchFamily="18" charset="0"/>
              </a:rPr>
              <a:t>解答生命活动如何停止</a:t>
            </a:r>
            <a:endParaRPr lang="en-US" altLang="zh-CN" sz="4400" dirty="0">
              <a:latin typeface="KaiTi" panose="02010609060101010101" pitchFamily="49" charset="-122"/>
              <a:ea typeface="KaiTi"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43040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p:nvPr>
        </p:nvSpPr>
        <p:spPr>
          <a:xfrm>
            <a:off x="-1" y="1"/>
            <a:ext cx="9114971" cy="75837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rPr>
              <a:t>细胞</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sz="half" idx="1"/>
          </p:nvPr>
        </p:nvSpPr>
        <p:spPr>
          <a:xfrm>
            <a:off x="0" y="758371"/>
            <a:ext cx="4495800" cy="6095999"/>
          </a:xfrm>
        </p:spPr>
        <p:txBody>
          <a:bodyPr>
            <a:normAutofit/>
          </a:bodyPr>
          <a:lstStyle/>
          <a:p>
            <a:pPr eaLnBrk="1" hangingPunct="1">
              <a:lnSpc>
                <a:spcPct val="90000"/>
              </a:lnSpc>
              <a:buBlip>
                <a:blip r:embed="rId2"/>
              </a:buBlip>
              <a:defRPr/>
            </a:pPr>
            <a:r>
              <a:rPr lang="zh-CN" altLang="en-US" sz="4000" dirty="0">
                <a:latin typeface="KaiTi" panose="02010609060101010101" pitchFamily="49" charset="-122"/>
                <a:ea typeface="KaiTi" panose="02010609060101010101" pitchFamily="49" charset="-122"/>
                <a:cs typeface="Times New Roman" pitchFamily="18" charset="0"/>
              </a:rPr>
              <a:t>细胞核</a:t>
            </a:r>
            <a:r>
              <a:rPr lang="en-US" altLang="zh-CN" sz="4000" dirty="0">
                <a:latin typeface="KaiTi" panose="02010609060101010101" pitchFamily="49" charset="-122"/>
                <a:ea typeface="KaiTi" panose="02010609060101010101" pitchFamily="49" charset="-122"/>
                <a:cs typeface="Times New Roman" pitchFamily="18" charset="0"/>
              </a:rPr>
              <a:t>:</a:t>
            </a:r>
            <a:r>
              <a:rPr lang="zh-CN" altLang="en-US" sz="4000" dirty="0">
                <a:latin typeface="KaiTi" panose="02010609060101010101" pitchFamily="49" charset="-122"/>
                <a:ea typeface="KaiTi" panose="02010609060101010101" pitchFamily="49" charset="-122"/>
                <a:cs typeface="Times New Roman" pitchFamily="18" charset="0"/>
              </a:rPr>
              <a:t>里面是染色体</a:t>
            </a:r>
            <a:endParaRPr lang="en-US" altLang="zh-CN" sz="40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2"/>
              </a:buBlip>
              <a:defRPr/>
            </a:pPr>
            <a:r>
              <a:rPr lang="zh-CN" altLang="en-US" sz="4000" dirty="0">
                <a:latin typeface="KaiTi" panose="02010609060101010101" pitchFamily="49" charset="-122"/>
                <a:ea typeface="KaiTi" panose="02010609060101010101" pitchFamily="49" charset="-122"/>
                <a:cs typeface="Times New Roman" pitchFamily="18" charset="0"/>
              </a:rPr>
              <a:t>细胞质</a:t>
            </a:r>
            <a:r>
              <a:rPr lang="en-US" altLang="zh-CN" sz="4000" dirty="0">
                <a:latin typeface="KaiTi" panose="02010609060101010101" pitchFamily="49" charset="-122"/>
                <a:ea typeface="KaiTi" panose="02010609060101010101" pitchFamily="49" charset="-122"/>
                <a:cs typeface="Times New Roman" pitchFamily="18" charset="0"/>
              </a:rPr>
              <a:t>:</a:t>
            </a:r>
            <a:r>
              <a:rPr lang="zh-CN" altLang="en-US" sz="4000" dirty="0">
                <a:latin typeface="KaiTi" panose="02010609060101010101" pitchFamily="49" charset="-122"/>
                <a:ea typeface="KaiTi" panose="02010609060101010101" pitchFamily="49" charset="-122"/>
                <a:cs typeface="Times New Roman" pitchFamily="18" charset="0"/>
              </a:rPr>
              <a:t>有线粒体 </a:t>
            </a:r>
            <a:endParaRPr lang="en-US" altLang="zh-CN" sz="4000" dirty="0">
              <a:latin typeface="KaiTi" panose="02010609060101010101" pitchFamily="49" charset="-122"/>
              <a:ea typeface="KaiTi" panose="02010609060101010101" pitchFamily="49" charset="-122"/>
              <a:cs typeface="Times New Roman" pitchFamily="18" charset="0"/>
            </a:endParaRPr>
          </a:p>
        </p:txBody>
      </p:sp>
      <p:sp>
        <p:nvSpPr>
          <p:cNvPr id="2" name="Content Placeholder 1"/>
          <p:cNvSpPr>
            <a:spLocks noGrp="1"/>
          </p:cNvSpPr>
          <p:nvPr>
            <p:ph sz="half" idx="2"/>
          </p:nvPr>
        </p:nvSpPr>
        <p:spPr/>
        <p:txBody>
          <a:bodyPr/>
          <a:lstStyle/>
          <a:p>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1" y="758371"/>
            <a:ext cx="4695370"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819400"/>
            <a:ext cx="5105399"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8251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en-US" altLang="zh-CN" sz="4800" dirty="0">
                <a:solidFill>
                  <a:srgbClr val="FFFF00"/>
                </a:solidFill>
                <a:latin typeface="Times New Roman" panose="02020603050405020304" pitchFamily="18" charset="0"/>
                <a:ea typeface="DFKai-SB" pitchFamily="65" charset="-120"/>
                <a:cs typeface="Times New Roman" panose="02020603050405020304" pitchFamily="18" charset="0"/>
              </a:rPr>
              <a:t>23</a:t>
            </a:r>
            <a:r>
              <a:rPr lang="zh-CN" altLang="en-US" sz="4800" dirty="0">
                <a:solidFill>
                  <a:srgbClr val="FFFF00"/>
                </a:solidFill>
                <a:latin typeface="KaiTi" panose="02010609060101010101" pitchFamily="49" charset="-122"/>
                <a:ea typeface="KaiTi" panose="02010609060101010101" pitchFamily="49" charset="-122"/>
              </a:rPr>
              <a:t>对染色体；染色体上的基因</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0" y="762000"/>
            <a:ext cx="9144000" cy="6096000"/>
          </a:xfrm>
        </p:spPr>
        <p:txBody>
          <a:bodyPr>
            <a:normAutofit/>
          </a:bodyPr>
          <a:lstStyle/>
          <a:p>
            <a:pPr marL="577850" indent="-577850" eaLnBrk="1" hangingPunct="1">
              <a:lnSpc>
                <a:spcPct val="90000"/>
              </a:lnSpc>
              <a:buNone/>
              <a:defRPr/>
            </a:pPr>
            <a:r>
              <a:rPr lang="en-US" altLang="zh-CN" sz="4400" dirty="0">
                <a:latin typeface="Times New Roman" pitchFamily="18" charset="0"/>
                <a:ea typeface="DFKai-SB" pitchFamily="65" charset="-120"/>
                <a:cs typeface="Times New Roman" pitchFamily="18" charset="0"/>
              </a:rPr>
              <a:t>1.</a:t>
            </a: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 y="762000"/>
            <a:ext cx="5714999"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761999"/>
            <a:ext cx="5257799"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2215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370" name="Rectangle 2"/>
          <p:cNvSpPr>
            <a:spLocks noGrp="1" noChangeArrowheads="1"/>
          </p:cNvSpPr>
          <p:nvPr>
            <p:ph type="title"/>
          </p:nvPr>
        </p:nvSpPr>
        <p:spPr>
          <a:xfrm>
            <a:off x="0" y="0"/>
            <a:ext cx="9144000" cy="762000"/>
          </a:xfrm>
        </p:spPr>
        <p:txBody>
          <a:bodyPr/>
          <a:lstStyle/>
          <a:p>
            <a:r>
              <a:rPr lang="en-US" sz="4800" dirty="0">
                <a:solidFill>
                  <a:srgbClr val="FFFF00"/>
                </a:solidFill>
                <a:latin typeface="Times New Roman" pitchFamily="18" charset="0"/>
                <a:ea typeface="DFKai-SB" pitchFamily="65" charset="-120"/>
                <a:cs typeface="Times New Roman" pitchFamily="18" charset="0"/>
              </a:rPr>
              <a:t>Telomeres: </a:t>
            </a:r>
            <a:r>
              <a:rPr lang="zh-CN" altLang="en-US" sz="4800" dirty="0">
                <a:solidFill>
                  <a:srgbClr val="FFFF00"/>
                </a:solidFill>
                <a:latin typeface="KaiTi" panose="02010609060101010101" pitchFamily="49" charset="-122"/>
                <a:ea typeface="KaiTi" panose="02010609060101010101" pitchFamily="49" charset="-122"/>
                <a:cs typeface="Times New Roman" pitchFamily="18" charset="0"/>
              </a:rPr>
              <a:t>端粒</a:t>
            </a:r>
            <a:r>
              <a:rPr lang="en-US" altLang="zh-CN" sz="4800" dirty="0">
                <a:solidFill>
                  <a:srgbClr val="FFFF00"/>
                </a:solidFill>
                <a:latin typeface="KaiTi" panose="02010609060101010101" pitchFamily="49" charset="-122"/>
                <a:ea typeface="KaiTi" panose="02010609060101010101" pitchFamily="49" charset="-122"/>
                <a:cs typeface="Times New Roman" pitchFamily="18" charset="0"/>
              </a:rPr>
              <a:t>:</a:t>
            </a:r>
            <a:r>
              <a:rPr lang="zh-CN" altLang="en-US" sz="4800" dirty="0">
                <a:solidFill>
                  <a:srgbClr val="FFFF00"/>
                </a:solidFill>
                <a:latin typeface="KaiTi" panose="02010609060101010101" pitchFamily="49" charset="-122"/>
                <a:ea typeface="KaiTi" panose="02010609060101010101" pitchFamily="49" charset="-122"/>
                <a:cs typeface="Times New Roman" pitchFamily="18" charset="0"/>
              </a:rPr>
              <a:t>控制生命长短</a:t>
            </a:r>
          </a:p>
        </p:txBody>
      </p:sp>
      <p:pic>
        <p:nvPicPr>
          <p:cNvPr id="698371" name="Picture 3" descr="Telomeres[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762000"/>
            <a:ext cx="9144000" cy="6096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041819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a:defRPr/>
            </a:pPr>
            <a:r>
              <a:rPr lang="zh-CN" altLang="en-US" sz="4800" dirty="0">
                <a:solidFill>
                  <a:srgbClr val="FFFF00"/>
                </a:solidFill>
                <a:latin typeface="KaiTi" panose="02010609060101010101" pitchFamily="49" charset="-122"/>
                <a:ea typeface="KaiTi" panose="02010609060101010101" pitchFamily="49" charset="-122"/>
              </a:rPr>
              <a:t>端粒体随年龄缩短</a:t>
            </a:r>
            <a:endParaRPr lang="en-US" altLang="zh-CN" sz="4800" dirty="0">
              <a:solidFill>
                <a:srgbClr val="FFFF00"/>
              </a:solidFill>
              <a:latin typeface="KaiTi" panose="02010609060101010101" pitchFamily="49" charset="-122"/>
              <a:ea typeface="KaiTi" panose="02010609060101010101" pitchFamily="49" charset="-122"/>
            </a:endParaRPr>
          </a:p>
        </p:txBody>
      </p:sp>
      <p:graphicFrame>
        <p:nvGraphicFramePr>
          <p:cNvPr id="2" name="Content Placeholder 1"/>
          <p:cNvGraphicFramePr>
            <a:graphicFrameLocks noGrp="1"/>
          </p:cNvGraphicFramePr>
          <p:nvPr>
            <p:ph idx="4294967295"/>
          </p:nvPr>
        </p:nvGraphicFramePr>
        <p:xfrm>
          <a:off x="-152400" y="762000"/>
          <a:ext cx="9296400" cy="609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3744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83"/>
            <a:ext cx="9144000" cy="982717"/>
          </a:xfrm>
        </p:spPr>
        <p:txBody>
          <a:bodyPr>
            <a:normAutofit fontScale="90000"/>
          </a:bodyPr>
          <a:lstStyle/>
          <a:p>
            <a:r>
              <a:rPr lang="zh-CN" altLang="en-US" sz="48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克隆羊</a:t>
            </a:r>
            <a:r>
              <a:rPr lang="en-US" altLang="zh-CN" sz="48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Dolly:</a:t>
            </a:r>
            <a:r>
              <a:rPr lang="zh-CN" altLang="en-US" sz="48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六嵗的壽命</a:t>
            </a:r>
            <a:r>
              <a:rPr lang="en-US" altLang="zh-CN" sz="48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8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端粒体问题</a:t>
            </a:r>
            <a:endParaRPr lang="en-US" sz="4800" dirty="0">
              <a:latin typeface="Times New Roman" panose="02020603050405020304" pitchFamily="18" charset="0"/>
              <a:ea typeface="KaiTi" panose="02010609060101010101" pitchFamily="49" charset="-122"/>
              <a:cs typeface="Times New Roman" panose="02020603050405020304" pitchFamily="18"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800" y="914400"/>
            <a:ext cx="5486399"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766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838200"/>
          </a:xfrm>
        </p:spPr>
        <p:txBody>
          <a:bodyPr>
            <a:normAutofit/>
          </a:bodyPr>
          <a:lstStyle/>
          <a:p>
            <a:pPr>
              <a:defRPr/>
            </a:pPr>
            <a:r>
              <a:rPr lang="zh-CN" altLang="en-US" sz="4800" dirty="0">
                <a:solidFill>
                  <a:srgbClr val="FFFF00"/>
                </a:solidFill>
                <a:latin typeface="KaiTi" panose="02010609060101010101" pitchFamily="49" charset="-122"/>
                <a:ea typeface="KaiTi" panose="02010609060101010101" pitchFamily="49" charset="-122"/>
                <a:cs typeface="Times New Roman" pitchFamily="18" charset="0"/>
              </a:rPr>
              <a:t>克隆羊</a:t>
            </a:r>
            <a:r>
              <a:rPr lang="zh-CN" altLang="en-US" sz="4800" dirty="0">
                <a:solidFill>
                  <a:srgbClr val="FFFF00"/>
                </a:solidFill>
                <a:latin typeface="Times New Roman" pitchFamily="18" charset="0"/>
                <a:ea typeface="DFKai-SB" pitchFamily="65" charset="-120"/>
                <a:cs typeface="Times New Roman" pitchFamily="18" charset="0"/>
              </a:rPr>
              <a:t> </a:t>
            </a:r>
            <a:r>
              <a:rPr lang="en-US" altLang="zh-CN" sz="4800" dirty="0">
                <a:solidFill>
                  <a:srgbClr val="FFFF00"/>
                </a:solidFill>
                <a:latin typeface="Times New Roman" pitchFamily="18" charset="0"/>
                <a:ea typeface="DFKai-SB" pitchFamily="65" charset="-120"/>
                <a:cs typeface="Times New Roman" pitchFamily="18" charset="0"/>
              </a:rPr>
              <a:t>Dolly</a:t>
            </a:r>
            <a:r>
              <a:rPr lang="zh-CN" altLang="en-US" sz="4800" dirty="0">
                <a:solidFill>
                  <a:srgbClr val="FFFF00"/>
                </a:solidFill>
                <a:latin typeface="Times New Roman" pitchFamily="18" charset="0"/>
                <a:ea typeface="DFKai-SB" pitchFamily="65" charset="-120"/>
                <a:cs typeface="Times New Roman" pitchFamily="18" charset="0"/>
              </a:rPr>
              <a:t>：</a:t>
            </a:r>
            <a:r>
              <a:rPr lang="en-US" altLang="zh-CN" sz="4800" dirty="0">
                <a:solidFill>
                  <a:srgbClr val="FFFF00"/>
                </a:solidFill>
                <a:latin typeface="Times New Roman" pitchFamily="18" charset="0"/>
                <a:ea typeface="DFKai-SB" pitchFamily="65" charset="-120"/>
                <a:cs typeface="Times New Roman" pitchFamily="18" charset="0"/>
              </a:rPr>
              <a:t>1996-2003</a:t>
            </a:r>
            <a:endParaRPr lang="en-US" sz="4800" dirty="0">
              <a:solidFill>
                <a:srgbClr val="FFFF00"/>
              </a:solidFill>
              <a:latin typeface="Times New Roman" pitchFamily="18" charset="0"/>
              <a:ea typeface="DFKai-SB" pitchFamily="65" charset="-120"/>
              <a:cs typeface="Times New Roman" pitchFamily="18" charset="0"/>
            </a:endParaRPr>
          </a:p>
        </p:txBody>
      </p:sp>
      <p:pic>
        <p:nvPicPr>
          <p:cNvPr id="6147" name="Picture 2" descr="C:\Users\ghsumtr\Pictures\Dolly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762000"/>
            <a:ext cx="9677400" cy="62484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7778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KaiTi" panose="02010609060101010101" pitchFamily="49" charset="-122"/>
                <a:ea typeface="KaiTi" panose="02010609060101010101" pitchFamily="49" charset="-122"/>
              </a:rPr>
              <a:t>应用不同层面的启示</a:t>
            </a:r>
            <a:endParaRPr lang="en-US" altLang="zh-CN" sz="48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0" y="762000"/>
            <a:ext cx="9144000" cy="6096000"/>
          </a:xfrm>
        </p:spPr>
        <p:txBody>
          <a:bodyPr>
            <a:normAutofit fontScale="92500" lnSpcReduction="10000"/>
          </a:bodyPr>
          <a:lstStyle/>
          <a:p>
            <a:pPr eaLnBrk="1" hangingPunct="1">
              <a:lnSpc>
                <a:spcPct val="90000"/>
              </a:lnSpc>
              <a:buBlip>
                <a:blip r:embed="rId3"/>
              </a:buBlip>
              <a:defRPr/>
            </a:pPr>
            <a:r>
              <a:rPr lang="zh-CN" altLang="en-US" sz="4400" dirty="0">
                <a:latin typeface="KaiTi" panose="02010609060101010101" pitchFamily="49" charset="-122"/>
                <a:ea typeface="KaiTi" panose="02010609060101010101" pitchFamily="49" charset="-122"/>
                <a:cs typeface="Times New Roman" pitchFamily="18" charset="0"/>
              </a:rPr>
              <a:t>圣经启示</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帮助我们重生得救</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灵命成长</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教会生活</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福音宣教</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这是保罗的意思</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3"/>
              </a:buBlip>
              <a:defRPr/>
            </a:pPr>
            <a:r>
              <a:rPr lang="zh-CN" altLang="en-US" sz="4400" dirty="0">
                <a:latin typeface="KaiTi" panose="02010609060101010101" pitchFamily="49" charset="-122"/>
                <a:ea typeface="KaiTi" panose="02010609060101010101" pitchFamily="49" charset="-122"/>
                <a:cs typeface="Times New Roman" pitchFamily="18" charset="0"/>
              </a:rPr>
              <a:t>大自然启示</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帮助我们求学</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工作</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研发</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建设</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贸易</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管理机构</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治理社会</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3"/>
              </a:buBlip>
              <a:defRPr/>
            </a:pPr>
            <a:r>
              <a:rPr lang="zh-CN" altLang="en-US" sz="4400" dirty="0">
                <a:latin typeface="KaiTi" panose="02010609060101010101" pitchFamily="49" charset="-122"/>
                <a:ea typeface="KaiTi" panose="02010609060101010101" pitchFamily="49" charset="-122"/>
                <a:cs typeface="Times New Roman" pitchFamily="18" charset="0"/>
              </a:rPr>
              <a:t>两个启示叫我们在生活的每一个层面存谦卑的心与神同行同工</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服事神与人</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3"/>
              </a:buBlip>
              <a:defRPr/>
            </a:pPr>
            <a:r>
              <a:rPr lang="zh-CN" altLang="en-US" sz="4400" dirty="0">
                <a:latin typeface="KaiTi" panose="02010609060101010101" pitchFamily="49" charset="-122"/>
                <a:ea typeface="KaiTi" panose="02010609060101010101" pitchFamily="49" charset="-122"/>
                <a:cs typeface="Times New Roman" pitchFamily="18" charset="0"/>
              </a:rPr>
              <a:t>基督徒两个启示都需要研究研读</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除非特殊情况</a:t>
            </a:r>
            <a:endParaRPr lang="en-US" altLang="zh-CN" sz="4400" dirty="0">
              <a:latin typeface="KaiTi" panose="02010609060101010101" pitchFamily="49" charset="-122"/>
              <a:ea typeface="KaiTi" panose="02010609060101010101" pitchFamily="49" charset="-122"/>
              <a:cs typeface="Times New Roman" pitchFamily="18" charset="0"/>
            </a:endParaRPr>
          </a:p>
          <a:p>
            <a:pPr eaLnBrk="1" hangingPunct="1">
              <a:lnSpc>
                <a:spcPct val="90000"/>
              </a:lnSpc>
              <a:buBlip>
                <a:blip r:embed="rId3"/>
              </a:buBlip>
              <a:defRPr/>
            </a:pPr>
            <a:r>
              <a:rPr lang="zh-CN" altLang="en-US" sz="4400" dirty="0">
                <a:latin typeface="KaiTi" panose="02010609060101010101" pitchFamily="49" charset="-122"/>
                <a:ea typeface="KaiTi" panose="02010609060101010101" pitchFamily="49" charset="-122"/>
                <a:cs typeface="Times New Roman" pitchFamily="18" charset="0"/>
              </a:rPr>
              <a:t>盼望基督徒能存感谢的心领受神的两个启示</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a:latin typeface="KaiTi" panose="02010609060101010101" pitchFamily="49" charset="-122"/>
                <a:ea typeface="KaiTi" panose="02010609060101010101" pitchFamily="49" charset="-122"/>
                <a:cs typeface="Times New Roman" pitchFamily="18" charset="0"/>
              </a:rPr>
              <a:t>两种恩典</a:t>
            </a:r>
            <a:endParaRPr lang="en-US" altLang="zh-CN" sz="4400" dirty="0">
              <a:latin typeface="KaiTi" panose="02010609060101010101" pitchFamily="49" charset="-122"/>
              <a:ea typeface="KaiTi" panose="02010609060101010101" pitchFamily="49" charset="-122"/>
              <a:cs typeface="Times New Roman" pitchFamily="18" charset="0"/>
            </a:endParaRPr>
          </a:p>
        </p:txBody>
      </p:sp>
    </p:spTree>
    <p:extLst>
      <p:ext uri="{BB962C8B-B14F-4D97-AF65-F5344CB8AC3E}">
        <p14:creationId xmlns:p14="http://schemas.microsoft.com/office/powerpoint/2010/main" val="5394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4191000" y="-2504276"/>
            <a:ext cx="4953000" cy="334560"/>
          </a:xfrm>
        </p:spPr>
        <p:txBody>
          <a:bodyPr anchorCtr="0"/>
          <a:lstStyle/>
          <a:p>
            <a:pPr eaLnBrk="1" hangingPunct="1">
              <a:defRPr/>
            </a:pP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762000" y="381000"/>
            <a:ext cx="7239000" cy="3429000"/>
          </a:xfrm>
        </p:spPr>
        <p:txBody>
          <a:bodyPr>
            <a:normAutofit/>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pic>
        <p:nvPicPr>
          <p:cNvPr id="1026" name="Picture 2" descr="COMMENTARY: Cherry-picking Bible verses nothing new | Opinion | thefacts.com">
            <a:extLst>
              <a:ext uri="{FF2B5EF4-FFF2-40B4-BE49-F238E27FC236}">
                <a16:creationId xmlns:a16="http://schemas.microsoft.com/office/drawing/2014/main" id="{958F44BD-410F-4FD7-9A28-C86108AA37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52400"/>
            <a:ext cx="7239000" cy="5257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ill religious exemptions undercut COVID-19 vaccines mandates?">
            <a:extLst>
              <a:ext uri="{FF2B5EF4-FFF2-40B4-BE49-F238E27FC236}">
                <a16:creationId xmlns:a16="http://schemas.microsoft.com/office/drawing/2014/main" id="{965B136E-1DA6-4F18-A196-72257B5BAE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0"/>
            <a:ext cx="4953000" cy="362307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herry-picking the Bible and using verses out of context isn&amp;#39;t a practice  confined to those opposed to vaccines – it has been done for centuries">
            <a:extLst>
              <a:ext uri="{FF2B5EF4-FFF2-40B4-BE49-F238E27FC236}">
                <a16:creationId xmlns:a16="http://schemas.microsoft.com/office/drawing/2014/main" id="{32FDF326-54A1-4073-8935-71A65F2A0B9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162" y="3194804"/>
            <a:ext cx="9144000" cy="44577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DD1ECA6C-B33D-4EE2-9207-AFB10C715263}"/>
              </a:ext>
            </a:extLst>
          </p:cNvPr>
          <p:cNvPicPr>
            <a:picLocks noChangeAspect="1"/>
          </p:cNvPicPr>
          <p:nvPr/>
        </p:nvPicPr>
        <p:blipFill>
          <a:blip r:embed="rId6"/>
          <a:stretch>
            <a:fillRect/>
          </a:stretch>
        </p:blipFill>
        <p:spPr>
          <a:xfrm>
            <a:off x="4213860" y="3194804"/>
            <a:ext cx="7305675" cy="5415796"/>
          </a:xfrm>
          <a:prstGeom prst="rect">
            <a:avLst/>
          </a:prstGeom>
        </p:spPr>
      </p:pic>
      <p:pic>
        <p:nvPicPr>
          <p:cNvPr id="1032" name="Picture 8" descr="Trust God Not Science&amp;quot; T-shirt by Ollehtos | Redbubble">
            <a:extLst>
              <a:ext uri="{FF2B5EF4-FFF2-40B4-BE49-F238E27FC236}">
                <a16:creationId xmlns:a16="http://schemas.microsoft.com/office/drawing/2014/main" id="{2028D075-BA0F-4C97-B8D2-64CFEE936F4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0438" y="1802893"/>
            <a:ext cx="2443162" cy="2692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0578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533400"/>
          </a:xfrm>
        </p:spPr>
        <p:txBody>
          <a:bodyPr anchorCtr="0"/>
          <a:lstStyle/>
          <a:p>
            <a:pPr>
              <a:defRPr/>
            </a:pPr>
            <a:r>
              <a:rPr lang="zh-CN" altLang="en-US"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农夫用大自然启示与神同工</a:t>
            </a:r>
            <a:r>
              <a:rPr lang="zh-CN" altLang="en-US" sz="3200" dirty="0">
                <a:solidFill>
                  <a:schemeClr val="tx1"/>
                </a:solidFill>
                <a:latin typeface="Times New Roman" panose="02020603050405020304" pitchFamily="18" charset="0"/>
                <a:ea typeface="KaiTi" panose="02010609060101010101" pitchFamily="49" charset="-122"/>
                <a:cs typeface="Times New Roman" panose="02020603050405020304" pitchFamily="18" charset="0"/>
              </a:rPr>
              <a:t>赛</a:t>
            </a:r>
            <a:r>
              <a:rPr lang="en-US" altLang="zh-CN" sz="3200" dirty="0">
                <a:solidFill>
                  <a:schemeClr val="tx1"/>
                </a:solidFill>
                <a:latin typeface="Times New Roman" panose="02020603050405020304" pitchFamily="18" charset="0"/>
                <a:ea typeface="KaiTi" panose="02010609060101010101" pitchFamily="49" charset="-122"/>
                <a:cs typeface="Times New Roman" panose="02020603050405020304" pitchFamily="18" charset="0"/>
              </a:rPr>
              <a:t>28:23-29</a:t>
            </a:r>
          </a:p>
        </p:txBody>
      </p:sp>
      <p:sp>
        <p:nvSpPr>
          <p:cNvPr id="3" name="Content Placeholder 2"/>
          <p:cNvSpPr>
            <a:spLocks noGrp="1"/>
          </p:cNvSpPr>
          <p:nvPr>
            <p:ph idx="4294967295"/>
          </p:nvPr>
        </p:nvSpPr>
        <p:spPr>
          <a:xfrm>
            <a:off x="0" y="685800"/>
            <a:ext cx="9144000" cy="6553200"/>
          </a:xfrm>
        </p:spPr>
        <p:txBody>
          <a:bodyPr>
            <a:normAutofit fontScale="92500" lnSpcReduction="10000"/>
          </a:bodyPr>
          <a:lstStyle/>
          <a:p>
            <a:pPr marL="0" indent="0">
              <a:lnSpc>
                <a:spcPct val="90000"/>
              </a:lnSpc>
              <a:buNone/>
              <a:defRPr/>
            </a:pP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你们要侧耳听我的声音</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农夫怎会</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不停的开垦耕地呢</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他犁平了地面</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不就撒种小茴香</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播种大茴香</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按行列种小麦 </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在指定的地方种大麦</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在田边种粗麦吗</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因为他的神教导他</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指教他正确的方法</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打小茴香不用尖耙</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轧大茴香也不用碾轮</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而是用杖打小茴香</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用棍打大茴香</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做饼的谷粒怎么要碾碎的呢</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 </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这也是出于万军之耶和华</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他的谋略奇妙</a:t>
            </a:r>
            <a:r>
              <a:rPr lang="en-US" altLang="zh-CN"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solidFill>
                  <a:srgbClr val="FFFF00"/>
                </a:solidFill>
                <a:latin typeface="Times New Roman" panose="02020603050405020304" pitchFamily="18" charset="0"/>
                <a:ea typeface="KaiTi" panose="02010609060101010101" pitchFamily="49" charset="-122"/>
                <a:cs typeface="Times New Roman" panose="02020603050405020304" pitchFamily="18" charset="0"/>
              </a:rPr>
              <a:t>他的智慧广大</a:t>
            </a:r>
            <a:r>
              <a:rPr lang="en-US" altLang="zh-CN" sz="4400" dirty="0">
                <a:solidFill>
                  <a:srgbClr val="FFFF00"/>
                </a:solidFill>
                <a:latin typeface="KaiTi" panose="02010609060101010101" pitchFamily="49" charset="-122"/>
                <a:ea typeface="KaiTi" panose="02010609060101010101" pitchFamily="49" charset="-122"/>
                <a:cs typeface="Times New Roman" pitchFamily="18" charset="0"/>
              </a:rPr>
              <a:t>.</a:t>
            </a:r>
          </a:p>
          <a:p>
            <a:pPr>
              <a:lnSpc>
                <a:spcPct val="90000"/>
              </a:lnSpc>
              <a:defRPr/>
            </a:pPr>
            <a:r>
              <a:rPr lang="zh-CN" altLang="en-US" sz="4400" dirty="0">
                <a:latin typeface="KaiTi" panose="02010609060101010101" pitchFamily="49" charset="-122"/>
                <a:ea typeface="KaiTi" panose="02010609060101010101" pitchFamily="49" charset="-122"/>
                <a:cs typeface="Times New Roman" pitchFamily="18" charset="0"/>
              </a:rPr>
              <a:t>农夫用理性得着神的教导</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了解神在大自然中的机制</a:t>
            </a:r>
            <a:r>
              <a:rPr lang="en-US" altLang="zh-CN" sz="4400" dirty="0">
                <a:latin typeface="KaiTi" panose="02010609060101010101" pitchFamily="49" charset="-122"/>
                <a:ea typeface="KaiTi" panose="02010609060101010101" pitchFamily="49" charset="-122"/>
                <a:cs typeface="Times New Roman" pitchFamily="18" charset="0"/>
              </a:rPr>
              <a:t>,</a:t>
            </a:r>
            <a:r>
              <a:rPr lang="zh-CN" altLang="en-US" sz="4400" dirty="0">
                <a:latin typeface="KaiTi" panose="02010609060101010101" pitchFamily="49" charset="-122"/>
                <a:ea typeface="KaiTi" panose="02010609060101010101" pitchFamily="49" charset="-122"/>
                <a:cs typeface="Times New Roman" pitchFamily="18" charset="0"/>
              </a:rPr>
              <a:t>然后按了解来耕种</a:t>
            </a:r>
            <a:endParaRPr lang="en-US" altLang="zh-CN" sz="4400" dirty="0">
              <a:latin typeface="KaiTi" panose="02010609060101010101" pitchFamily="49" charset="-122"/>
              <a:ea typeface="KaiTi" panose="02010609060101010101" pitchFamily="49" charset="-122"/>
              <a:cs typeface="Times New Roman" pitchFamily="18" charset="0"/>
            </a:endParaRPr>
          </a:p>
        </p:txBody>
      </p:sp>
    </p:spTree>
    <p:extLst>
      <p:ext uri="{BB962C8B-B14F-4D97-AF65-F5344CB8AC3E}">
        <p14:creationId xmlns:p14="http://schemas.microsoft.com/office/powerpoint/2010/main" val="263567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DFKai-SB" pitchFamily="65" charset="-120"/>
                <a:ea typeface="DFKai-SB" pitchFamily="65" charset="-120"/>
              </a:rPr>
              <a:t>两种启示在永恒中相遇</a:t>
            </a: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a:bodyPr>
          <a:lstStyle/>
          <a:p>
            <a:pPr eaLnBrk="1" hangingPunct="1">
              <a:lnSpc>
                <a:spcPct val="90000"/>
              </a:lnSpc>
              <a:buBlip>
                <a:blip r:embed="rId3"/>
              </a:buBlip>
              <a:defRPr/>
            </a:pPr>
            <a:r>
              <a:rPr lang="zh-CN" altLang="en-US" sz="4400" dirty="0">
                <a:latin typeface="Times New Roman" pitchFamily="18" charset="0"/>
                <a:ea typeface="DFKai-SB" pitchFamily="65" charset="-120"/>
                <a:cs typeface="Times New Roman" pitchFamily="18" charset="0"/>
              </a:rPr>
              <a:t>今天按照神普通启示的成就要带进永恒</a:t>
            </a:r>
            <a:endParaRPr lang="en-US" altLang="zh-TW" sz="4400" dirty="0">
              <a:latin typeface="Times New Roman" pitchFamily="18" charset="0"/>
              <a:ea typeface="DFKai-SB" pitchFamily="65" charset="-120"/>
              <a:cs typeface="Times New Roman" pitchFamily="18" charset="0"/>
            </a:endParaRPr>
          </a:p>
          <a:p>
            <a:pPr eaLnBrk="1" hangingPunct="1">
              <a:lnSpc>
                <a:spcPct val="90000"/>
              </a:lnSpc>
              <a:buBlip>
                <a:blip r:embed="rId3"/>
              </a:buBlip>
              <a:defRPr/>
            </a:pPr>
            <a:r>
              <a:rPr lang="zh-TW" altLang="en-US" sz="4400" dirty="0">
                <a:solidFill>
                  <a:srgbClr val="FFFF00"/>
                </a:solidFill>
                <a:latin typeface="Times New Roman" pitchFamily="18" charset="0"/>
                <a:ea typeface="DFKai-SB" pitchFamily="65" charset="-120"/>
                <a:cs typeface="Times New Roman" pitchFamily="18" charset="0"/>
              </a:rPr>
              <a:t>地上的君王要把自己的榮耀帶</a:t>
            </a:r>
            <a:r>
              <a:rPr lang="zh-CN" altLang="en-US" sz="4400" dirty="0">
                <a:solidFill>
                  <a:srgbClr val="FFFF00"/>
                </a:solidFill>
                <a:latin typeface="Times New Roman" pitchFamily="18" charset="0"/>
                <a:ea typeface="DFKai-SB" pitchFamily="65" charset="-120"/>
                <a:cs typeface="Times New Roman" pitchFamily="18" charset="0"/>
              </a:rPr>
              <a:t>到</a:t>
            </a:r>
            <a:r>
              <a:rPr lang="zh-TW" altLang="en-US" sz="4400" dirty="0">
                <a:solidFill>
                  <a:srgbClr val="FFFF00"/>
                </a:solidFill>
                <a:latin typeface="Times New Roman" pitchFamily="18" charset="0"/>
                <a:ea typeface="DFKai-SB" pitchFamily="65" charset="-120"/>
                <a:cs typeface="Times New Roman" pitchFamily="18" charset="0"/>
              </a:rPr>
              <a:t>那城</a:t>
            </a:r>
            <a:r>
              <a:rPr lang="zh-CN" altLang="en-US" sz="4400" dirty="0">
                <a:solidFill>
                  <a:srgbClr val="FFFF00"/>
                </a:solidFill>
                <a:latin typeface="Times New Roman" pitchFamily="18" charset="0"/>
                <a:ea typeface="DFKai-SB" pitchFamily="65" charset="-120"/>
                <a:cs typeface="Times New Roman" pitchFamily="18" charset="0"/>
              </a:rPr>
              <a:t>来</a:t>
            </a:r>
            <a:r>
              <a:rPr lang="en-US" altLang="zh-CN"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人要將列國的榮耀尊貴帶</a:t>
            </a:r>
            <a:r>
              <a:rPr lang="zh-CN" altLang="en-US" sz="4400" dirty="0">
                <a:solidFill>
                  <a:srgbClr val="FFFF00"/>
                </a:solidFill>
                <a:latin typeface="Times New Roman" pitchFamily="18" charset="0"/>
                <a:ea typeface="DFKai-SB" pitchFamily="65" charset="-120"/>
                <a:cs typeface="Times New Roman" pitchFamily="18" charset="0"/>
              </a:rPr>
              <a:t>到</a:t>
            </a:r>
            <a:r>
              <a:rPr lang="zh-TW" altLang="en-US" sz="4400" dirty="0">
                <a:solidFill>
                  <a:srgbClr val="FFFF00"/>
                </a:solidFill>
                <a:latin typeface="Times New Roman" pitchFamily="18" charset="0"/>
                <a:ea typeface="DFKai-SB" pitchFamily="65" charset="-120"/>
                <a:cs typeface="Times New Roman" pitchFamily="18" charset="0"/>
              </a:rPr>
              <a:t>那城</a:t>
            </a:r>
            <a:r>
              <a:rPr lang="zh-CN" altLang="en-US" sz="4400" dirty="0">
                <a:solidFill>
                  <a:srgbClr val="FFFF00"/>
                </a:solidFill>
                <a:latin typeface="Times New Roman" pitchFamily="18" charset="0"/>
                <a:ea typeface="DFKai-SB" pitchFamily="65" charset="-120"/>
                <a:cs typeface="Times New Roman" pitchFamily="18" charset="0"/>
              </a:rPr>
              <a:t>来</a:t>
            </a:r>
            <a:r>
              <a:rPr lang="zh-CN" altLang="en-US" sz="4400" dirty="0">
                <a:latin typeface="Times New Roman" pitchFamily="18" charset="0"/>
                <a:ea typeface="DFKai-SB" pitchFamily="65" charset="-120"/>
                <a:cs typeface="Times New Roman" pitchFamily="18" charset="0"/>
              </a:rPr>
              <a:t> </a:t>
            </a:r>
            <a:r>
              <a:rPr lang="zh-CN" altLang="en-US" dirty="0">
                <a:latin typeface="Times New Roman" pitchFamily="18" charset="0"/>
                <a:ea typeface="DFKai-SB" pitchFamily="65" charset="-120"/>
                <a:cs typeface="Times New Roman" pitchFamily="18" charset="0"/>
              </a:rPr>
              <a:t>启示录</a:t>
            </a:r>
            <a:r>
              <a:rPr lang="en-US" altLang="zh-CN" dirty="0">
                <a:latin typeface="Times New Roman" pitchFamily="18" charset="0"/>
                <a:ea typeface="DFKai-SB" pitchFamily="65" charset="-120"/>
                <a:cs typeface="Times New Roman" pitchFamily="18" charset="0"/>
              </a:rPr>
              <a:t>21:24,26</a:t>
            </a:r>
          </a:p>
          <a:p>
            <a:pPr eaLnBrk="1" hangingPunct="1">
              <a:lnSpc>
                <a:spcPct val="90000"/>
              </a:lnSpc>
              <a:buBlip>
                <a:blip r:embed="rId3"/>
              </a:buBlip>
              <a:defRPr/>
            </a:pPr>
            <a:r>
              <a:rPr lang="zh-CN" altLang="en-US" sz="4400" dirty="0">
                <a:latin typeface="Times New Roman" pitchFamily="18" charset="0"/>
                <a:ea typeface="DFKai-SB" pitchFamily="65" charset="-120"/>
                <a:cs typeface="Times New Roman" pitchFamily="18" charset="0"/>
              </a:rPr>
              <a:t>所以不是今生所做的都是属世的、虚空的</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都要被火消灭</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3"/>
              </a:buBlip>
              <a:defRPr/>
            </a:pPr>
            <a:r>
              <a:rPr lang="zh-CN" altLang="en-US" sz="4400" dirty="0">
                <a:latin typeface="Times New Roman" pitchFamily="18" charset="0"/>
                <a:ea typeface="DFKai-SB" pitchFamily="65" charset="-120"/>
                <a:cs typeface="Times New Roman" pitchFamily="18" charset="0"/>
              </a:rPr>
              <a:t>为自己做</a:t>
            </a:r>
            <a:r>
              <a:rPr lang="zh-CN" altLang="en-US" sz="4400">
                <a:latin typeface="Times New Roman" pitchFamily="18" charset="0"/>
                <a:ea typeface="DFKai-SB" pitchFamily="65" charset="-120"/>
                <a:cs typeface="Times New Roman" pitchFamily="18" charset="0"/>
              </a:rPr>
              <a:t>的要被消灭</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为神做的要带进永恒</a:t>
            </a:r>
            <a:endParaRPr lang="en-US" altLang="zh-CN" sz="4400" dirty="0">
              <a:latin typeface="Times New Roman" pitchFamily="18" charset="0"/>
              <a:ea typeface="DFKai-SB" pitchFamily="65" charset="-120"/>
              <a:cs typeface="Times New Roman" pitchFamily="18" charset="0"/>
            </a:endParaRPr>
          </a:p>
        </p:txBody>
      </p:sp>
    </p:spTree>
    <p:extLst>
      <p:ext uri="{BB962C8B-B14F-4D97-AF65-F5344CB8AC3E}">
        <p14:creationId xmlns:p14="http://schemas.microsoft.com/office/powerpoint/2010/main" val="64643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DFKai-SB" pitchFamily="65" charset="-120"/>
                <a:ea typeface="DFKai-SB" pitchFamily="65" charset="-120"/>
              </a:rPr>
              <a:t>两种启示在日常生活中相遇</a:t>
            </a: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日常工作需要应用神普通启示教导的技巧</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了解应用技巧需要神特殊启示教导的心态</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潜意识不一定是圣灵的引导</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自己的感动</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不都是从圣灵而来</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需要从神的普通启示中了解自己的潜意识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336658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609600"/>
          </a:xfrm>
        </p:spPr>
        <p:txBody>
          <a:bodyPr anchorCtr="0"/>
          <a:lstStyle/>
          <a:p>
            <a:pPr eaLnBrk="1" hangingPunct="1">
              <a:defRPr/>
            </a:pPr>
            <a:r>
              <a:rPr lang="zh-CN" altLang="en-US" sz="4800" dirty="0">
                <a:solidFill>
                  <a:srgbClr val="FFFF00"/>
                </a:solidFill>
                <a:latin typeface="DFKai-SB" pitchFamily="65" charset="-120"/>
                <a:ea typeface="DFKai-SB" pitchFamily="65" charset="-120"/>
              </a:rPr>
              <a:t>结论</a:t>
            </a:r>
            <a:r>
              <a:rPr lang="en-US" altLang="zh-CN" sz="4800" dirty="0">
                <a:solidFill>
                  <a:srgbClr val="FFFF00"/>
                </a:solidFill>
                <a:latin typeface="DFKai-SB" pitchFamily="65" charset="-120"/>
                <a:ea typeface="DFKai-SB" pitchFamily="65" charset="-120"/>
              </a:rPr>
              <a:t>:</a:t>
            </a:r>
            <a:r>
              <a:rPr lang="zh-CN" altLang="en-US" sz="4800" dirty="0">
                <a:solidFill>
                  <a:srgbClr val="FFFF00"/>
                </a:solidFill>
                <a:latin typeface="DFKai-SB" pitchFamily="65" charset="-120"/>
                <a:ea typeface="DFKai-SB" pitchFamily="65" charset="-120"/>
              </a:rPr>
              <a:t>需要神的两种启示与恩典</a:t>
            </a: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fontScale="85000" lnSpcReduction="20000"/>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如何重生得救</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只有从圣经特殊启示找答案</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普通启示只叫我们看到自己有限</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所以保罗在林前</a:t>
            </a:r>
            <a:r>
              <a:rPr lang="en-US" altLang="zh-CN" sz="4400" dirty="0">
                <a:latin typeface="Times New Roman" pitchFamily="18" charset="0"/>
                <a:ea typeface="DFKai-SB" pitchFamily="65" charset="-120"/>
                <a:cs typeface="Times New Roman" pitchFamily="18" charset="0"/>
              </a:rPr>
              <a:t>1:19-25</a:t>
            </a:r>
            <a:r>
              <a:rPr lang="zh-CN" altLang="en-US" sz="4400" dirty="0">
                <a:latin typeface="Times New Roman" pitchFamily="18" charset="0"/>
                <a:ea typeface="DFKai-SB" pitchFamily="65" charset="-120"/>
                <a:cs typeface="Times New Roman" pitchFamily="18" charset="0"/>
              </a:rPr>
              <a:t>所说的是对的</a:t>
            </a:r>
            <a:endParaRPr lang="en-US" altLang="zh-CN" sz="4400" dirty="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可是</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如何耕种</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具体耕种的方法不是从圣经找</a:t>
            </a:r>
            <a:r>
              <a:rPr lang="en-US" altLang="zh-CN" sz="4400" dirty="0">
                <a:latin typeface="Times New Roman" pitchFamily="18" charset="0"/>
                <a:ea typeface="DFKai-SB" pitchFamily="65" charset="-120"/>
                <a:cs typeface="Times New Roman" pitchFamily="18" charset="0"/>
              </a:rPr>
              <a:t>;Zoom</a:t>
            </a:r>
            <a:r>
              <a:rPr lang="zh-CN" altLang="en-US" sz="4400" dirty="0">
                <a:latin typeface="Times New Roman" pitchFamily="18" charset="0"/>
                <a:ea typeface="DFKai-SB" pitchFamily="65" charset="-120"/>
                <a:cs typeface="Times New Roman" pitchFamily="18" charset="0"/>
              </a:rPr>
              <a:t>的方法不是从圣经找</a:t>
            </a:r>
            <a:endParaRPr lang="en-US" altLang="zh-CN" sz="4400" dirty="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如何开汽车</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如何弹琴</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如何做生意</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具体操作的答案不是在圣经中找</a:t>
            </a:r>
            <a:endParaRPr lang="en-US" altLang="zh-CN" sz="4400" dirty="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如何防止</a:t>
            </a:r>
            <a:r>
              <a:rPr lang="en-US" altLang="zh-CN" sz="4400" dirty="0">
                <a:latin typeface="Times New Roman" pitchFamily="18" charset="0"/>
                <a:ea typeface="DFKai-SB" pitchFamily="65" charset="-120"/>
                <a:cs typeface="Times New Roman" pitchFamily="18" charset="0"/>
              </a:rPr>
              <a:t>COVD-19:</a:t>
            </a:r>
            <a:r>
              <a:rPr lang="zh-CN" altLang="en-US" sz="4400" dirty="0">
                <a:latin typeface="Times New Roman" pitchFamily="18" charset="0"/>
                <a:ea typeface="DFKai-SB" pitchFamily="65" charset="-120"/>
                <a:cs typeface="Times New Roman" pitchFamily="18" charset="0"/>
              </a:rPr>
              <a:t>了解身体免疫功能</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制造疫苗的方法</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不是从圣经找</a:t>
            </a:r>
            <a:endParaRPr lang="en-US" altLang="zh-CN" sz="4400" dirty="0">
              <a:latin typeface="Times New Roman" pitchFamily="18" charset="0"/>
              <a:ea typeface="DFKai-SB" pitchFamily="65" charset="-120"/>
              <a:cs typeface="Times New Roman" pitchFamily="18" charset="0"/>
            </a:endParaRPr>
          </a:p>
          <a:p>
            <a:pPr>
              <a:lnSpc>
                <a:spcPct val="90000"/>
              </a:lnSpc>
              <a:buBlip>
                <a:blip r:embed="rId2"/>
              </a:buBlip>
              <a:defRPr/>
            </a:pPr>
            <a:r>
              <a:rPr lang="zh-CN" altLang="en-US" sz="4400" dirty="0">
                <a:latin typeface="Times New Roman" pitchFamily="18" charset="0"/>
                <a:ea typeface="DFKai-SB" pitchFamily="65" charset="-120"/>
                <a:cs typeface="Times New Roman" pitchFamily="18" charset="0"/>
              </a:rPr>
              <a:t>基督徒必须按圣经启示以谦卑敬畏服事神的心态来具体了解应用神的普通启示</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感谢神</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他有两种启示与恩典</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因为我们日常生活中</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两种启示与恩典都需要</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851366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2272427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DFKai-SB" pitchFamily="65" charset="-120"/>
                <a:ea typeface="DFKai-SB" pitchFamily="65" charset="-120"/>
              </a:rPr>
              <a:t>保罗好像也是这样说</a:t>
            </a: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a:bodyPr>
          <a:lstStyle/>
          <a:p>
            <a:pPr marL="0" indent="0" eaLnBrk="1" hangingPunct="1">
              <a:lnSpc>
                <a:spcPct val="90000"/>
              </a:lnSpc>
              <a:buNone/>
              <a:defRPr/>
            </a:pPr>
            <a:r>
              <a:rPr lang="zh-TW" altLang="en-US" sz="4400" dirty="0">
                <a:solidFill>
                  <a:srgbClr val="FFFF00"/>
                </a:solidFill>
                <a:latin typeface="Times New Roman" pitchFamily="18" charset="0"/>
                <a:ea typeface="DFKai-SB" pitchFamily="65" charset="-120"/>
                <a:cs typeface="Times New Roman" pitchFamily="18" charset="0"/>
              </a:rPr>
              <a:t>就如經上所記</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我要摧毀智慧人的智慧</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廢棄聰明人的聰明</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智慧人在哪裏</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文士在哪裏</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這世上的</a:t>
            </a:r>
            <a:r>
              <a:rPr lang="zh-CN" altLang="en-US" sz="4400" dirty="0">
                <a:solidFill>
                  <a:srgbClr val="FFFF00"/>
                </a:solidFill>
                <a:latin typeface="Times New Roman" pitchFamily="18" charset="0"/>
                <a:ea typeface="DFKai-SB" pitchFamily="65" charset="-120"/>
                <a:cs typeface="Times New Roman" pitchFamily="18" charset="0"/>
              </a:rPr>
              <a:t>哲学家</a:t>
            </a:r>
            <a:r>
              <a:rPr lang="zh-TW" altLang="en-US" sz="4400" dirty="0">
                <a:solidFill>
                  <a:srgbClr val="FFFF00"/>
                </a:solidFill>
                <a:latin typeface="Times New Roman" pitchFamily="18" charset="0"/>
                <a:ea typeface="DFKai-SB" pitchFamily="65" charset="-120"/>
                <a:cs typeface="Times New Roman" pitchFamily="18" charset="0"/>
              </a:rPr>
              <a:t>在哪裏</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上帝豈不是已使這世上的智慧變成愚拙了嗎 </a:t>
            </a:r>
            <a:r>
              <a:rPr lang="zh-CN" altLang="en-US" dirty="0">
                <a:latin typeface="Times New Roman" pitchFamily="18" charset="0"/>
                <a:ea typeface="DFKai-SB" pitchFamily="65" charset="-120"/>
                <a:cs typeface="Times New Roman" pitchFamily="18" charset="0"/>
              </a:rPr>
              <a:t>林前</a:t>
            </a:r>
            <a:r>
              <a:rPr lang="en-US" altLang="zh-CN" dirty="0">
                <a:latin typeface="Times New Roman" pitchFamily="18" charset="0"/>
                <a:ea typeface="DFKai-SB" pitchFamily="65" charset="-120"/>
                <a:cs typeface="Times New Roman" pitchFamily="18" charset="0"/>
              </a:rPr>
              <a:t>1:19-25</a:t>
            </a:r>
            <a:r>
              <a:rPr lang="zh-CN" altLang="en-US" dirty="0">
                <a:latin typeface="Times New Roman" pitchFamily="18" charset="0"/>
                <a:ea typeface="DFKai-SB" pitchFamily="65" charset="-120"/>
                <a:cs typeface="Times New Roman" pitchFamily="18" charset="0"/>
              </a:rPr>
              <a:t> </a:t>
            </a:r>
            <a:endParaRPr lang="en-US" altLang="zh-CN"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851752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533400"/>
          </a:xfrm>
        </p:spPr>
        <p:txBody>
          <a:bodyPr anchorCtr="0"/>
          <a:lstStyle/>
          <a:p>
            <a:pPr eaLnBrk="1" hangingPunct="1">
              <a:defRPr/>
            </a:pPr>
            <a:r>
              <a:rPr lang="zh-CN" altLang="en-US" sz="3600" dirty="0">
                <a:solidFill>
                  <a:srgbClr val="FFFF00"/>
                </a:solidFill>
                <a:latin typeface="DFKai-SB" pitchFamily="65" charset="-120"/>
                <a:ea typeface="DFKai-SB" pitchFamily="65" charset="-120"/>
              </a:rPr>
              <a:t>神对以实玛利的恩典与启示 </a:t>
            </a:r>
            <a:r>
              <a:rPr lang="zh-CN" altLang="en-US" sz="2800" dirty="0">
                <a:solidFill>
                  <a:srgbClr val="FFFF00"/>
                </a:solidFill>
                <a:latin typeface="Times New Roman" panose="02020603050405020304" pitchFamily="18" charset="0"/>
                <a:ea typeface="DFKai-SB" pitchFamily="65" charset="-120"/>
                <a:cs typeface="Times New Roman" panose="02020603050405020304" pitchFamily="18" charset="0"/>
              </a:rPr>
              <a:t>创世记</a:t>
            </a:r>
            <a:r>
              <a:rPr lang="en-US" altLang="zh-CN" sz="2800" dirty="0">
                <a:solidFill>
                  <a:srgbClr val="FFFF00"/>
                </a:solidFill>
                <a:latin typeface="Times New Roman" panose="02020603050405020304" pitchFamily="18" charset="0"/>
                <a:ea typeface="DFKai-SB" pitchFamily="65" charset="-120"/>
                <a:cs typeface="Times New Roman" panose="02020603050405020304" pitchFamily="18" charset="0"/>
              </a:rPr>
              <a:t>21:9-21</a:t>
            </a:r>
          </a:p>
        </p:txBody>
      </p:sp>
      <p:sp>
        <p:nvSpPr>
          <p:cNvPr id="3" name="Content Placeholder 2"/>
          <p:cNvSpPr>
            <a:spLocks noGrp="1"/>
          </p:cNvSpPr>
          <p:nvPr>
            <p:ph idx="4294967295"/>
          </p:nvPr>
        </p:nvSpPr>
        <p:spPr>
          <a:xfrm>
            <a:off x="0" y="533400"/>
            <a:ext cx="9296400" cy="6705600"/>
          </a:xfrm>
        </p:spPr>
        <p:txBody>
          <a:bodyPr>
            <a:normAutofit fontScale="32500" lnSpcReduction="20000"/>
          </a:bodyPr>
          <a:lstStyle/>
          <a:p>
            <a:pPr marL="0" indent="0" algn="l">
              <a:buNone/>
            </a:pPr>
            <a:r>
              <a:rPr lang="zh-TW" altLang="en-US" sz="8900" b="0" i="0" dirty="0">
                <a:solidFill>
                  <a:srgbClr val="FFFF00"/>
                </a:solidFill>
                <a:effectLst/>
                <a:latin typeface="KaiTi" panose="02010609060101010101" pitchFamily="49" charset="-122"/>
                <a:ea typeface="KaiTi" panose="02010609060101010101" pitchFamily="49" charset="-122"/>
              </a:rPr>
              <a:t>那時</a:t>
            </a:r>
            <a:r>
              <a:rPr lang="en-US" altLang="zh-TW" sz="890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撒拉看見埃及人夏甲為亞伯拉罕所生的兒子戲笑</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就對亞伯拉罕說</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你把這使女和她兒子趕出去</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因為這使女的兒子不可與我的兒子以撒一同承受產業</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亞伯拉罕為這事非常憂愁</a:t>
            </a:r>
            <a:r>
              <a:rPr lang="en-US" altLang="zh-TW" sz="890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上帝對亞伯拉罕說</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你不必為這孩子和你的使女憂愁</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撒拉對你說的話</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你都要聽從</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因為從以撒生的</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才要稱為你的後裔</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至於使女的兒子</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我也必使他成為一國</a:t>
            </a:r>
            <a:r>
              <a:rPr lang="en-US" altLang="zh-TW" sz="8900" dirty="0">
                <a:solidFill>
                  <a:srgbClr val="FFFF00"/>
                </a:solidFill>
                <a:effectLst/>
                <a:latin typeface="KaiTi" panose="02010609060101010101" pitchFamily="49" charset="-122"/>
                <a:ea typeface="KaiTi" panose="02010609060101010101" pitchFamily="49" charset="-122"/>
              </a:rPr>
              <a:t>..</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亞伯拉罕清早起來</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拿餅和一皮袋水</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給了夏甲</a:t>
            </a:r>
            <a:r>
              <a:rPr lang="en-US" altLang="zh-TW" sz="890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把她和孩子一起送走</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夏甲就走了</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在別是巴的曠野流浪</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皮袋的水用完了</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夏甲就把孩子放在一棵小樹下</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自己走開</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說</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我不忍心看見孩子死</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她就</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放聲大哭</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上帝聽見孩子的聲音</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上帝的使者就從天上呼叫夏甲說</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夏甲</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你為何這樣呢</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不要害怕</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上帝已經聽見孩子</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的聲音了</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起來</a:t>
            </a:r>
            <a:r>
              <a:rPr lang="en-US" altLang="zh-TW" sz="890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把孩子扶起來</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用你的手握住他</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因我必使他成為大國</a:t>
            </a:r>
            <a:r>
              <a:rPr lang="en-US" altLang="zh-TW" sz="890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上帝開了夏甲的眼睛</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她就看見一口水井</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她就去</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把皮袋裝滿了水</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給孩子喝</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上帝與這孩子同在</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他就漸漸長大</a:t>
            </a:r>
            <a:r>
              <a:rPr lang="en-US" altLang="zh-TW" sz="890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成了一個弓箭手</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他住在巴蘭的曠野</a:t>
            </a:r>
            <a:r>
              <a:rPr lang="en-US" altLang="zh-TW" sz="8900" b="0" i="0" dirty="0">
                <a:solidFill>
                  <a:srgbClr val="FFFF00"/>
                </a:solidFill>
                <a:effectLst/>
                <a:latin typeface="KaiTi" panose="02010609060101010101" pitchFamily="49" charset="-122"/>
                <a:ea typeface="KaiTi" panose="02010609060101010101" pitchFamily="49" charset="-122"/>
              </a:rPr>
              <a:t>;</a:t>
            </a:r>
            <a:r>
              <a:rPr lang="zh-TW" altLang="en-US" sz="8900" b="0" i="0" dirty="0">
                <a:solidFill>
                  <a:srgbClr val="FFFF00"/>
                </a:solidFill>
                <a:effectLst/>
                <a:latin typeface="KaiTi" panose="02010609060101010101" pitchFamily="49" charset="-122"/>
                <a:ea typeface="KaiTi" panose="02010609060101010101" pitchFamily="49" charset="-122"/>
              </a:rPr>
              <a:t>他母親從埃及地為他娶了一個妻子</a:t>
            </a:r>
            <a:r>
              <a:rPr lang="en-US" altLang="zh-TW" sz="8900" b="0" i="0" dirty="0">
                <a:solidFill>
                  <a:srgbClr val="FFFF00"/>
                </a:solidFill>
                <a:effectLst/>
                <a:latin typeface="KaiTi" panose="02010609060101010101" pitchFamily="49" charset="-122"/>
                <a:ea typeface="KaiTi" panose="02010609060101010101" pitchFamily="49" charset="-122"/>
              </a:rPr>
              <a:t>.</a:t>
            </a:r>
            <a:endParaRPr lang="zh-TW" altLang="en-US" sz="8900" b="0" i="0" dirty="0">
              <a:solidFill>
                <a:srgbClr val="FFFF00"/>
              </a:solidFill>
              <a:effectLst/>
              <a:latin typeface="KaiTi" panose="02010609060101010101" pitchFamily="49" charset="-122"/>
              <a:ea typeface="KaiTi" panose="02010609060101010101" pitchFamily="49" charset="-122"/>
            </a:endParaRPr>
          </a:p>
          <a:p>
            <a:pPr marL="0" indent="0" eaLnBrk="1" hangingPunct="1">
              <a:lnSpc>
                <a:spcPct val="90000"/>
              </a:lnSpc>
              <a:buNone/>
              <a:defRPr/>
            </a:pPr>
            <a:r>
              <a:rPr lang="zh-CN" altLang="en-US" sz="4400" dirty="0">
                <a:latin typeface="Times New Roman" pitchFamily="18" charset="0"/>
                <a:ea typeface="DFKai-SB" pitchFamily="65" charset="-120"/>
                <a:cs typeface="Times New Roman" pitchFamily="18" charset="0"/>
              </a:rPr>
              <a:t> </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73337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DFKai-SB" pitchFamily="65" charset="-120"/>
                <a:ea typeface="DFKai-SB" pitchFamily="65" charset="-120"/>
              </a:rPr>
              <a:t>以实玛利在神的应许和拣选以外</a:t>
            </a: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fontScale="92500" lnSpcReduction="20000"/>
          </a:bodyPr>
          <a:lstStyle/>
          <a:p>
            <a:pPr eaLnBrk="1" hangingPunct="1">
              <a:lnSpc>
                <a:spcPct val="90000"/>
              </a:lnSpc>
              <a:buBlip>
                <a:blip r:embed="rId3"/>
              </a:buBlip>
              <a:defRPr/>
            </a:pPr>
            <a:r>
              <a:rPr lang="zh-CN" altLang="en-US" sz="4400" dirty="0">
                <a:latin typeface="Times New Roman" pitchFamily="18" charset="0"/>
                <a:ea typeface="DFKai-SB" pitchFamily="65" charset="-120"/>
                <a:cs typeface="Times New Roman" pitchFamily="18" charset="0"/>
              </a:rPr>
              <a:t>以撒断奶庆祝会上</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以实玛利嘲笑</a:t>
            </a:r>
            <a:r>
              <a:rPr lang="en-US" altLang="zh-CN" sz="4400" dirty="0">
                <a:latin typeface="Times New Roman" pitchFamily="18" charset="0"/>
                <a:ea typeface="DFKai-SB" pitchFamily="65" charset="-120"/>
                <a:cs typeface="Times New Roman" pitchFamily="18" charset="0"/>
              </a:rPr>
              <a:t>mock</a:t>
            </a:r>
            <a:r>
              <a:rPr lang="zh-CN" altLang="en-US" sz="4400" dirty="0">
                <a:latin typeface="Times New Roman" pitchFamily="18" charset="0"/>
                <a:ea typeface="DFKai-SB" pitchFamily="65" charset="-120"/>
                <a:cs typeface="Times New Roman" pitchFamily="18" charset="0"/>
              </a:rPr>
              <a:t>以撒</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3"/>
              </a:buBlip>
              <a:defRPr/>
            </a:pPr>
            <a:r>
              <a:rPr lang="zh-CN" altLang="en-US" sz="4400" dirty="0">
                <a:latin typeface="Times New Roman" pitchFamily="18" charset="0"/>
                <a:ea typeface="DFKai-SB" pitchFamily="65" charset="-120"/>
                <a:cs typeface="Times New Roman" pitchFamily="18" charset="0"/>
              </a:rPr>
              <a:t>撒拉要求亚伯拉罕赶走夏甲和以实玛利</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亚伯拉罕很为难</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3"/>
              </a:buBlip>
              <a:defRPr/>
            </a:pPr>
            <a:r>
              <a:rPr lang="zh-CN" altLang="en-US" sz="4400" dirty="0">
                <a:latin typeface="Times New Roman" pitchFamily="18" charset="0"/>
                <a:ea typeface="DFKai-SB" pitchFamily="65" charset="-120"/>
                <a:cs typeface="Times New Roman" pitchFamily="18" charset="0"/>
              </a:rPr>
              <a:t>神叫亚伯拉罕照撒拉的话去做</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3"/>
              </a:buBlip>
              <a:defRPr/>
            </a:pPr>
            <a:r>
              <a:rPr lang="zh-CN" altLang="en-US" sz="4400" dirty="0">
                <a:latin typeface="Times New Roman" pitchFamily="18" charset="0"/>
                <a:ea typeface="DFKai-SB" pitchFamily="65" charset="-120"/>
                <a:cs typeface="Times New Roman" pitchFamily="18" charset="0"/>
              </a:rPr>
              <a:t>虽然以实玛利在神的拣选和应许以外</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神却给他恩典与启示</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叫他自己成功</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也叫他的后裔成为大族</a:t>
            </a:r>
            <a:endParaRPr lang="en-US" altLang="zh-CN" sz="4400" dirty="0">
              <a:latin typeface="Times New Roman" pitchFamily="18" charset="0"/>
              <a:ea typeface="DFKai-SB" pitchFamily="65" charset="-120"/>
              <a:cs typeface="Times New Roman" pitchFamily="18" charset="0"/>
            </a:endParaRPr>
          </a:p>
          <a:p>
            <a:pPr algn="just" eaLnBrk="1" hangingPunct="1">
              <a:lnSpc>
                <a:spcPct val="90000"/>
              </a:lnSpc>
              <a:buBlip>
                <a:blip r:embed="rId3"/>
              </a:buBlip>
              <a:defRPr/>
            </a:pPr>
            <a:r>
              <a:rPr lang="zh-CN" altLang="en-US" sz="4400" dirty="0">
                <a:latin typeface="Times New Roman" pitchFamily="18" charset="0"/>
                <a:ea typeface="DFKai-SB" pitchFamily="65" charset="-120"/>
                <a:cs typeface="Times New Roman" pitchFamily="18" charset="0"/>
              </a:rPr>
              <a:t>圣经两次记载他的后裔在大卫王的队伍中</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亚玛撒 </a:t>
            </a:r>
            <a:r>
              <a:rPr lang="zh-CN" altLang="en-US" sz="3000" dirty="0">
                <a:latin typeface="Times New Roman" pitchFamily="18" charset="0"/>
                <a:ea typeface="DFKai-SB" pitchFamily="65" charset="-120"/>
                <a:cs typeface="Times New Roman" pitchFamily="18" charset="0"/>
              </a:rPr>
              <a:t>撒下</a:t>
            </a:r>
            <a:r>
              <a:rPr lang="en-US" altLang="zh-CN" sz="3000" dirty="0">
                <a:latin typeface="Times New Roman" pitchFamily="18" charset="0"/>
                <a:ea typeface="DFKai-SB" pitchFamily="65" charset="-120"/>
                <a:cs typeface="Times New Roman" pitchFamily="18" charset="0"/>
              </a:rPr>
              <a:t>17:25</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阿比勒 </a:t>
            </a:r>
            <a:r>
              <a:rPr lang="zh-CN" altLang="en-US" sz="3000" dirty="0">
                <a:latin typeface="Times New Roman" pitchFamily="18" charset="0"/>
                <a:ea typeface="DFKai-SB" pitchFamily="65" charset="-120"/>
                <a:cs typeface="Times New Roman" pitchFamily="18" charset="0"/>
              </a:rPr>
              <a:t>代下</a:t>
            </a:r>
            <a:r>
              <a:rPr lang="en-US" altLang="zh-CN" sz="3000" dirty="0">
                <a:latin typeface="Times New Roman" pitchFamily="18" charset="0"/>
                <a:ea typeface="DFKai-SB" pitchFamily="65" charset="-120"/>
                <a:cs typeface="Times New Roman" pitchFamily="18" charset="0"/>
              </a:rPr>
              <a:t>27:30</a:t>
            </a:r>
          </a:p>
          <a:p>
            <a:pPr eaLnBrk="1" hangingPunct="1">
              <a:lnSpc>
                <a:spcPct val="90000"/>
              </a:lnSpc>
              <a:buBlip>
                <a:blip r:embed="rId3"/>
              </a:buBlip>
              <a:defRPr/>
            </a:pPr>
            <a:r>
              <a:rPr lang="zh-CN" altLang="en-US" sz="4400" dirty="0">
                <a:latin typeface="Times New Roman" pitchFamily="18" charset="0"/>
                <a:ea typeface="DFKai-SB" pitchFamily="65" charset="-120"/>
                <a:cs typeface="Times New Roman" pitchFamily="18" charset="0"/>
              </a:rPr>
              <a:t>所以</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神赐给以实玛利普通的恩典与启示</a:t>
            </a:r>
            <a:endParaRPr lang="en-US" altLang="zh-CN" sz="30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389583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DFKai-SB" pitchFamily="65" charset="-120"/>
                <a:ea typeface="DFKai-SB" pitchFamily="65" charset="-120"/>
              </a:rPr>
              <a:t>以扫也蒙神的恩典与启示</a:t>
            </a: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76200" y="762000"/>
            <a:ext cx="9296400" cy="6096000"/>
          </a:xfrm>
        </p:spPr>
        <p:txBody>
          <a:bodyPr>
            <a:normAutofit fontScale="92500" lnSpcReduction="10000"/>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虽然以扫轻看长子的名分</a:t>
            </a:r>
            <a:r>
              <a:rPr lang="zh-CN" altLang="en-US" sz="2800" dirty="0">
                <a:latin typeface="Times New Roman" pitchFamily="18" charset="0"/>
                <a:ea typeface="DFKai-SB" pitchFamily="65" charset="-120"/>
                <a:cs typeface="Times New Roman" pitchFamily="18" charset="0"/>
              </a:rPr>
              <a:t>创</a:t>
            </a:r>
            <a:r>
              <a:rPr lang="en-US" altLang="zh-CN" sz="2800" dirty="0">
                <a:latin typeface="Times New Roman" pitchFamily="18" charset="0"/>
                <a:ea typeface="DFKai-SB" pitchFamily="65" charset="-120"/>
                <a:cs typeface="Times New Roman" pitchFamily="18" charset="0"/>
              </a:rPr>
              <a:t>25:37,</a:t>
            </a:r>
            <a:r>
              <a:rPr lang="zh-CN" altLang="en-US" sz="4400" dirty="0">
                <a:latin typeface="Times New Roman" pitchFamily="18" charset="0"/>
                <a:ea typeface="DFKai-SB" pitchFamily="65" charset="-120"/>
                <a:cs typeface="Times New Roman" pitchFamily="18" charset="0"/>
              </a:rPr>
              <a:t>不在神救赎历史中</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可是神还是给他祝福</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普通恩典和启示</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TW" altLang="en-US" sz="4400" dirty="0">
                <a:solidFill>
                  <a:srgbClr val="FFFF00"/>
                </a:solidFill>
                <a:latin typeface="Times New Roman" pitchFamily="18" charset="0"/>
                <a:ea typeface="DFKai-SB" pitchFamily="65" charset="-120"/>
                <a:cs typeface="Times New Roman" pitchFamily="18" charset="0"/>
              </a:rPr>
              <a:t>以掃對他父親說</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我父啊</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你只有一個祝福嗎</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我父啊</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求你也為我祝福</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以掃就放聲而哭</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他父親以撒回答說</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看哪</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你所住的地方必缺乏肥沃的土地</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缺乏天上的甘露</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你必倚靠刀劍度日</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又必服侍你的兄弟</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到你強盛的時候</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必從你頸項上掙開他的軛 </a:t>
            </a:r>
            <a:r>
              <a:rPr lang="zh-CN" altLang="en-US" sz="3000" dirty="0">
                <a:latin typeface="Times New Roman" pitchFamily="18" charset="0"/>
                <a:ea typeface="DFKai-SB" pitchFamily="65" charset="-120"/>
                <a:cs typeface="Times New Roman" pitchFamily="18" charset="0"/>
              </a:rPr>
              <a:t>创</a:t>
            </a:r>
            <a:r>
              <a:rPr lang="en-US" altLang="zh-CN" sz="3000" dirty="0">
                <a:latin typeface="Times New Roman" pitchFamily="18" charset="0"/>
                <a:ea typeface="DFKai-SB" pitchFamily="65" charset="-120"/>
                <a:cs typeface="Times New Roman" pitchFamily="18" charset="0"/>
              </a:rPr>
              <a:t>27:38-40</a:t>
            </a:r>
            <a:endParaRPr lang="en-US" altLang="zh-TW" sz="30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创世记</a:t>
            </a:r>
            <a:r>
              <a:rPr lang="en-US" altLang="zh-CN" sz="4400" dirty="0">
                <a:latin typeface="Times New Roman" pitchFamily="18" charset="0"/>
                <a:ea typeface="DFKai-SB" pitchFamily="65" charset="-120"/>
                <a:cs typeface="Times New Roman" pitchFamily="18" charset="0"/>
              </a:rPr>
              <a:t>36:</a:t>
            </a:r>
            <a:r>
              <a:rPr lang="zh-CN" altLang="en-US" sz="4400" dirty="0">
                <a:latin typeface="Times New Roman" pitchFamily="18" charset="0"/>
                <a:ea typeface="DFKai-SB" pitchFamily="65" charset="-120"/>
                <a:cs typeface="Times New Roman" pitchFamily="18" charset="0"/>
              </a:rPr>
              <a:t>记载以扫的后裔成为大族</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241469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DFKai-SB" pitchFamily="65" charset="-120"/>
                <a:ea typeface="DFKai-SB" pitchFamily="65" charset="-120"/>
              </a:rPr>
              <a:t>神的普通恩典与启示</a:t>
            </a: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76200" y="762000"/>
            <a:ext cx="9296400" cy="6096000"/>
          </a:xfrm>
        </p:spPr>
        <p:txBody>
          <a:bodyPr>
            <a:normAutofit/>
          </a:bodyPr>
          <a:lstStyle/>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所以神对以实玛利和以扫的恩典与启示</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是因为神对世界和其中所有的有普通的恩典与启示</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TW" altLang="en-US" sz="4400" dirty="0">
                <a:solidFill>
                  <a:srgbClr val="FFFF00"/>
                </a:solidFill>
                <a:latin typeface="Times New Roman" pitchFamily="18" charset="0"/>
                <a:ea typeface="DFKai-SB" pitchFamily="65" charset="-120"/>
                <a:cs typeface="Times New Roman" pitchFamily="18" charset="0"/>
              </a:rPr>
              <a:t>那創造天、地、海和其中萬物的永生的上帝</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未嘗不為自己留下證據來</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就如常行善事</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從天降雨</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賞賜豐年</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使你們飲食飽足</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滿心喜樂</a:t>
            </a:r>
            <a:r>
              <a:rPr lang="zh-CN" altLang="en-US" sz="2800" dirty="0">
                <a:latin typeface="Times New Roman" pitchFamily="18" charset="0"/>
                <a:ea typeface="DFKai-SB" pitchFamily="65" charset="-120"/>
                <a:cs typeface="Times New Roman" pitchFamily="18" charset="0"/>
              </a:rPr>
              <a:t>徒</a:t>
            </a:r>
            <a:r>
              <a:rPr lang="en-US" altLang="zh-CN" sz="2800" dirty="0">
                <a:latin typeface="Times New Roman" pitchFamily="18" charset="0"/>
                <a:ea typeface="DFKai-SB" pitchFamily="65" charset="-120"/>
                <a:cs typeface="Times New Roman" pitchFamily="18" charset="0"/>
              </a:rPr>
              <a:t>14:25-17</a:t>
            </a:r>
          </a:p>
          <a:p>
            <a:pPr eaLnBrk="1" hangingPunct="1">
              <a:lnSpc>
                <a:spcPct val="90000"/>
              </a:lnSpc>
              <a:buBlip>
                <a:blip r:embed="rId2"/>
              </a:buBlip>
              <a:defRPr/>
            </a:pPr>
            <a:r>
              <a:rPr lang="zh-TW" altLang="en-US" sz="4400" dirty="0">
                <a:solidFill>
                  <a:srgbClr val="FFFF00"/>
                </a:solidFill>
                <a:latin typeface="Times New Roman" pitchFamily="18" charset="0"/>
                <a:ea typeface="DFKai-SB" pitchFamily="65" charset="-120"/>
                <a:cs typeface="Times New Roman" pitchFamily="18" charset="0"/>
              </a:rPr>
              <a:t>因為他叫太陽照好人</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也照壞人</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降雨給義人</a:t>
            </a:r>
            <a:r>
              <a:rPr lang="en-US" altLang="zh-TW" sz="4400" dirty="0">
                <a:solidFill>
                  <a:srgbClr val="FFFF00"/>
                </a:solidFill>
                <a:latin typeface="Times New Roman" pitchFamily="18" charset="0"/>
                <a:ea typeface="DFKai-SB" pitchFamily="65" charset="-120"/>
                <a:cs typeface="Times New Roman" pitchFamily="18" charset="0"/>
              </a:rPr>
              <a:t>,</a:t>
            </a:r>
            <a:r>
              <a:rPr lang="zh-TW" altLang="en-US" sz="4400" dirty="0">
                <a:solidFill>
                  <a:srgbClr val="FFFF00"/>
                </a:solidFill>
                <a:latin typeface="Times New Roman" pitchFamily="18" charset="0"/>
                <a:ea typeface="DFKai-SB" pitchFamily="65" charset="-120"/>
                <a:cs typeface="Times New Roman" pitchFamily="18" charset="0"/>
              </a:rPr>
              <a:t>也給不義的人</a:t>
            </a:r>
            <a:r>
              <a:rPr lang="en-US" altLang="zh-TW" sz="4400" dirty="0">
                <a:latin typeface="Times New Roman" pitchFamily="18" charset="0"/>
                <a:ea typeface="DFKai-SB" pitchFamily="65" charset="-120"/>
                <a:cs typeface="Times New Roman" pitchFamily="18" charset="0"/>
              </a:rPr>
              <a:t> </a:t>
            </a:r>
            <a:r>
              <a:rPr lang="zh-CN" altLang="en-US" sz="2800" dirty="0">
                <a:latin typeface="Times New Roman" pitchFamily="18" charset="0"/>
                <a:ea typeface="DFKai-SB" pitchFamily="65" charset="-120"/>
                <a:cs typeface="Times New Roman" pitchFamily="18" charset="0"/>
              </a:rPr>
              <a:t>太</a:t>
            </a:r>
            <a:r>
              <a:rPr lang="en-US" altLang="zh-CN" sz="2800" dirty="0">
                <a:latin typeface="Times New Roman" pitchFamily="18" charset="0"/>
                <a:ea typeface="DFKai-SB" pitchFamily="65" charset="-120"/>
                <a:cs typeface="Times New Roman" pitchFamily="18" charset="0"/>
              </a:rPr>
              <a:t>5:45</a:t>
            </a:r>
            <a:r>
              <a:rPr lang="zh-CN" altLang="en-US" sz="2800" dirty="0">
                <a:latin typeface="Times New Roman" pitchFamily="18" charset="0"/>
                <a:ea typeface="DFKai-SB" pitchFamily="65" charset="-120"/>
                <a:cs typeface="Times New Roman" pitchFamily="18" charset="0"/>
              </a:rPr>
              <a:t> </a:t>
            </a:r>
            <a:endParaRPr lang="en-US" altLang="zh-CN" sz="28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547304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457200"/>
          </a:xfrm>
        </p:spPr>
        <p:txBody>
          <a:bodyPr anchorCtr="0"/>
          <a:lstStyle/>
          <a:p>
            <a:pPr eaLnBrk="1" hangingPunct="1">
              <a:defRPr/>
            </a:pPr>
            <a:r>
              <a:rPr lang="zh-CN" altLang="en-US" sz="4000" dirty="0">
                <a:solidFill>
                  <a:srgbClr val="FFFF00"/>
                </a:solidFill>
                <a:latin typeface="KaiTi" panose="02010609060101010101" pitchFamily="49" charset="-122"/>
                <a:ea typeface="KaiTi" panose="02010609060101010101" pitchFamily="49" charset="-122"/>
              </a:rPr>
              <a:t>一般教会好像忽略神的普通启示和恩典</a:t>
            </a:r>
            <a:endParaRPr lang="en-US" altLang="zh-CN" sz="4000" dirty="0">
              <a:solidFill>
                <a:srgbClr val="FFFF00"/>
              </a:solidFill>
              <a:latin typeface="KaiTi" panose="02010609060101010101" pitchFamily="49" charset="-122"/>
              <a:ea typeface="KaiTi" panose="02010609060101010101" pitchFamily="49" charset="-122"/>
            </a:endParaRPr>
          </a:p>
        </p:txBody>
      </p:sp>
      <p:sp>
        <p:nvSpPr>
          <p:cNvPr id="3" name="Content Placeholder 2"/>
          <p:cNvSpPr>
            <a:spLocks noGrp="1"/>
          </p:cNvSpPr>
          <p:nvPr>
            <p:ph idx="4294967295"/>
          </p:nvPr>
        </p:nvSpPr>
        <p:spPr>
          <a:xfrm>
            <a:off x="-76200" y="609600"/>
            <a:ext cx="9296400" cy="6248400"/>
          </a:xfrm>
        </p:spPr>
        <p:txBody>
          <a:bodyPr>
            <a:normAutofit fontScale="92500" lnSpcReduction="10000"/>
          </a:bodyPr>
          <a:lstStyle/>
          <a:p>
            <a:pPr eaLnBrk="1" hangingPunct="1">
              <a:lnSpc>
                <a:spcPct val="90000"/>
              </a:lnSpc>
              <a:buBlip>
                <a:blip r:embed="rId3"/>
              </a:buBlip>
              <a:defRPr/>
            </a:pP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新冠疫情导致很多教会单方面强调神的特殊救赎</a:t>
            </a:r>
            <a:endParaRPr lang="en-US" altLang="zh-CN" sz="4400" dirty="0">
              <a:latin typeface="Times New Roman" panose="02020603050405020304" pitchFamily="18" charset="0"/>
              <a:ea typeface="KaiTi" panose="02010609060101010101" pitchFamily="49" charset="-122"/>
              <a:cs typeface="Times New Roman" panose="02020603050405020304" pitchFamily="18" charset="0"/>
            </a:endParaRPr>
          </a:p>
          <a:p>
            <a:pPr>
              <a:lnSpc>
                <a:spcPct val="90000"/>
              </a:lnSpc>
              <a:buBlip>
                <a:blip r:embed="rId3"/>
              </a:buBlip>
              <a:defRPr/>
            </a:pP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比如很多基督徒反对疫苗</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认为疫苗是人智慧发明出来的</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基督徒应该依靠神</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不要依靠科学</a:t>
            </a:r>
            <a:endParaRPr lang="en-US" altLang="zh-CN" sz="4400" dirty="0">
              <a:latin typeface="Times New Roman" panose="02020603050405020304" pitchFamily="18" charset="0"/>
              <a:ea typeface="KaiTi" panose="02010609060101010101" pitchFamily="49" charset="-122"/>
              <a:cs typeface="Times New Roman" panose="02020603050405020304" pitchFamily="18" charset="0"/>
            </a:endParaRPr>
          </a:p>
          <a:p>
            <a:pPr eaLnBrk="1" hangingPunct="1">
              <a:lnSpc>
                <a:spcPct val="90000"/>
              </a:lnSpc>
              <a:buBlip>
                <a:blip r:embed="rId3"/>
              </a:buBlip>
              <a:defRPr/>
            </a:pP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盼望我们换一个角度来了解</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所有真理都是神的真理</a:t>
            </a:r>
            <a:endParaRPr lang="en-US" altLang="zh-CN" sz="4400" dirty="0">
              <a:latin typeface="Times New Roman" panose="02020603050405020304" pitchFamily="18" charset="0"/>
              <a:ea typeface="KaiTi" panose="02010609060101010101" pitchFamily="49" charset="-122"/>
              <a:cs typeface="Times New Roman" panose="02020603050405020304" pitchFamily="18" charset="0"/>
            </a:endParaRPr>
          </a:p>
          <a:p>
            <a:pPr>
              <a:lnSpc>
                <a:spcPct val="90000"/>
              </a:lnSpc>
              <a:buBlip>
                <a:blip r:embed="rId3"/>
              </a:buBlip>
              <a:defRPr/>
            </a:pP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也明白神用两种方法来启示他的真理</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两者并不互相矛盾</a:t>
            </a:r>
            <a:endParaRPr lang="en-US" altLang="zh-CN" sz="4400" dirty="0">
              <a:latin typeface="Times New Roman" panose="02020603050405020304" pitchFamily="18" charset="0"/>
              <a:ea typeface="KaiTi" panose="02010609060101010101" pitchFamily="49" charset="-122"/>
              <a:cs typeface="Times New Roman" panose="02020603050405020304" pitchFamily="18" charset="0"/>
            </a:endParaRPr>
          </a:p>
          <a:p>
            <a:pPr>
              <a:lnSpc>
                <a:spcPct val="90000"/>
              </a:lnSpc>
              <a:buBlip>
                <a:blip r:embed="rId3"/>
              </a:buBlip>
              <a:defRPr/>
            </a:pP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基督徒的生活</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不应该有属世、属灵之区分</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潜意识作用不一定是圣灵的 带领</a:t>
            </a:r>
            <a:endParaRPr lang="en-US" altLang="zh-CN" sz="4400" dirty="0">
              <a:latin typeface="Times New Roman" panose="02020603050405020304" pitchFamily="18" charset="0"/>
              <a:ea typeface="KaiTi" panose="02010609060101010101" pitchFamily="49" charset="-122"/>
              <a:cs typeface="Times New Roman" panose="02020603050405020304" pitchFamily="18" charset="0"/>
            </a:endParaRPr>
          </a:p>
        </p:txBody>
      </p:sp>
      <mc:AlternateContent xmlns:mc="http://schemas.openxmlformats.org/markup-compatibility/2006" xmlns:p14="http://schemas.microsoft.com/office/powerpoint/2010/main">
        <mc:Choice Requires="p14">
          <p:contentPart p14:bwMode="auto" r:id="rId4">
            <p14:nvContentPartPr>
              <p14:cNvPr id="2" name="Ink 1">
                <a:extLst>
                  <a:ext uri="{FF2B5EF4-FFF2-40B4-BE49-F238E27FC236}">
                    <a16:creationId xmlns:a16="http://schemas.microsoft.com/office/drawing/2014/main" id="{9D4088A0-D63D-47A2-A9E5-896CDD72C7D7}"/>
                  </a:ext>
                </a:extLst>
              </p14:cNvPr>
              <p14:cNvContentPartPr/>
              <p14:nvPr/>
            </p14:nvContentPartPr>
            <p14:xfrm>
              <a:off x="8204400" y="5987880"/>
              <a:ext cx="360" cy="360"/>
            </p14:xfrm>
          </p:contentPart>
        </mc:Choice>
        <mc:Fallback xmlns="">
          <p:pic>
            <p:nvPicPr>
              <p:cNvPr id="2" name="Ink 1">
                <a:extLst>
                  <a:ext uri="{FF2B5EF4-FFF2-40B4-BE49-F238E27FC236}">
                    <a16:creationId xmlns:a16="http://schemas.microsoft.com/office/drawing/2014/main" id="{9D4088A0-D63D-47A2-A9E5-896CDD72C7D7}"/>
                  </a:ext>
                </a:extLst>
              </p:cNvPr>
              <p:cNvPicPr/>
              <p:nvPr/>
            </p:nvPicPr>
            <p:blipFill>
              <a:blip r:embed="rId5"/>
              <a:stretch>
                <a:fillRect/>
              </a:stretch>
            </p:blipFill>
            <p:spPr>
              <a:xfrm>
                <a:off x="8188560" y="5924520"/>
                <a:ext cx="31680" cy="127080"/>
              </a:xfrm>
              <a:prstGeom prst="rect">
                <a:avLst/>
              </a:prstGeom>
            </p:spPr>
          </p:pic>
        </mc:Fallback>
      </mc:AlternateContent>
    </p:spTree>
    <p:extLst>
      <p:ext uri="{BB962C8B-B14F-4D97-AF65-F5344CB8AC3E}">
        <p14:creationId xmlns:p14="http://schemas.microsoft.com/office/powerpoint/2010/main" val="15197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Title 1"/>
          <p:cNvSpPr>
            <a:spLocks noGrp="1"/>
          </p:cNvSpPr>
          <p:nvPr>
            <p:ph type="title" idx="4294967295"/>
          </p:nvPr>
        </p:nvSpPr>
        <p:spPr>
          <a:xfrm>
            <a:off x="0" y="0"/>
            <a:ext cx="9144000" cy="762000"/>
          </a:xfrm>
        </p:spPr>
        <p:txBody>
          <a:bodyPr anchorCtr="0"/>
          <a:lstStyle/>
          <a:p>
            <a:pPr eaLnBrk="1" hangingPunct="1">
              <a:defRPr/>
            </a:pPr>
            <a:r>
              <a:rPr lang="zh-CN" altLang="en-US" sz="4800" dirty="0">
                <a:solidFill>
                  <a:srgbClr val="FFFF00"/>
                </a:solidFill>
                <a:latin typeface="DFKai-SB" pitchFamily="65" charset="-120"/>
                <a:ea typeface="DFKai-SB" pitchFamily="65" charset="-120"/>
              </a:rPr>
              <a:t>神的两种启示</a:t>
            </a:r>
            <a:endParaRPr lang="en-US" altLang="zh-CN" sz="4800" dirty="0">
              <a:solidFill>
                <a:srgbClr val="FFFF00"/>
              </a:solidFill>
              <a:latin typeface="DFKai-SB" pitchFamily="65" charset="-120"/>
              <a:ea typeface="DFKai-SB" pitchFamily="65" charset="-120"/>
            </a:endParaRPr>
          </a:p>
        </p:txBody>
      </p:sp>
      <p:sp>
        <p:nvSpPr>
          <p:cNvPr id="3" name="Content Placeholder 2"/>
          <p:cNvSpPr>
            <a:spLocks noGrp="1"/>
          </p:cNvSpPr>
          <p:nvPr>
            <p:ph idx="4294967295"/>
          </p:nvPr>
        </p:nvSpPr>
        <p:spPr>
          <a:xfrm>
            <a:off x="0" y="762000"/>
            <a:ext cx="9144000" cy="6096000"/>
          </a:xfrm>
        </p:spPr>
        <p:txBody>
          <a:bodyPr>
            <a:normAutofit lnSpcReduction="10000"/>
          </a:bodyPr>
          <a:lstStyle/>
          <a:p>
            <a:pPr>
              <a:lnSpc>
                <a:spcPct val="90000"/>
              </a:lnSpc>
              <a:buBlip>
                <a:blip r:embed="rId2"/>
              </a:buBlip>
              <a:defRPr/>
            </a:pP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1.</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圣经特殊启示</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从意义层面启示重生得救</a:t>
            </a:r>
            <a:r>
              <a:rPr lang="en-US" altLang="zh-CN" sz="4400" dirty="0">
                <a:latin typeface="Times New Roman" panose="02020603050405020304" pitchFamily="18" charset="0"/>
                <a:ea typeface="KaiTi" panose="02010609060101010101" pitchFamily="49" charset="-122"/>
                <a:cs typeface="Times New Roman" panose="02020603050405020304" pitchFamily="18" charset="0"/>
              </a:rPr>
              <a:t>,</a:t>
            </a:r>
            <a:r>
              <a:rPr lang="zh-CN" altLang="en-US" sz="4400" dirty="0">
                <a:latin typeface="Times New Roman" panose="02020603050405020304" pitchFamily="18" charset="0"/>
                <a:ea typeface="KaiTi" panose="02010609060101010101" pitchFamily="49" charset="-122"/>
                <a:cs typeface="Times New Roman" panose="02020603050405020304" pitchFamily="18" charset="0"/>
              </a:rPr>
              <a:t>生命更新</a:t>
            </a:r>
            <a:endParaRPr lang="en-US" altLang="zh-CN" sz="4400" dirty="0">
              <a:latin typeface="Times New Roman" panose="02020603050405020304" pitchFamily="18" charset="0"/>
              <a:ea typeface="KaiTi" panose="02010609060101010101" pitchFamily="49" charset="-122"/>
              <a:cs typeface="Times New Roman" panose="02020603050405020304" pitchFamily="18" charset="0"/>
            </a:endParaRPr>
          </a:p>
          <a:p>
            <a:pPr eaLnBrk="1" hangingPunct="1">
              <a:lnSpc>
                <a:spcPct val="90000"/>
              </a:lnSpc>
              <a:buBlip>
                <a:blip r:embed="rId2"/>
              </a:buBlip>
              <a:defRPr/>
            </a:pPr>
            <a:r>
              <a:rPr lang="en-US" altLang="zh-CN" sz="4400" dirty="0">
                <a:latin typeface="Times New Roman" pitchFamily="18" charset="0"/>
                <a:ea typeface="DFKai-SB" pitchFamily="65" charset="-120"/>
                <a:cs typeface="Times New Roman" pitchFamily="18" charset="0"/>
              </a:rPr>
              <a:t>2.</a:t>
            </a:r>
            <a:r>
              <a:rPr lang="zh-CN" altLang="en-US" sz="4400" dirty="0">
                <a:latin typeface="Times New Roman" pitchFamily="18" charset="0"/>
                <a:ea typeface="DFKai-SB" pitchFamily="65" charset="-120"/>
                <a:cs typeface="Times New Roman" pitchFamily="18" charset="0"/>
              </a:rPr>
              <a:t>大自然普通启示</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 从机制</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过程</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方法</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层面启示大自然中神创造的机制</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意义与机制</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不同层面</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并不矛盾</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科学不单单是人的智慧</a:t>
            </a:r>
            <a:r>
              <a:rPr lang="en-US" altLang="zh-CN" sz="4400" dirty="0">
                <a:latin typeface="Times New Roman" pitchFamily="18" charset="0"/>
                <a:ea typeface="DFKai-SB" pitchFamily="65" charset="-120"/>
                <a:cs typeface="Times New Roman" pitchFamily="18" charset="0"/>
              </a:rPr>
              <a:t>:</a:t>
            </a:r>
            <a:r>
              <a:rPr lang="zh-CN" altLang="en-US" sz="4400" dirty="0">
                <a:latin typeface="Times New Roman" pitchFamily="18" charset="0"/>
                <a:ea typeface="DFKai-SB" pitchFamily="65" charset="-120"/>
                <a:cs typeface="Times New Roman" pitchFamily="18" charset="0"/>
              </a:rPr>
              <a:t>科学其实是人探讨神创造的大自然的机制和程序得到的知识</a:t>
            </a:r>
            <a:endParaRPr lang="en-US" altLang="zh-CN" sz="4400" dirty="0">
              <a:latin typeface="Times New Roman" pitchFamily="18" charset="0"/>
              <a:ea typeface="DFKai-SB" pitchFamily="65" charset="-120"/>
              <a:cs typeface="Times New Roman" pitchFamily="18" charset="0"/>
            </a:endParaRPr>
          </a:p>
          <a:p>
            <a:pPr eaLnBrk="1" hangingPunct="1">
              <a:lnSpc>
                <a:spcPct val="90000"/>
              </a:lnSpc>
              <a:buBlip>
                <a:blip r:embed="rId2"/>
              </a:buBlip>
              <a:defRPr/>
            </a:pPr>
            <a:r>
              <a:rPr lang="zh-CN" altLang="en-US" sz="4400" dirty="0">
                <a:latin typeface="Times New Roman" pitchFamily="18" charset="0"/>
                <a:ea typeface="DFKai-SB" pitchFamily="65" charset="-120"/>
                <a:cs typeface="Times New Roman" pitchFamily="18" charset="0"/>
              </a:rPr>
              <a:t>就如神学是人研读圣经整理出来的学问</a:t>
            </a:r>
            <a:endParaRPr lang="en-US" altLang="zh-CN" sz="4400" dirty="0">
              <a:latin typeface="Times New Roman" pitchFamily="18" charset="0"/>
              <a:ea typeface="宋体" pitchFamily="2" charset="-122"/>
              <a:cs typeface="Times New Roman" pitchFamily="18" charset="0"/>
            </a:endParaRPr>
          </a:p>
        </p:txBody>
      </p:sp>
    </p:spTree>
    <p:extLst>
      <p:ext uri="{BB962C8B-B14F-4D97-AF65-F5344CB8AC3E}">
        <p14:creationId xmlns:p14="http://schemas.microsoft.com/office/powerpoint/2010/main" val="483591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Hsu Templat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Hsu Template</Template>
  <TotalTime>2830</TotalTime>
  <Words>1809</Words>
  <Application>Microsoft Office PowerPoint</Application>
  <PresentationFormat>On-screen Show (4:3)</PresentationFormat>
  <Paragraphs>83</Paragraphs>
  <Slides>24</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DFKai-SB</vt:lpstr>
      <vt:lpstr>KaiTi</vt:lpstr>
      <vt:lpstr>Arial</vt:lpstr>
      <vt:lpstr>Times New Roman</vt:lpstr>
      <vt:lpstr>Verdana</vt:lpstr>
      <vt:lpstr>Wingdings</vt:lpstr>
      <vt:lpstr>Hsu Template</vt:lpstr>
      <vt:lpstr> 神的两种恩典与启示 创21:8-21; 27:39-40; 赛28:23-29  徐理强长老 11.2021_Bos</vt:lpstr>
      <vt:lpstr>PowerPoint Presentation</vt:lpstr>
      <vt:lpstr>保罗好像也是这样说</vt:lpstr>
      <vt:lpstr>神对以实玛利的恩典与启示 创世记21:9-21</vt:lpstr>
      <vt:lpstr>以实玛利在神的应许和拣选以外</vt:lpstr>
      <vt:lpstr>以扫也蒙神的恩典与启示</vt:lpstr>
      <vt:lpstr>神的普通恩典与启示</vt:lpstr>
      <vt:lpstr>一般教会好像忽略神的普通启示和恩典</vt:lpstr>
      <vt:lpstr>神的两种启示</vt:lpstr>
      <vt:lpstr>圣经与耶稣:神特别启示</vt:lpstr>
      <vt:lpstr>大自然:神一般普通的启示</vt:lpstr>
      <vt:lpstr>不同角度看一件事情:并不矛盾</vt:lpstr>
      <vt:lpstr>细胞</vt:lpstr>
      <vt:lpstr>23对染色体；染色体上的基因</vt:lpstr>
      <vt:lpstr>Telomeres: 端粒:控制生命长短</vt:lpstr>
      <vt:lpstr>端粒体随年龄缩短</vt:lpstr>
      <vt:lpstr>克隆羊Dolly:六嵗的壽命,端粒体问题</vt:lpstr>
      <vt:lpstr>克隆羊 Dolly：1996-2003</vt:lpstr>
      <vt:lpstr>应用不同层面的启示</vt:lpstr>
      <vt:lpstr>农夫用大自然启示与神同工赛28:23-29</vt:lpstr>
      <vt:lpstr>两种启示在永恒中相遇</vt:lpstr>
      <vt:lpstr>两种启示在日常生活中相遇</vt:lpstr>
      <vt:lpstr>结论:需要神的两种启示与恩典</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lkghsu</dc:creator>
  <cp:lastModifiedBy>George Hsu</cp:lastModifiedBy>
  <cp:revision>52</cp:revision>
  <cp:lastPrinted>2002-03-27T18:41:19Z</cp:lastPrinted>
  <dcterms:created xsi:type="dcterms:W3CDTF">2015-08-19T22:10:50Z</dcterms:created>
  <dcterms:modified xsi:type="dcterms:W3CDTF">2021-11-14T12:56:09Z</dcterms:modified>
</cp:coreProperties>
</file>