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64" r:id="rId2"/>
    <p:sldId id="314" r:id="rId3"/>
    <p:sldId id="275" r:id="rId4"/>
    <p:sldId id="280" r:id="rId5"/>
    <p:sldId id="315" r:id="rId6"/>
    <p:sldId id="258" r:id="rId7"/>
    <p:sldId id="259" r:id="rId8"/>
    <p:sldId id="260" r:id="rId9"/>
    <p:sldId id="261" r:id="rId10"/>
    <p:sldId id="262" r:id="rId11"/>
    <p:sldId id="263" r:id="rId12"/>
    <p:sldId id="344" r:id="rId13"/>
    <p:sldId id="311" r:id="rId14"/>
    <p:sldId id="319" r:id="rId15"/>
    <p:sldId id="316" r:id="rId16"/>
    <p:sldId id="321" r:id="rId17"/>
    <p:sldId id="322" r:id="rId18"/>
    <p:sldId id="323" r:id="rId19"/>
    <p:sldId id="326" r:id="rId20"/>
    <p:sldId id="324" r:id="rId21"/>
    <p:sldId id="325" r:id="rId22"/>
    <p:sldId id="327" r:id="rId23"/>
    <p:sldId id="341" r:id="rId24"/>
    <p:sldId id="330" r:id="rId25"/>
    <p:sldId id="286" r:id="rId26"/>
    <p:sldId id="296" r:id="rId27"/>
    <p:sldId id="317" r:id="rId28"/>
    <p:sldId id="331" r:id="rId29"/>
    <p:sldId id="332" r:id="rId30"/>
    <p:sldId id="333" r:id="rId31"/>
    <p:sldId id="334" r:id="rId32"/>
    <p:sldId id="329" r:id="rId33"/>
    <p:sldId id="335" r:id="rId34"/>
    <p:sldId id="338" r:id="rId35"/>
    <p:sldId id="337" r:id="rId36"/>
    <p:sldId id="339" r:id="rId37"/>
    <p:sldId id="343" r:id="rId38"/>
    <p:sldId id="301" r:id="rId39"/>
    <p:sldId id="318" r:id="rId40"/>
  </p:sldIdLst>
  <p:sldSz cx="12192000" cy="6858000"/>
  <p:notesSz cx="7010400" cy="9296400"/>
  <p:embeddedFontLst>
    <p:embeddedFont>
      <p:font typeface="DFLiShuW7-B5" panose="03000709000000000000" pitchFamily="65" charset="-120"/>
      <p:regular r:id="rId41"/>
    </p:embeddedFont>
    <p:embeddedFont>
      <p:font typeface="DFPHeiUBold-B5" panose="020B0C00000000000000" pitchFamily="34" charset="-120"/>
      <p:regular r:id="rId42"/>
    </p:embeddedFont>
    <p:embeddedFont>
      <p:font typeface="DFPHeiW9-GB5" panose="020B0900000000000000" pitchFamily="34" charset="-120"/>
      <p:regular r:id="rId43"/>
    </p:embeddedFont>
    <p:embeddedFont>
      <p:font typeface="DFPLiHei-Bd" panose="020B0700000000000000" pitchFamily="34" charset="-120"/>
      <p:regular r:id="rId44"/>
    </p:embeddedFont>
    <p:embeddedFont>
      <p:font typeface="DFPTanLiW5-GB5" panose="03000500000000000000" pitchFamily="66" charset="-120"/>
      <p:regular r:id="rId45"/>
    </p:embeddedFont>
    <p:embeddedFont>
      <p:font typeface="DFPWeiBei-B5" panose="03000700000000000000" pitchFamily="66" charset="-120"/>
      <p:regular r:id="rId46"/>
    </p:embeddedFont>
    <p:embeddedFont>
      <p:font typeface="DFPYuanUBold-B5" panose="020F0C00000000000000" pitchFamily="34" charset="-120"/>
      <p:regular r:id="rId47"/>
    </p:embeddedFont>
    <p:embeddedFont>
      <p:font typeface="DFWeiBeiW7-GB5" panose="03000709000000000000" pitchFamily="65" charset="-120"/>
      <p:regular r:id="rId48"/>
    </p:embeddedFont>
    <p:embeddedFont>
      <p:font typeface="DFXingKaiW5-B5" panose="03000509000000000000" pitchFamily="65" charset="-120"/>
      <p:regular r:id="rId49"/>
    </p:embeddedFont>
    <p:embeddedFont>
      <p:font typeface="DFYanKaiW9-B5" panose="03000909000000000000" pitchFamily="65" charset="-120"/>
      <p:regular r:id="rId50"/>
    </p:embeddedFont>
    <p:embeddedFont>
      <p:font typeface="Century Gothic" panose="020B0502020202020204" pitchFamily="34" charset="0"/>
      <p:regular r:id="rId51"/>
      <p:bold r:id="rId52"/>
      <p:italic r:id="rId53"/>
      <p:boldItalic r:id="rId54"/>
    </p:embeddedFont>
    <p:embeddedFont>
      <p:font typeface="Segoe UI" panose="020B0502040204020203" pitchFamily="34" charset="0"/>
      <p:regular r:id="rId55"/>
      <p:bold r:id="rId56"/>
      <p:italic r:id="rId57"/>
      <p:boldItalic r:id="rId5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E30F36-B406-4663-8607-C943B022267F}" v="230" dt="2022-11-06T13:22:45.7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061884"/>
            <a:ext cx="9448800" cy="2707969"/>
          </a:xfrm>
        </p:spPr>
        <p:txBody>
          <a:bodyPr/>
          <a:lstStyle/>
          <a:p>
            <a:r>
              <a:rPr lang="zh-TW" altLang="en-US" dirty="0">
                <a:latin typeface="DFYanKaiW9-B5" panose="03000909000000000000" pitchFamily="65" charset="-120"/>
                <a:ea typeface="DFYanKaiW9-B5" panose="03000909000000000000" pitchFamily="65" charset="-120"/>
              </a:rPr>
              <a:t>持續專一向前行</a:t>
            </a:r>
            <a:br>
              <a:rPr lang="en-US" altLang="zh-TW" dirty="0">
                <a:latin typeface="DFYanKaiW9-B5" panose="03000909000000000000" pitchFamily="65" charset="-120"/>
                <a:ea typeface="DFYanKaiW9-B5" panose="03000909000000000000" pitchFamily="65" charset="-120"/>
              </a:rPr>
            </a:br>
            <a:r>
              <a:rPr lang="en-US" altLang="zh-TW" sz="4800" dirty="0">
                <a:latin typeface="DFXingKaiW5-B5" panose="03000509000000000000" pitchFamily="65" charset="-120"/>
                <a:ea typeface="DFXingKaiW5-B5" panose="03000509000000000000" pitchFamily="65" charset="-120"/>
              </a:rPr>
              <a:t>---</a:t>
            </a:r>
            <a:r>
              <a:rPr lang="zh-TW" altLang="en-US" sz="4800" dirty="0">
                <a:latin typeface="DFXingKaiW5-B5" panose="03000509000000000000" pitchFamily="65" charset="-120"/>
                <a:ea typeface="DFXingKaiW5-B5" panose="03000509000000000000" pitchFamily="65" charset="-120"/>
              </a:rPr>
              <a:t> 如何克服信仰上的停滯不前</a:t>
            </a:r>
            <a:r>
              <a:rPr lang="en-US" altLang="zh-TW" sz="4800" dirty="0">
                <a:latin typeface="DFXingKaiW5-B5" panose="03000509000000000000" pitchFamily="65" charset="-120"/>
                <a:ea typeface="DFXingKaiW5-B5" panose="03000509000000000000" pitchFamily="65" charset="-120"/>
              </a:rPr>
              <a:t>?</a:t>
            </a:r>
            <a:endParaRPr lang="en-US" sz="3600" dirty="0"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58343"/>
            <a:ext cx="9448800" cy="969296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歌羅西書</a:t>
            </a:r>
            <a:r>
              <a:rPr lang="zh-TW" altLang="en-US" dirty="0"/>
              <a:t> </a:t>
            </a:r>
            <a:r>
              <a:rPr lang="en-US" altLang="zh-TW" sz="3200" dirty="0"/>
              <a:t>2:6-15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2999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840509" y="1385455"/>
            <a:ext cx="10820400" cy="50892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i="1" baseline="30000" dirty="0">
                <a:latin typeface="DFPLiHei-Bd" panose="020B0700000000000000" pitchFamily="34" charset="-120"/>
                <a:ea typeface="DFPLiHei-Bd" panose="020B0700000000000000" pitchFamily="34" charset="-120"/>
              </a:rPr>
              <a:t>13</a:t>
            </a:r>
            <a:r>
              <a:rPr 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 </a:t>
            </a:r>
            <a:r>
              <a:rPr lang="zh-TW" alt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你們從前在過犯和未受割禮的肉體中死了，　神赦免了你們</a:t>
            </a:r>
            <a:r>
              <a:rPr lang="zh-TW" altLang="en-US" sz="2800" dirty="0">
                <a:latin typeface="DFPLiHei-Bd" panose="020B0700000000000000" pitchFamily="34" charset="-120"/>
                <a:ea typeface="DFPLiHei-Bd" panose="020B0700000000000000" pitchFamily="34" charset="-120"/>
              </a:rPr>
              <a:t>（或譯：我們）</a:t>
            </a:r>
            <a:r>
              <a:rPr lang="zh-TW" alt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一切過犯，便叫你們與基督一同活過來；</a:t>
            </a:r>
            <a:r>
              <a:rPr lang="en-US" sz="5400" b="1" i="1" baseline="30000" dirty="0">
                <a:latin typeface="DFPLiHei-Bd" panose="020B0700000000000000" pitchFamily="34" charset="-120"/>
                <a:ea typeface="DFPLiHei-Bd" panose="020B0700000000000000" pitchFamily="34" charset="-120"/>
              </a:rPr>
              <a:t>14</a:t>
            </a:r>
            <a:r>
              <a:rPr 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 </a:t>
            </a:r>
            <a:r>
              <a:rPr lang="zh-TW" alt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又塗抹了在律例上所寫、攻擊我們、有礙於我們的字據，把它撤去，釘在十字架上。</a:t>
            </a:r>
            <a:r>
              <a:rPr 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 </a:t>
            </a:r>
            <a:endParaRPr lang="en-US" dirty="0">
              <a:latin typeface="DFPLiHei-Bd" panose="020B0700000000000000" pitchFamily="34" charset="-120"/>
              <a:ea typeface="DFPLiHei-Bd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0657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613" y="2194560"/>
            <a:ext cx="11493909" cy="4024125"/>
          </a:xfrm>
        </p:spPr>
        <p:txBody>
          <a:bodyPr/>
          <a:lstStyle/>
          <a:p>
            <a:pPr marL="0" indent="0">
              <a:buNone/>
            </a:pPr>
            <a:r>
              <a:rPr lang="en-US" sz="5400" b="1" i="1" baseline="30000" dirty="0">
                <a:latin typeface="DFPLiHei-Bd" panose="020B0700000000000000" pitchFamily="34" charset="-120"/>
                <a:ea typeface="DFPLiHei-Bd" panose="020B0700000000000000" pitchFamily="34" charset="-120"/>
              </a:rPr>
              <a:t>15</a:t>
            </a:r>
            <a:r>
              <a:rPr 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 </a:t>
            </a:r>
            <a:r>
              <a:rPr lang="zh-TW" alt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既將一切執政的、掌權的擄來，</a:t>
            </a:r>
            <a:br>
              <a:rPr lang="en-US" altLang="zh-TW" sz="5400" dirty="0">
                <a:latin typeface="DFPLiHei-Bd" panose="020B0700000000000000" pitchFamily="34" charset="-120"/>
                <a:ea typeface="DFPLiHei-Bd" panose="020B0700000000000000" pitchFamily="34" charset="-120"/>
              </a:rPr>
            </a:br>
            <a:r>
              <a:rPr lang="zh-TW" alt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明顯給眾人看，就仗著十字架誇勝。</a:t>
            </a:r>
            <a:r>
              <a:rPr 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293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75C73-661D-2D4F-D99B-3B8C4B5A5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zh-TW" altLang="en-US" sz="4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XingKaiW5-B5" panose="03000509000000000000" pitchFamily="65" charset="-120"/>
                <a:ea typeface="DFXingKaiW5-B5" panose="03000509000000000000" pitchFamily="65" charset="-120"/>
                <a:cs typeface="+mj-cs"/>
              </a:rPr>
              <a:t>如何克服信仰上的停滯不前</a:t>
            </a:r>
            <a:r>
              <a:rPr kumimoji="0" lang="en-US" altLang="zh-TW" sz="4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XingKaiW5-B5" panose="03000509000000000000" pitchFamily="65" charset="-120"/>
                <a:ea typeface="DFXingKaiW5-B5" panose="03000509000000000000" pitchFamily="65" charset="-120"/>
                <a:cs typeface="+mj-cs"/>
              </a:rPr>
              <a:t>?</a:t>
            </a:r>
            <a:endParaRPr lang="en-US" sz="4800" dirty="0"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FED19-D37F-694E-1FCD-3930BB0AAD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03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75C73-661D-2D4F-D99B-3B8C4B5A5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zh-TW" altLang="en-US" sz="4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XingKaiW5-B5" panose="03000509000000000000" pitchFamily="65" charset="-120"/>
                <a:ea typeface="DFXingKaiW5-B5" panose="03000509000000000000" pitchFamily="65" charset="-120"/>
                <a:cs typeface="+mj-cs"/>
              </a:rPr>
              <a:t>如何克服信仰上的停滯不前</a:t>
            </a:r>
            <a:r>
              <a:rPr kumimoji="0" lang="en-US" altLang="zh-TW" sz="4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XingKaiW5-B5" panose="03000509000000000000" pitchFamily="65" charset="-120"/>
                <a:ea typeface="DFXingKaiW5-B5" panose="03000509000000000000" pitchFamily="65" charset="-120"/>
                <a:cs typeface="+mj-cs"/>
              </a:rPr>
              <a:t>?</a:t>
            </a:r>
            <a:endParaRPr lang="en-US" sz="4800" dirty="0"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8D1D6-8834-AF48-956F-BC6F3E1D8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 </a:t>
            </a:r>
            <a:r>
              <a:rPr lang="zh-TW" altLang="en-US" sz="5400" dirty="0">
                <a:solidFill>
                  <a:srgbClr val="FFFF00"/>
                </a:solidFill>
                <a:latin typeface="DFPLiHei-Bd" panose="020B0700000000000000" pitchFamily="34" charset="-120"/>
                <a:ea typeface="DFPLiHei-Bd" panose="020B0700000000000000" pitchFamily="34" charset="-120"/>
              </a:rPr>
              <a:t>遵祂而行 </a:t>
            </a:r>
            <a:r>
              <a:rPr lang="en-US" altLang="zh-TW" sz="4000" dirty="0">
                <a:solidFill>
                  <a:srgbClr val="FFFF00"/>
                </a:solidFill>
                <a:latin typeface="DFPLiHei-Bd" panose="020B0700000000000000" pitchFamily="34" charset="-120"/>
                <a:ea typeface="DFPLiHei-Bd" panose="020B0700000000000000" pitchFamily="34" charset="-120"/>
              </a:rPr>
              <a:t>(vv. 6-7)</a:t>
            </a:r>
          </a:p>
          <a:p>
            <a:pPr marL="0" indent="0">
              <a:buNone/>
            </a:pPr>
            <a:endParaRPr lang="en-US" sz="4000" dirty="0">
              <a:latin typeface="DFPLiHei-Bd" panose="020B0700000000000000" pitchFamily="34" charset="-120"/>
              <a:ea typeface="DFPLiHei-Bd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2719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75C73-661D-2D4F-D99B-3B8C4B5A5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zh-TW" altLang="en-US" sz="4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XingKaiW5-B5" panose="03000509000000000000" pitchFamily="65" charset="-120"/>
                <a:ea typeface="DFXingKaiW5-B5" panose="03000509000000000000" pitchFamily="65" charset="-120"/>
                <a:cs typeface="+mj-cs"/>
              </a:rPr>
              <a:t>如何克服信仰上的停滯不前</a:t>
            </a:r>
            <a:r>
              <a:rPr kumimoji="0" lang="en-US" altLang="zh-TW" sz="4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XingKaiW5-B5" panose="03000509000000000000" pitchFamily="65" charset="-120"/>
                <a:ea typeface="DFXingKaiW5-B5" panose="03000509000000000000" pitchFamily="65" charset="-120"/>
                <a:cs typeface="+mj-cs"/>
              </a:rPr>
              <a:t>?</a:t>
            </a:r>
            <a:endParaRPr lang="en-US" sz="4800" dirty="0"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8D1D6-8834-AF48-956F-BC6F3E1D8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solidFill>
                  <a:srgbClr val="FFFF00"/>
                </a:solidFill>
                <a:latin typeface="DFPLiHei-Bd" panose="020B0700000000000000" pitchFamily="34" charset="-120"/>
                <a:ea typeface="DFPLiHei-Bd" panose="020B0700000000000000" pitchFamily="34" charset="-120"/>
              </a:rPr>
              <a:t> 遵祂而行 </a:t>
            </a:r>
            <a:r>
              <a:rPr lang="en-US" altLang="zh-TW" sz="4000" dirty="0">
                <a:ea typeface="DFPLiHei-Bd" panose="020B0700000000000000" pitchFamily="34" charset="-120"/>
              </a:rPr>
              <a:t>Walk </a:t>
            </a:r>
            <a:r>
              <a:rPr lang="en-US" altLang="zh-TW" sz="4000" b="1" dirty="0">
                <a:solidFill>
                  <a:srgbClr val="FFFF00"/>
                </a:solidFill>
                <a:ea typeface="DFPLiHei-Bd" panose="020B0700000000000000" pitchFamily="34" charset="-120"/>
              </a:rPr>
              <a:t>in</a:t>
            </a:r>
            <a:r>
              <a:rPr lang="en-US" altLang="zh-TW" sz="4000" dirty="0">
                <a:ea typeface="DFPLiHei-Bd" panose="020B0700000000000000" pitchFamily="34" charset="-120"/>
              </a:rPr>
              <a:t> Him</a:t>
            </a:r>
          </a:p>
          <a:p>
            <a:r>
              <a:rPr lang="zh-TW" alt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 尊祂而行 </a:t>
            </a:r>
            <a:r>
              <a:rPr lang="en-US" altLang="zh-TW" sz="4000" dirty="0">
                <a:ea typeface="DFPLiHei-Bd" panose="020B0700000000000000" pitchFamily="34" charset="-120"/>
              </a:rPr>
              <a:t>Walk with Him</a:t>
            </a:r>
          </a:p>
          <a:p>
            <a:pPr marL="0" indent="0">
              <a:buNone/>
            </a:pPr>
            <a:endParaRPr lang="en-US" altLang="zh-TW" sz="4000" dirty="0">
              <a:ea typeface="DFPLiHei-Bd" panose="020B0700000000000000" pitchFamily="34" charset="-120"/>
            </a:endParaRPr>
          </a:p>
          <a:p>
            <a:pPr marL="0" indent="0">
              <a:buNone/>
            </a:pPr>
            <a:endParaRPr lang="en-US" sz="4000" dirty="0">
              <a:latin typeface="DFPLiHei-Bd" panose="020B0700000000000000" pitchFamily="34" charset="-120"/>
              <a:ea typeface="DFPLiHei-Bd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0252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DFXingKaiW5-B5" panose="03000509000000000000" pitchFamily="65" charset="-120"/>
                <a:ea typeface="DFXingKaiW5-B5" panose="03000509000000000000" pitchFamily="65" charset="-120"/>
              </a:rPr>
              <a:t>遵祂而行</a:t>
            </a:r>
            <a:endParaRPr lang="en-US" sz="4800" dirty="0"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b="1" i="1" baseline="300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6</a:t>
            </a:r>
            <a:r>
              <a:rPr 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 </a:t>
            </a: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你們</a:t>
            </a:r>
            <a:r>
              <a:rPr lang="zh-TW" altLang="en-US" sz="5400" dirty="0">
                <a:solidFill>
                  <a:srgbClr val="FFFF00"/>
                </a:solidFill>
                <a:latin typeface="DFPHeiUBold-B5" panose="020B0C00000000000000" pitchFamily="34" charset="-120"/>
                <a:ea typeface="DFPHeiUBold-B5" panose="020B0C00000000000000" pitchFamily="34" charset="-120"/>
              </a:rPr>
              <a:t>既然</a:t>
            </a: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接受了主基督耶穌，</a:t>
            </a:r>
            <a:br>
              <a:rPr lang="en-US" altLang="zh-TW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</a:br>
            <a:r>
              <a:rPr lang="zh-TW" altLang="en-US" sz="5400" dirty="0">
                <a:solidFill>
                  <a:srgbClr val="FFFF00"/>
                </a:solidFill>
                <a:latin typeface="DFPHeiUBold-B5" panose="020B0C00000000000000" pitchFamily="34" charset="-120"/>
                <a:ea typeface="DFPHeiUBold-B5" panose="020B0C00000000000000" pitchFamily="34" charset="-120"/>
              </a:rPr>
              <a:t>就當</a:t>
            </a: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遵祂而行，</a:t>
            </a:r>
            <a:r>
              <a:rPr 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 </a:t>
            </a:r>
          </a:p>
          <a:p>
            <a:pPr marL="0" indent="0">
              <a:buNone/>
            </a:pPr>
            <a:r>
              <a:rPr lang="en-US" sz="5400" b="1" i="1" baseline="300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7</a:t>
            </a:r>
            <a:r>
              <a:rPr 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 </a:t>
            </a: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在祂裡面生根建造，信心堅固，正如你們所領的教訓，感謝的心</a:t>
            </a:r>
            <a:br>
              <a:rPr lang="en-US" altLang="zh-TW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</a:b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也更增長了。</a:t>
            </a:r>
            <a:r>
              <a:rPr 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602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DFXingKaiW5-B5" panose="03000509000000000000" pitchFamily="65" charset="-120"/>
                <a:ea typeface="DFXingKaiW5-B5" panose="03000509000000000000" pitchFamily="65" charset="-120"/>
              </a:rPr>
              <a:t>遵祂而行</a:t>
            </a:r>
            <a:endParaRPr lang="en-US" sz="4800" dirty="0"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b="1" i="1" baseline="300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6</a:t>
            </a:r>
            <a:r>
              <a:rPr 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 </a:t>
            </a: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你們既然接受了主基督耶穌，</a:t>
            </a:r>
            <a:br>
              <a:rPr lang="en-US" altLang="zh-TW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</a:b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就當遵祂而行，</a:t>
            </a:r>
            <a:r>
              <a:rPr 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 </a:t>
            </a:r>
          </a:p>
          <a:p>
            <a:pPr marL="0" indent="0">
              <a:buNone/>
            </a:pPr>
            <a:r>
              <a:rPr lang="en-US" sz="5400" b="1" i="1" baseline="300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7</a:t>
            </a:r>
            <a:r>
              <a:rPr 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 </a:t>
            </a: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在祂裡面</a:t>
            </a:r>
            <a:r>
              <a:rPr lang="zh-TW" altLang="en-US" sz="5400" dirty="0">
                <a:solidFill>
                  <a:srgbClr val="FFFF00"/>
                </a:solidFill>
                <a:latin typeface="DFPHeiUBold-B5" panose="020B0C00000000000000" pitchFamily="34" charset="-120"/>
                <a:ea typeface="DFPHeiUBold-B5" panose="020B0C00000000000000" pitchFamily="34" charset="-120"/>
              </a:rPr>
              <a:t>生根</a:t>
            </a: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建造，信心堅固，正如你們所領的教訓，感謝的心</a:t>
            </a:r>
            <a:br>
              <a:rPr lang="en-US" altLang="zh-TW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</a:b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也更增長了。</a:t>
            </a:r>
            <a:r>
              <a:rPr 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027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DFXingKaiW5-B5" panose="03000509000000000000" pitchFamily="65" charset="-120"/>
                <a:ea typeface="DFXingKaiW5-B5" panose="03000509000000000000" pitchFamily="65" charset="-120"/>
              </a:rPr>
              <a:t>遵祂而行</a:t>
            </a:r>
            <a:endParaRPr lang="en-US" sz="4800" dirty="0"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b="1" i="1" baseline="300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6</a:t>
            </a:r>
            <a:r>
              <a:rPr 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 </a:t>
            </a: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你們既然接受了主基督耶穌，</a:t>
            </a:r>
            <a:br>
              <a:rPr lang="en-US" altLang="zh-TW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</a:b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就當遵祂而行，</a:t>
            </a:r>
            <a:r>
              <a:rPr 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 </a:t>
            </a:r>
          </a:p>
          <a:p>
            <a:pPr marL="0" indent="0">
              <a:buNone/>
            </a:pPr>
            <a:r>
              <a:rPr lang="en-US" sz="5400" b="1" i="1" baseline="300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7</a:t>
            </a:r>
            <a:r>
              <a:rPr 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 </a:t>
            </a: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在祂裡面</a:t>
            </a:r>
            <a:r>
              <a:rPr lang="zh-TW" altLang="en-US" sz="5400" dirty="0">
                <a:solidFill>
                  <a:srgbClr val="FFFF00"/>
                </a:solidFill>
                <a:latin typeface="DFPHeiUBold-B5" panose="020B0C00000000000000" pitchFamily="34" charset="-120"/>
                <a:ea typeface="DFPHeiUBold-B5" panose="020B0C00000000000000" pitchFamily="34" charset="-120"/>
              </a:rPr>
              <a:t>生根建造</a:t>
            </a: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，信心堅固，正如你們所領的教訓，感謝的心</a:t>
            </a:r>
            <a:br>
              <a:rPr lang="en-US" altLang="zh-TW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</a:b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也更增長了。</a:t>
            </a:r>
            <a:r>
              <a:rPr 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674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DFXingKaiW5-B5" panose="03000509000000000000" pitchFamily="65" charset="-120"/>
                <a:ea typeface="DFXingKaiW5-B5" panose="03000509000000000000" pitchFamily="65" charset="-120"/>
              </a:rPr>
              <a:t>遵祂而行</a:t>
            </a:r>
            <a:endParaRPr lang="en-US" sz="4800" dirty="0"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b="1" i="1" baseline="300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6</a:t>
            </a:r>
            <a:r>
              <a:rPr 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 </a:t>
            </a: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你們既然接受了主基督耶穌，</a:t>
            </a:r>
            <a:br>
              <a:rPr lang="en-US" altLang="zh-TW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</a:b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就當遵祂而行，</a:t>
            </a:r>
            <a:r>
              <a:rPr 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 </a:t>
            </a:r>
          </a:p>
          <a:p>
            <a:pPr marL="0" indent="0">
              <a:buNone/>
            </a:pPr>
            <a:r>
              <a:rPr lang="en-US" sz="5400" b="1" i="1" baseline="300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7</a:t>
            </a:r>
            <a:r>
              <a:rPr 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 </a:t>
            </a: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在祂裡面</a:t>
            </a:r>
            <a:r>
              <a:rPr lang="zh-TW" altLang="en-US" sz="5400" dirty="0">
                <a:solidFill>
                  <a:srgbClr val="FFFF00"/>
                </a:solidFill>
                <a:latin typeface="DFPHeiUBold-B5" panose="020B0C00000000000000" pitchFamily="34" charset="-120"/>
                <a:ea typeface="DFPHeiUBold-B5" panose="020B0C00000000000000" pitchFamily="34" charset="-120"/>
              </a:rPr>
              <a:t>生根建造</a:t>
            </a: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，</a:t>
            </a:r>
            <a:r>
              <a:rPr lang="zh-TW" altLang="en-US" sz="5400" dirty="0">
                <a:solidFill>
                  <a:srgbClr val="FFFF00"/>
                </a:solidFill>
                <a:latin typeface="DFPHeiUBold-B5" panose="020B0C00000000000000" pitchFamily="34" charset="-120"/>
                <a:ea typeface="DFPHeiUBold-B5" panose="020B0C00000000000000" pitchFamily="34" charset="-120"/>
              </a:rPr>
              <a:t>信心堅固</a:t>
            </a: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，正如你們所領的教訓，感謝的心</a:t>
            </a:r>
            <a:br>
              <a:rPr lang="en-US" altLang="zh-TW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</a:b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也更增長了。</a:t>
            </a:r>
            <a:r>
              <a:rPr 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941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DFXingKaiW5-B5" panose="03000509000000000000" pitchFamily="65" charset="-120"/>
                <a:ea typeface="DFXingKaiW5-B5" panose="03000509000000000000" pitchFamily="65" charset="-120"/>
              </a:rPr>
              <a:t>遵祂而行</a:t>
            </a:r>
            <a:endParaRPr lang="en-US" sz="4800" dirty="0"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b="1" i="1" baseline="300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6</a:t>
            </a:r>
            <a:r>
              <a:rPr 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 </a:t>
            </a: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你們既然接受了主基督耶穌，</a:t>
            </a:r>
            <a:br>
              <a:rPr lang="en-US" altLang="zh-TW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</a:b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就當遵祂而行，</a:t>
            </a:r>
            <a:r>
              <a:rPr 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 </a:t>
            </a:r>
          </a:p>
          <a:p>
            <a:pPr marL="0" indent="0">
              <a:buNone/>
            </a:pPr>
            <a:r>
              <a:rPr lang="en-US" sz="5400" b="1" i="1" baseline="300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7</a:t>
            </a:r>
            <a:r>
              <a:rPr 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 </a:t>
            </a: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在祂裡面</a:t>
            </a:r>
            <a:r>
              <a:rPr lang="zh-TW" altLang="en-US" sz="5400" dirty="0">
                <a:solidFill>
                  <a:srgbClr val="FFFF00"/>
                </a:solidFill>
                <a:latin typeface="DFPHeiUBold-B5" panose="020B0C00000000000000" pitchFamily="34" charset="-120"/>
                <a:ea typeface="DFPHeiUBold-B5" panose="020B0C00000000000000" pitchFamily="34" charset="-120"/>
              </a:rPr>
              <a:t>生根建造</a:t>
            </a: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，</a:t>
            </a:r>
            <a:r>
              <a:rPr lang="zh-TW" altLang="en-US" sz="5400" dirty="0">
                <a:solidFill>
                  <a:srgbClr val="FFFF00"/>
                </a:solidFill>
                <a:latin typeface="DFPHeiUBold-B5" panose="020B0C00000000000000" pitchFamily="34" charset="-120"/>
                <a:ea typeface="DFPHeiUBold-B5" panose="020B0C00000000000000" pitchFamily="34" charset="-120"/>
              </a:rPr>
              <a:t>信心堅固</a:t>
            </a: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，正如</a:t>
            </a:r>
            <a:r>
              <a:rPr lang="zh-TW" altLang="en-US" sz="5400" dirty="0">
                <a:solidFill>
                  <a:srgbClr val="FFFF00"/>
                </a:solidFill>
                <a:latin typeface="DFPHeiUBold-B5" panose="020B0C00000000000000" pitchFamily="34" charset="-120"/>
                <a:ea typeface="DFPHeiUBold-B5" panose="020B0C00000000000000" pitchFamily="34" charset="-120"/>
              </a:rPr>
              <a:t>你們所領的教訓</a:t>
            </a: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，感謝的心</a:t>
            </a:r>
            <a:br>
              <a:rPr lang="en-US" altLang="zh-TW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</a:b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也更增長了。</a:t>
            </a:r>
            <a:r>
              <a:rPr 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910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615B2-4D6A-81C8-7B51-0F03B32CB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latin typeface="DFXingKaiW5-B5" panose="03000509000000000000" pitchFamily="65" charset="-120"/>
                <a:ea typeface="DFXingKaiW5-B5" panose="03000509000000000000" pitchFamily="65" charset="-120"/>
              </a:rPr>
              <a:t>信仰上的停滯不前</a:t>
            </a:r>
            <a:endParaRPr lang="en-US" sz="4400" dirty="0"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E41FB-0E35-E2CE-ACBB-FDAFEC1FF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DFPLiHei-Bd" panose="020B0700000000000000" pitchFamily="34" charset="-120"/>
                <a:ea typeface="DFPLiHei-Bd" panose="020B0700000000000000" pitchFamily="34" charset="-120"/>
              </a:rPr>
              <a:t> </a:t>
            </a:r>
            <a:r>
              <a:rPr lang="zh-TW" alt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錯誤認知</a:t>
            </a:r>
            <a:endParaRPr lang="en-US" altLang="zh-TW" sz="5400" dirty="0">
              <a:latin typeface="DFPLiHei-Bd" panose="020B0700000000000000" pitchFamily="34" charset="-120"/>
              <a:ea typeface="DFPLiHei-Bd" panose="020B0700000000000000" pitchFamily="34" charset="-120"/>
            </a:endParaRPr>
          </a:p>
          <a:p>
            <a:r>
              <a:rPr lang="zh-TW" alt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 缺乏動力</a:t>
            </a:r>
            <a:endParaRPr lang="en-US" altLang="zh-TW" sz="5400" dirty="0">
              <a:latin typeface="DFPLiHei-Bd" panose="020B0700000000000000" pitchFamily="34" charset="-120"/>
              <a:ea typeface="DFPLiHei-Bd" panose="020B0700000000000000" pitchFamily="34" charset="-120"/>
            </a:endParaRPr>
          </a:p>
          <a:p>
            <a:r>
              <a:rPr lang="zh-TW" alt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 心不在此</a:t>
            </a:r>
            <a:endParaRPr lang="en-US" altLang="zh-TW" sz="5400" dirty="0">
              <a:latin typeface="DFPLiHei-Bd" panose="020B0700000000000000" pitchFamily="34" charset="-120"/>
              <a:ea typeface="DFPLiHei-Bd" panose="020B0700000000000000" pitchFamily="34" charset="-120"/>
            </a:endParaRPr>
          </a:p>
          <a:p>
            <a:r>
              <a:rPr lang="zh-TW" alt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 灰心失望</a:t>
            </a:r>
            <a:endParaRPr lang="en-US" sz="4800" dirty="0">
              <a:latin typeface="DFPLiHei-Bd" panose="020B0700000000000000" pitchFamily="34" charset="-120"/>
              <a:ea typeface="DFPLiHei-Bd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6180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DFXingKaiW5-B5" panose="03000509000000000000" pitchFamily="65" charset="-120"/>
                <a:ea typeface="DFXingKaiW5-B5" panose="03000509000000000000" pitchFamily="65" charset="-120"/>
              </a:rPr>
              <a:t>遵祂而行</a:t>
            </a:r>
            <a:endParaRPr lang="en-US" sz="4800" dirty="0"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b="1" i="1" baseline="300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6</a:t>
            </a:r>
            <a:r>
              <a:rPr 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 </a:t>
            </a: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你們既然接受了主基督耶穌，</a:t>
            </a:r>
            <a:br>
              <a:rPr lang="en-US" altLang="zh-TW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</a:b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就當遵祂而行，</a:t>
            </a:r>
            <a:r>
              <a:rPr 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 </a:t>
            </a:r>
          </a:p>
          <a:p>
            <a:pPr marL="0" indent="0">
              <a:buNone/>
            </a:pPr>
            <a:r>
              <a:rPr lang="en-US" sz="5400" b="1" i="1" baseline="300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7</a:t>
            </a:r>
            <a:r>
              <a:rPr 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 </a:t>
            </a: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在祂裡面</a:t>
            </a:r>
            <a:r>
              <a:rPr lang="zh-TW" altLang="en-US" sz="5400" dirty="0">
                <a:solidFill>
                  <a:srgbClr val="FFFF00"/>
                </a:solidFill>
                <a:latin typeface="DFPHeiUBold-B5" panose="020B0C00000000000000" pitchFamily="34" charset="-120"/>
                <a:ea typeface="DFPHeiUBold-B5" panose="020B0C00000000000000" pitchFamily="34" charset="-120"/>
              </a:rPr>
              <a:t>生根建造</a:t>
            </a: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，</a:t>
            </a:r>
            <a:r>
              <a:rPr lang="zh-TW" altLang="en-US" sz="5400" dirty="0">
                <a:solidFill>
                  <a:srgbClr val="FFFF00"/>
                </a:solidFill>
                <a:latin typeface="DFPHeiUBold-B5" panose="020B0C00000000000000" pitchFamily="34" charset="-120"/>
                <a:ea typeface="DFPHeiUBold-B5" panose="020B0C00000000000000" pitchFamily="34" charset="-120"/>
              </a:rPr>
              <a:t>信心堅固</a:t>
            </a: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，正如你們所領的教訓，</a:t>
            </a:r>
            <a:r>
              <a:rPr lang="zh-TW" altLang="en-US" sz="5400" dirty="0">
                <a:solidFill>
                  <a:srgbClr val="FFFF00"/>
                </a:solidFill>
                <a:latin typeface="DFPHeiUBold-B5" panose="020B0C00000000000000" pitchFamily="34" charset="-120"/>
                <a:ea typeface="DFPHeiUBold-B5" panose="020B0C00000000000000" pitchFamily="34" charset="-120"/>
              </a:rPr>
              <a:t>感謝的心</a:t>
            </a:r>
            <a:br>
              <a:rPr lang="en-US" altLang="zh-TW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</a:b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也更增長了。</a:t>
            </a:r>
            <a:r>
              <a:rPr 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689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DFXingKaiW5-B5" panose="03000509000000000000" pitchFamily="65" charset="-120"/>
                <a:ea typeface="DFXingKaiW5-B5" panose="03000509000000000000" pitchFamily="65" charset="-120"/>
              </a:rPr>
              <a:t>遵祂而行</a:t>
            </a:r>
            <a:endParaRPr lang="en-US" sz="4800" dirty="0"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b="1" i="1" baseline="300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6</a:t>
            </a:r>
            <a:r>
              <a:rPr 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 </a:t>
            </a: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你們既然接受了主基督耶穌，</a:t>
            </a:r>
            <a:br>
              <a:rPr lang="en-US" altLang="zh-TW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</a:b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就當遵祂而行，</a:t>
            </a:r>
            <a:r>
              <a:rPr 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 </a:t>
            </a:r>
          </a:p>
          <a:p>
            <a:pPr marL="0" indent="0">
              <a:buNone/>
            </a:pPr>
            <a:r>
              <a:rPr lang="en-US" sz="5400" b="1" i="1" baseline="300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7</a:t>
            </a:r>
            <a:r>
              <a:rPr 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 </a:t>
            </a: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在祂裡面</a:t>
            </a:r>
            <a:r>
              <a:rPr lang="zh-TW" altLang="en-US" sz="5400" dirty="0">
                <a:solidFill>
                  <a:srgbClr val="FFFF00"/>
                </a:solidFill>
                <a:latin typeface="DFPHeiUBold-B5" panose="020B0C00000000000000" pitchFamily="34" charset="-120"/>
                <a:ea typeface="DFPHeiUBold-B5" panose="020B0C00000000000000" pitchFamily="34" charset="-120"/>
              </a:rPr>
              <a:t>生根建造</a:t>
            </a: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，</a:t>
            </a:r>
            <a:r>
              <a:rPr lang="zh-TW" altLang="en-US" sz="5400" dirty="0">
                <a:solidFill>
                  <a:srgbClr val="FFFF00"/>
                </a:solidFill>
                <a:latin typeface="DFPHeiUBold-B5" panose="020B0C00000000000000" pitchFamily="34" charset="-120"/>
                <a:ea typeface="DFPHeiUBold-B5" panose="020B0C00000000000000" pitchFamily="34" charset="-120"/>
              </a:rPr>
              <a:t>信心堅固</a:t>
            </a: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，正如你們所領的教訓，</a:t>
            </a:r>
            <a:r>
              <a:rPr lang="zh-TW" altLang="en-US" sz="5400" dirty="0">
                <a:solidFill>
                  <a:srgbClr val="FFFF00"/>
                </a:solidFill>
                <a:latin typeface="DFPHeiUBold-B5" panose="020B0C00000000000000" pitchFamily="34" charset="-120"/>
                <a:ea typeface="DFPHeiUBold-B5" panose="020B0C00000000000000" pitchFamily="34" charset="-120"/>
              </a:rPr>
              <a:t>感謝的心</a:t>
            </a:r>
            <a:br>
              <a:rPr lang="en-US" altLang="zh-TW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</a:b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也</a:t>
            </a:r>
            <a:r>
              <a:rPr lang="zh-TW" altLang="en-US" sz="5400" dirty="0">
                <a:solidFill>
                  <a:srgbClr val="FFFF00"/>
                </a:solidFill>
                <a:latin typeface="DFPHeiUBold-B5" panose="020B0C00000000000000" pitchFamily="34" charset="-120"/>
                <a:ea typeface="DFPHeiUBold-B5" panose="020B0C00000000000000" pitchFamily="34" charset="-120"/>
              </a:rPr>
              <a:t>更增長</a:t>
            </a: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了。</a:t>
            </a:r>
            <a:r>
              <a:rPr 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902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33F454-FEC6-EABB-B348-51C635D6F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遵祂而行</a:t>
            </a:r>
            <a:endParaRPr lang="en-US" sz="4400" dirty="0"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D4689C-5892-AD37-CDE3-C22DC98209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44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持續不斷地</a:t>
            </a:r>
            <a:endParaRPr lang="en-US" altLang="zh-TW" sz="4400" dirty="0"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AA3A32-7759-46A6-FD15-917D26FC13B5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4800" dirty="0">
              <a:latin typeface="DFPLiHei-Bd" panose="020B0700000000000000" pitchFamily="34" charset="-120"/>
              <a:ea typeface="DFPLiHei-Bd" panose="020B0700000000000000" pitchFamily="34" charset="-120"/>
            </a:endParaRPr>
          </a:p>
          <a:p>
            <a:r>
              <a:rPr lang="zh-TW" altLang="en-US" sz="4800" dirty="0">
                <a:latin typeface="DFPLiHei-Bd" panose="020B0700000000000000" pitchFamily="34" charset="-120"/>
                <a:ea typeface="DFPLiHei-Bd" panose="020B0700000000000000" pitchFamily="34" charset="-120"/>
              </a:rPr>
              <a:t>受教</a:t>
            </a:r>
            <a:endParaRPr lang="en-US" sz="4800" dirty="0">
              <a:latin typeface="DFPLiHei-Bd" panose="020B0700000000000000" pitchFamily="34" charset="-120"/>
              <a:ea typeface="DFPLiHei-Bd" panose="020B0700000000000000" pitchFamily="34" charset="-12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39F5AD-F0DD-6E03-4B2C-E34ED829BB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sz="44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持續不斷地</a:t>
            </a:r>
            <a:endParaRPr lang="en-US" altLang="zh-TW" sz="4400" dirty="0"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7C249D-3C3B-F384-844F-DFE3737A8633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PLiHei-Bd" panose="020B0700000000000000" pitchFamily="34" charset="-120"/>
                <a:ea typeface="DFPLiHei-Bd" panose="020B0700000000000000" pitchFamily="34" charset="-120"/>
                <a:cs typeface="+mn-cs"/>
              </a:rPr>
              <a:t>生根</a:t>
            </a:r>
            <a:endParaRPr kumimoji="0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LiHei-Bd" panose="020B0700000000000000" pitchFamily="34" charset="-120"/>
              <a:ea typeface="DFPLiHei-Bd" panose="020B0700000000000000" pitchFamily="34" charset="-12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PLiHei-Bd" panose="020B0700000000000000" pitchFamily="34" charset="-120"/>
                <a:ea typeface="DFPLiHei-Bd" panose="020B0700000000000000" pitchFamily="34" charset="-120"/>
                <a:cs typeface="+mn-cs"/>
              </a:rPr>
              <a:t>建造</a:t>
            </a:r>
            <a:endParaRPr kumimoji="0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LiHei-Bd" panose="020B0700000000000000" pitchFamily="34" charset="-120"/>
              <a:ea typeface="DFPLiHei-Bd" panose="020B0700000000000000" pitchFamily="34" charset="-12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PLiHei-Bd" panose="020B0700000000000000" pitchFamily="34" charset="-120"/>
                <a:ea typeface="DFPLiHei-Bd" panose="020B0700000000000000" pitchFamily="34" charset="-120"/>
                <a:cs typeface="+mn-cs"/>
              </a:rPr>
              <a:t>信心增長</a:t>
            </a:r>
            <a:endParaRPr lang="en-US" altLang="zh-TW" sz="4800" dirty="0">
              <a:latin typeface="DFPLiHei-Bd" panose="020B0700000000000000" pitchFamily="34" charset="-120"/>
              <a:ea typeface="DFPLiHei-Bd" panose="020B0700000000000000" pitchFamily="34" charset="-12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722CA72-012F-7783-6DF4-0587855558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PWeiBei-B5" panose="03000700000000000000" pitchFamily="66" charset="-120"/>
                <a:ea typeface="DFPWeiBei-B5" panose="03000700000000000000" pitchFamily="66" charset="-120"/>
                <a:cs typeface="+mn-cs"/>
              </a:rPr>
              <a:t>持續不斷地</a:t>
            </a:r>
            <a:endParaRPr kumimoji="0" lang="en-US" altLang="zh-TW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WeiBei-B5" panose="03000700000000000000" pitchFamily="66" charset="-120"/>
              <a:ea typeface="DFPWeiBei-B5" panose="03000700000000000000" pitchFamily="66" charset="-120"/>
              <a:cs typeface="+mn-c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E5F0143-A932-1059-55C3-E0C4A4F4DC9E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4800" dirty="0">
              <a:latin typeface="DFPLiHei-Bd" panose="020B0700000000000000" pitchFamily="34" charset="-120"/>
              <a:ea typeface="DFPLiHei-Bd" panose="020B0700000000000000" pitchFamily="34" charset="-120"/>
            </a:endParaRPr>
          </a:p>
          <a:p>
            <a:pPr algn="ctr"/>
            <a:r>
              <a:rPr lang="zh-TW" altLang="en-US" sz="4800" dirty="0">
                <a:latin typeface="DFPLiHei-Bd" panose="020B0700000000000000" pitchFamily="34" charset="-120"/>
                <a:ea typeface="DFPLiHei-Bd" panose="020B0700000000000000" pitchFamily="34" charset="-120"/>
              </a:rPr>
              <a:t>感謝</a:t>
            </a:r>
            <a:endParaRPr lang="en-US" sz="4800" dirty="0">
              <a:latin typeface="DFPLiHei-Bd" panose="020B0700000000000000" pitchFamily="34" charset="-120"/>
              <a:ea typeface="DFPLiHei-Bd" panose="020B0700000000000000" pitchFamily="34" charset="-120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8A87D2CD-9DD8-47B4-1D01-158076158FE4}"/>
              </a:ext>
            </a:extLst>
          </p:cNvPr>
          <p:cNvSpPr/>
          <p:nvPr/>
        </p:nvSpPr>
        <p:spPr>
          <a:xfrm>
            <a:off x="2705511" y="3861621"/>
            <a:ext cx="506460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Striped Right 11">
            <a:extLst>
              <a:ext uri="{FF2B5EF4-FFF2-40B4-BE49-F238E27FC236}">
                <a16:creationId xmlns:a16="http://schemas.microsoft.com/office/drawing/2014/main" id="{85E2B5A3-6170-1370-F820-706A76F82557}"/>
              </a:ext>
            </a:extLst>
          </p:cNvPr>
          <p:cNvSpPr/>
          <p:nvPr/>
        </p:nvSpPr>
        <p:spPr>
          <a:xfrm>
            <a:off x="3354560" y="3861621"/>
            <a:ext cx="506460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71F3F6E9-7401-BAB8-FC30-FC83C228D7A6}"/>
              </a:ext>
            </a:extLst>
          </p:cNvPr>
          <p:cNvSpPr/>
          <p:nvPr/>
        </p:nvSpPr>
        <p:spPr>
          <a:xfrm>
            <a:off x="8580743" y="3796285"/>
            <a:ext cx="506460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Striped Right 13">
            <a:extLst>
              <a:ext uri="{FF2B5EF4-FFF2-40B4-BE49-F238E27FC236}">
                <a16:creationId xmlns:a16="http://schemas.microsoft.com/office/drawing/2014/main" id="{8AF2536B-D565-CD53-5284-F9F6F0B94ECA}"/>
              </a:ext>
            </a:extLst>
          </p:cNvPr>
          <p:cNvSpPr/>
          <p:nvPr/>
        </p:nvSpPr>
        <p:spPr>
          <a:xfrm>
            <a:off x="2064554" y="3876765"/>
            <a:ext cx="506460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5E7D0C65-3017-8EDE-B035-80F10FCFC558}"/>
              </a:ext>
            </a:extLst>
          </p:cNvPr>
          <p:cNvSpPr/>
          <p:nvPr/>
        </p:nvSpPr>
        <p:spPr>
          <a:xfrm>
            <a:off x="7960028" y="3796285"/>
            <a:ext cx="506460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Striped Right 15">
            <a:extLst>
              <a:ext uri="{FF2B5EF4-FFF2-40B4-BE49-F238E27FC236}">
                <a16:creationId xmlns:a16="http://schemas.microsoft.com/office/drawing/2014/main" id="{51336AD2-D180-C5AD-27E7-CC9450B170C5}"/>
              </a:ext>
            </a:extLst>
          </p:cNvPr>
          <p:cNvSpPr/>
          <p:nvPr/>
        </p:nvSpPr>
        <p:spPr>
          <a:xfrm>
            <a:off x="7274314" y="3796285"/>
            <a:ext cx="506460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96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DFXingKaiW5-B5" panose="03000509000000000000" pitchFamily="65" charset="-120"/>
                <a:ea typeface="DFXingKaiW5-B5" panose="03000509000000000000" pitchFamily="65" charset="-120"/>
              </a:rPr>
              <a:t>遵祂而行</a:t>
            </a:r>
            <a:endParaRPr lang="en-US" sz="4800" dirty="0"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b="1" i="1" baseline="300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6</a:t>
            </a:r>
            <a:r>
              <a:rPr 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 </a:t>
            </a: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你們既然接受了主基督耶穌，</a:t>
            </a:r>
            <a:br>
              <a:rPr lang="en-US" altLang="zh-TW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</a:b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就當遵祂而行，</a:t>
            </a:r>
            <a:r>
              <a:rPr 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 </a:t>
            </a:r>
          </a:p>
          <a:p>
            <a:pPr marL="0" indent="0">
              <a:buNone/>
            </a:pPr>
            <a:r>
              <a:rPr lang="en-US" sz="5400" b="1" i="1" baseline="300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7</a:t>
            </a:r>
            <a:r>
              <a:rPr 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 </a:t>
            </a:r>
            <a:r>
              <a:rPr lang="zh-TW" altLang="en-US" sz="5400" dirty="0">
                <a:solidFill>
                  <a:srgbClr val="FFFF00"/>
                </a:solidFill>
                <a:latin typeface="DFPHeiUBold-B5" panose="020B0C00000000000000" pitchFamily="34" charset="-120"/>
                <a:ea typeface="DFPHeiUBold-B5" panose="020B0C00000000000000" pitchFamily="34" charset="-120"/>
              </a:rPr>
              <a:t>在祂裡面</a:t>
            </a: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生根建造，信心堅固，正如你們所領的教訓，感謝的心</a:t>
            </a:r>
            <a:br>
              <a:rPr lang="en-US" altLang="zh-TW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</a:b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也更增長了。</a:t>
            </a:r>
            <a:r>
              <a:rPr 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260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33F454-FEC6-EABB-B348-51C635D6F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遵祂而行</a:t>
            </a:r>
            <a:endParaRPr lang="en-US" sz="4400" dirty="0"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D4689C-5892-AD37-CDE3-C22DC98209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44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持續不斷地</a:t>
            </a:r>
            <a:endParaRPr lang="en-US" altLang="zh-TW" sz="4400" dirty="0"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AA3A32-7759-46A6-FD15-917D26FC13B5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4800" dirty="0">
              <a:latin typeface="DFPLiHei-Bd" panose="020B0700000000000000" pitchFamily="34" charset="-120"/>
              <a:ea typeface="DFPLiHei-Bd" panose="020B0700000000000000" pitchFamily="34" charset="-120"/>
            </a:endParaRPr>
          </a:p>
          <a:p>
            <a:r>
              <a:rPr lang="zh-TW" altLang="en-US" sz="4800" dirty="0">
                <a:latin typeface="DFPLiHei-Bd" panose="020B0700000000000000" pitchFamily="34" charset="-120"/>
                <a:ea typeface="DFPLiHei-Bd" panose="020B0700000000000000" pitchFamily="34" charset="-120"/>
              </a:rPr>
              <a:t>受教</a:t>
            </a:r>
            <a:endParaRPr lang="en-US" sz="4800" dirty="0">
              <a:latin typeface="DFPLiHei-Bd" panose="020B0700000000000000" pitchFamily="34" charset="-120"/>
              <a:ea typeface="DFPLiHei-Bd" panose="020B0700000000000000" pitchFamily="34" charset="-12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39F5AD-F0DD-6E03-4B2C-E34ED829BB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sz="44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持續不斷地</a:t>
            </a:r>
            <a:endParaRPr lang="en-US" altLang="zh-TW" sz="4400" dirty="0"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7C249D-3C3B-F384-844F-DFE3737A8633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PLiHei-Bd" panose="020B0700000000000000" pitchFamily="34" charset="-120"/>
                <a:ea typeface="DFPLiHei-Bd" panose="020B0700000000000000" pitchFamily="34" charset="-120"/>
                <a:cs typeface="+mn-cs"/>
              </a:rPr>
              <a:t>生根</a:t>
            </a:r>
            <a:endParaRPr kumimoji="0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LiHei-Bd" panose="020B0700000000000000" pitchFamily="34" charset="-120"/>
              <a:ea typeface="DFPLiHei-Bd" panose="020B0700000000000000" pitchFamily="34" charset="-12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PLiHei-Bd" panose="020B0700000000000000" pitchFamily="34" charset="-120"/>
                <a:ea typeface="DFPLiHei-Bd" panose="020B0700000000000000" pitchFamily="34" charset="-120"/>
                <a:cs typeface="+mn-cs"/>
              </a:rPr>
              <a:t>建造</a:t>
            </a:r>
            <a:endParaRPr kumimoji="0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LiHei-Bd" panose="020B0700000000000000" pitchFamily="34" charset="-120"/>
              <a:ea typeface="DFPLiHei-Bd" panose="020B0700000000000000" pitchFamily="34" charset="-12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PLiHei-Bd" panose="020B0700000000000000" pitchFamily="34" charset="-120"/>
                <a:ea typeface="DFPLiHei-Bd" panose="020B0700000000000000" pitchFamily="34" charset="-120"/>
                <a:cs typeface="+mn-cs"/>
              </a:rPr>
              <a:t>信心增長</a:t>
            </a:r>
            <a:endParaRPr lang="en-US" altLang="zh-TW" sz="4800" dirty="0">
              <a:latin typeface="DFPLiHei-Bd" panose="020B0700000000000000" pitchFamily="34" charset="-120"/>
              <a:ea typeface="DFPLiHei-Bd" panose="020B0700000000000000" pitchFamily="34" charset="-12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722CA72-012F-7783-6DF4-0587855558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PWeiBei-B5" panose="03000700000000000000" pitchFamily="66" charset="-120"/>
                <a:ea typeface="DFPWeiBei-B5" panose="03000700000000000000" pitchFamily="66" charset="-120"/>
                <a:cs typeface="+mn-cs"/>
              </a:rPr>
              <a:t>持續不斷地</a:t>
            </a:r>
            <a:endParaRPr kumimoji="0" lang="en-US" altLang="zh-TW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WeiBei-B5" panose="03000700000000000000" pitchFamily="66" charset="-120"/>
              <a:ea typeface="DFPWeiBei-B5" panose="03000700000000000000" pitchFamily="66" charset="-120"/>
              <a:cs typeface="+mn-c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E5F0143-A932-1059-55C3-E0C4A4F4DC9E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4800" dirty="0">
              <a:latin typeface="DFPLiHei-Bd" panose="020B0700000000000000" pitchFamily="34" charset="-120"/>
              <a:ea typeface="DFPLiHei-Bd" panose="020B0700000000000000" pitchFamily="34" charset="-120"/>
            </a:endParaRPr>
          </a:p>
          <a:p>
            <a:pPr algn="ctr"/>
            <a:r>
              <a:rPr lang="zh-TW" altLang="en-US" sz="4800" dirty="0">
                <a:latin typeface="DFPLiHei-Bd" panose="020B0700000000000000" pitchFamily="34" charset="-120"/>
                <a:ea typeface="DFPLiHei-Bd" panose="020B0700000000000000" pitchFamily="34" charset="-120"/>
              </a:rPr>
              <a:t>感謝</a:t>
            </a:r>
            <a:endParaRPr lang="en-US" sz="4800" dirty="0">
              <a:latin typeface="DFPLiHei-Bd" panose="020B0700000000000000" pitchFamily="34" charset="-120"/>
              <a:ea typeface="DFPLiHei-Bd" panose="020B0700000000000000" pitchFamily="34" charset="-120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8A87D2CD-9DD8-47B4-1D01-158076158FE4}"/>
              </a:ext>
            </a:extLst>
          </p:cNvPr>
          <p:cNvSpPr/>
          <p:nvPr/>
        </p:nvSpPr>
        <p:spPr>
          <a:xfrm>
            <a:off x="2705511" y="3861621"/>
            <a:ext cx="506460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Striped Right 11">
            <a:extLst>
              <a:ext uri="{FF2B5EF4-FFF2-40B4-BE49-F238E27FC236}">
                <a16:creationId xmlns:a16="http://schemas.microsoft.com/office/drawing/2014/main" id="{85E2B5A3-6170-1370-F820-706A76F82557}"/>
              </a:ext>
            </a:extLst>
          </p:cNvPr>
          <p:cNvSpPr/>
          <p:nvPr/>
        </p:nvSpPr>
        <p:spPr>
          <a:xfrm>
            <a:off x="3354560" y="3861621"/>
            <a:ext cx="506460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71F3F6E9-7401-BAB8-FC30-FC83C228D7A6}"/>
              </a:ext>
            </a:extLst>
          </p:cNvPr>
          <p:cNvSpPr/>
          <p:nvPr/>
        </p:nvSpPr>
        <p:spPr>
          <a:xfrm>
            <a:off x="8580743" y="3796285"/>
            <a:ext cx="506460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Striped Right 13">
            <a:extLst>
              <a:ext uri="{FF2B5EF4-FFF2-40B4-BE49-F238E27FC236}">
                <a16:creationId xmlns:a16="http://schemas.microsoft.com/office/drawing/2014/main" id="{8AF2536B-D565-CD53-5284-F9F6F0B94ECA}"/>
              </a:ext>
            </a:extLst>
          </p:cNvPr>
          <p:cNvSpPr/>
          <p:nvPr/>
        </p:nvSpPr>
        <p:spPr>
          <a:xfrm>
            <a:off x="2064554" y="3876765"/>
            <a:ext cx="506460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5E7D0C65-3017-8EDE-B035-80F10FCFC558}"/>
              </a:ext>
            </a:extLst>
          </p:cNvPr>
          <p:cNvSpPr/>
          <p:nvPr/>
        </p:nvSpPr>
        <p:spPr>
          <a:xfrm>
            <a:off x="7960028" y="3796285"/>
            <a:ext cx="506460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Striped Right 15">
            <a:extLst>
              <a:ext uri="{FF2B5EF4-FFF2-40B4-BE49-F238E27FC236}">
                <a16:creationId xmlns:a16="http://schemas.microsoft.com/office/drawing/2014/main" id="{51336AD2-D180-C5AD-27E7-CC9450B170C5}"/>
              </a:ext>
            </a:extLst>
          </p:cNvPr>
          <p:cNvSpPr/>
          <p:nvPr/>
        </p:nvSpPr>
        <p:spPr>
          <a:xfrm>
            <a:off x="7274314" y="3796285"/>
            <a:ext cx="506460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AA10DC-D252-ED4C-12DD-5A4A6C2226E4}"/>
              </a:ext>
            </a:extLst>
          </p:cNvPr>
          <p:cNvSpPr txBox="1"/>
          <p:nvPr/>
        </p:nvSpPr>
        <p:spPr>
          <a:xfrm>
            <a:off x="4230120" y="5710853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>
                <a:solidFill>
                  <a:srgbClr val="FFFF00"/>
                </a:solidFill>
                <a:latin typeface="DFPYuanUBold-B5" panose="020F0C00000000000000" pitchFamily="34" charset="-120"/>
                <a:ea typeface="DFPYuanUBold-B5" panose="020F0C00000000000000" pitchFamily="34" charset="-120"/>
              </a:rPr>
              <a:t>在祂裡面</a:t>
            </a:r>
            <a:endParaRPr lang="en-US" sz="6000" dirty="0">
              <a:solidFill>
                <a:srgbClr val="FFFF00"/>
              </a:solidFill>
              <a:latin typeface="DFPYuanUBold-B5" panose="020F0C00000000000000" pitchFamily="34" charset="-120"/>
              <a:ea typeface="DFPYuanUBold-B5" panose="020F0C00000000000000" pitchFamily="34" charset="-120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0B3E7BD8-427B-605B-5C67-7F190A670867}"/>
              </a:ext>
            </a:extLst>
          </p:cNvPr>
          <p:cNvSpPr/>
          <p:nvPr/>
        </p:nvSpPr>
        <p:spPr>
          <a:xfrm rot="5400000">
            <a:off x="5315700" y="797516"/>
            <a:ext cx="626533" cy="9330813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64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latin typeface="DFWeiBeiW7-GB5" panose="03000709000000000000" pitchFamily="65" charset="-120"/>
                <a:ea typeface="DFWeiBeiW7-GB5" panose="03000709000000000000" pitchFamily="65" charset="-120"/>
              </a:rPr>
              <a:t>遵祂而行的指標</a:t>
            </a:r>
            <a:endParaRPr lang="en-US" sz="4400" dirty="0">
              <a:latin typeface="DFWeiBeiW7-GB5" panose="03000709000000000000" pitchFamily="65" charset="-120"/>
              <a:ea typeface="DFWeiBeiW7-GB5" panose="030007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7458"/>
            <a:ext cx="10820400" cy="4311227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仍堅持每日讀經、禱告、靈修</a:t>
            </a:r>
            <a:r>
              <a:rPr lang="en-US" altLang="zh-TW" sz="54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?</a:t>
            </a:r>
          </a:p>
          <a:p>
            <a:r>
              <a:rPr lang="zh-TW" altLang="en-US" sz="54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仍渴望聽道、查經、上主日學</a:t>
            </a:r>
            <a:r>
              <a:rPr lang="en-US" altLang="zh-TW" sz="54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?</a:t>
            </a:r>
          </a:p>
          <a:p>
            <a:r>
              <a:rPr lang="zh-TW" altLang="en-US" sz="54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仍能被所聽的道感動</a:t>
            </a:r>
            <a:r>
              <a:rPr lang="en-US" altLang="zh-TW" sz="54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?</a:t>
            </a:r>
          </a:p>
          <a:p>
            <a:r>
              <a:rPr lang="zh-TW" altLang="en-US" sz="54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仍能因所查的經改變</a:t>
            </a:r>
            <a:r>
              <a:rPr lang="en-US" altLang="zh-TW" sz="54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?</a:t>
            </a:r>
          </a:p>
          <a:p>
            <a:r>
              <a:rPr lang="zh-TW" altLang="en-US" sz="54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越來越能喜樂與感恩</a:t>
            </a:r>
            <a:endParaRPr lang="en-US" altLang="zh-TW" sz="5400" dirty="0"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8440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latin typeface="DFWeiBeiW7-GB5" panose="03000709000000000000" pitchFamily="65" charset="-120"/>
                <a:ea typeface="DFWeiBeiW7-GB5" panose="03000709000000000000" pitchFamily="65" charset="-120"/>
              </a:rPr>
              <a:t>遵祂而行</a:t>
            </a:r>
            <a:endParaRPr lang="en-US" sz="4400" dirty="0">
              <a:latin typeface="DFWeiBeiW7-GB5" panose="03000709000000000000" pitchFamily="65" charset="-120"/>
              <a:ea typeface="DFWeiBeiW7-GB5" panose="030007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DFWeiBeiW7-GB5" panose="03000709000000000000" pitchFamily="65" charset="-120"/>
                <a:ea typeface="DFWeiBeiW7-GB5" panose="03000709000000000000" pitchFamily="65" charset="-120"/>
              </a:rPr>
              <a:t>一知半解比一無所知更糟糕。</a:t>
            </a:r>
            <a:endParaRPr lang="en-US" altLang="zh-TW" sz="5400" dirty="0">
              <a:latin typeface="DFWeiBeiW7-GB5" panose="03000709000000000000" pitchFamily="65" charset="-120"/>
              <a:ea typeface="DFWeiBeiW7-GB5" panose="03000709000000000000" pitchFamily="65" charset="-120"/>
            </a:endParaRPr>
          </a:p>
          <a:p>
            <a:pPr marL="0" indent="0" algn="r">
              <a:buNone/>
            </a:pPr>
            <a:r>
              <a:rPr lang="en-US" sz="3200" dirty="0">
                <a:ea typeface="DFWeiBeiW7-GB5" panose="03000709000000000000" pitchFamily="65" charset="-120"/>
              </a:rPr>
              <a:t>--- Robert H. Frank, The Economic Naturalist</a:t>
            </a:r>
          </a:p>
          <a:p>
            <a:pPr marL="0" indent="0" algn="r">
              <a:buNone/>
            </a:pPr>
            <a:endParaRPr lang="en-US" sz="3200" dirty="0">
              <a:ea typeface="DFWeiBeiW7-GB5" panose="03000709000000000000" pitchFamily="65" charset="-120"/>
            </a:endParaRPr>
          </a:p>
          <a:p>
            <a:r>
              <a:rPr lang="zh-TW" altLang="en-US" sz="54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信仰上的半吊子是最可怕的；</a:t>
            </a:r>
            <a:br>
              <a:rPr lang="en-US" altLang="zh-TW" sz="5400" dirty="0">
                <a:latin typeface="DFPHeiW9-GB5" panose="020B0900000000000000" pitchFamily="34" charset="-120"/>
                <a:ea typeface="DFPHeiW9-GB5" panose="020B0900000000000000" pitchFamily="34" charset="-120"/>
              </a:rPr>
            </a:br>
            <a:r>
              <a:rPr lang="zh-TW" altLang="en-US" sz="5400" dirty="0">
                <a:latin typeface="DFPHeiW9-GB5" panose="020B0900000000000000" pitchFamily="34" charset="-120"/>
                <a:ea typeface="DFPHeiW9-GB5" panose="020B0900000000000000" pitchFamily="34" charset="-120"/>
              </a:rPr>
              <a:t>不看重神的教導憑感覺行事。</a:t>
            </a:r>
            <a:endParaRPr lang="en-US" sz="5400" dirty="0">
              <a:latin typeface="DFPHeiW9-GB5" panose="020B0900000000000000" pitchFamily="34" charset="-120"/>
              <a:ea typeface="DFPHeiW9-GB5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7495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75C73-661D-2D4F-D99B-3B8C4B5A5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zh-TW" altLang="en-US" sz="4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XingKaiW5-B5" panose="03000509000000000000" pitchFamily="65" charset="-120"/>
                <a:ea typeface="DFXingKaiW5-B5" panose="03000509000000000000" pitchFamily="65" charset="-120"/>
                <a:cs typeface="+mj-cs"/>
              </a:rPr>
              <a:t>如何克服信仰上的停滯不前</a:t>
            </a:r>
            <a:r>
              <a:rPr kumimoji="0" lang="en-US" altLang="zh-TW" sz="4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XingKaiW5-B5" panose="03000509000000000000" pitchFamily="65" charset="-120"/>
                <a:ea typeface="DFXingKaiW5-B5" panose="03000509000000000000" pitchFamily="65" charset="-120"/>
                <a:cs typeface="+mj-cs"/>
              </a:rPr>
              <a:t>?</a:t>
            </a:r>
            <a:endParaRPr lang="en-US" sz="4800" dirty="0"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8D1D6-8834-AF48-956F-BC6F3E1D8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 遵祂而行 </a:t>
            </a:r>
            <a:r>
              <a:rPr lang="en-US" altLang="zh-TW" sz="4000" dirty="0">
                <a:latin typeface="DFPLiHei-Bd" panose="020B0700000000000000" pitchFamily="34" charset="-120"/>
                <a:ea typeface="DFPLiHei-Bd" panose="020B0700000000000000" pitchFamily="34" charset="-120"/>
              </a:rPr>
              <a:t>(vv. 6-7)</a:t>
            </a:r>
          </a:p>
          <a:p>
            <a:r>
              <a:rPr lang="zh-TW" alt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 </a:t>
            </a:r>
            <a:r>
              <a:rPr lang="zh-TW" altLang="en-US" sz="5400" dirty="0">
                <a:solidFill>
                  <a:srgbClr val="FFFF00"/>
                </a:solidFill>
                <a:latin typeface="DFPLiHei-Bd" panose="020B0700000000000000" pitchFamily="34" charset="-120"/>
                <a:ea typeface="DFPLiHei-Bd" panose="020B0700000000000000" pitchFamily="34" charset="-120"/>
              </a:rPr>
              <a:t>永不回頭 </a:t>
            </a:r>
            <a:r>
              <a:rPr lang="en-US" altLang="zh-TW" sz="4000" dirty="0">
                <a:solidFill>
                  <a:srgbClr val="FFFF00"/>
                </a:solidFill>
                <a:latin typeface="DFPLiHei-Bd" panose="020B0700000000000000" pitchFamily="34" charset="-120"/>
                <a:ea typeface="DFPLiHei-Bd" panose="020B0700000000000000" pitchFamily="34" charset="-120"/>
              </a:rPr>
              <a:t>(v. 8)</a:t>
            </a:r>
          </a:p>
        </p:txBody>
      </p:sp>
    </p:spTree>
    <p:extLst>
      <p:ext uri="{BB962C8B-B14F-4D97-AF65-F5344CB8AC3E}">
        <p14:creationId xmlns:p14="http://schemas.microsoft.com/office/powerpoint/2010/main" val="381117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永不回頭</a:t>
            </a:r>
            <a:endParaRPr lang="en-US" sz="4400" dirty="0"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b="1" i="1" baseline="300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8</a:t>
            </a:r>
            <a:r>
              <a:rPr lang="en-US" sz="5400" baseline="300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 </a:t>
            </a: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你們要謹慎，恐怕有人用他的</a:t>
            </a:r>
            <a:br>
              <a:rPr lang="en-US" altLang="zh-TW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</a:b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理學和虛空的妄言，</a:t>
            </a:r>
            <a:r>
              <a:rPr lang="zh-TW" altLang="en-US" sz="5400" dirty="0">
                <a:solidFill>
                  <a:srgbClr val="FFFF00"/>
                </a:solidFill>
                <a:latin typeface="DFPHeiUBold-B5" panose="020B0C00000000000000" pitchFamily="34" charset="-120"/>
                <a:ea typeface="DFPHeiUBold-B5" panose="020B0C00000000000000" pitchFamily="34" charset="-120"/>
              </a:rPr>
              <a:t>不照著基督</a:t>
            </a: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，乃照人間的遺傳和世上的小學</a:t>
            </a:r>
            <a:br>
              <a:rPr lang="en-US" altLang="zh-TW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</a:b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就把你們擄去。</a:t>
            </a:r>
            <a:endParaRPr lang="en-US" altLang="zh-TW" sz="5400" dirty="0"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03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永不回頭</a:t>
            </a:r>
            <a:endParaRPr lang="en-US" sz="4400" dirty="0"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b="1" i="1" baseline="300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8</a:t>
            </a:r>
            <a:r>
              <a:rPr lang="en-US" sz="5400" baseline="300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 </a:t>
            </a: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你們要謹慎，恐怕有人用他的</a:t>
            </a:r>
            <a:br>
              <a:rPr lang="en-US" altLang="zh-TW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</a:b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理學和虛空的妄言，不照著基督，乃</a:t>
            </a:r>
            <a:r>
              <a:rPr lang="zh-TW" altLang="en-US" sz="5400" dirty="0">
                <a:solidFill>
                  <a:srgbClr val="FFFF00"/>
                </a:solidFill>
                <a:latin typeface="DFPHeiUBold-B5" panose="020B0C00000000000000" pitchFamily="34" charset="-120"/>
                <a:ea typeface="DFPHeiUBold-B5" panose="020B0C00000000000000" pitchFamily="34" charset="-120"/>
              </a:rPr>
              <a:t>照人間的遺傳和世上的小學</a:t>
            </a:r>
            <a:br>
              <a:rPr lang="en-US" altLang="zh-TW" sz="5400" dirty="0">
                <a:solidFill>
                  <a:srgbClr val="FFFF00"/>
                </a:solidFill>
                <a:latin typeface="DFPHeiUBold-B5" panose="020B0C00000000000000" pitchFamily="34" charset="-120"/>
                <a:ea typeface="DFPHeiUBold-B5" panose="020B0C00000000000000" pitchFamily="34" charset="-120"/>
              </a:rPr>
            </a:b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就把你們擄去。</a:t>
            </a:r>
            <a:r>
              <a:rPr 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490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1650"/>
          <a:stretch/>
        </p:blipFill>
        <p:spPr>
          <a:xfrm>
            <a:off x="0" y="0"/>
            <a:ext cx="122012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699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lang="zh-TW" altLang="en-US" sz="44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理學和虛空的妄言</a:t>
            </a:r>
            <a:endParaRPr lang="en-US" sz="4400" dirty="0"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 </a:t>
            </a:r>
            <a:endParaRPr lang="en-US" altLang="zh-TW" sz="5400" dirty="0">
              <a:latin typeface="DFPLiHei-Bd" panose="020B0700000000000000" pitchFamily="34" charset="-120"/>
              <a:ea typeface="DFPLiHei-Bd" panose="020B0700000000000000" pitchFamily="34" charset="-120"/>
            </a:endParaRPr>
          </a:p>
          <a:p>
            <a:r>
              <a:rPr lang="zh-TW" altLang="en-US" sz="54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 人間的遺傳</a:t>
            </a:r>
            <a:endParaRPr lang="en-US" altLang="zh-TW" sz="5400" dirty="0">
              <a:latin typeface="DFPWeiBei-B5" panose="03000700000000000000" pitchFamily="66" charset="-120"/>
              <a:ea typeface="DFPWeiBei-B5" panose="03000700000000000000" pitchFamily="66" charset="-120"/>
            </a:endParaRPr>
          </a:p>
          <a:p>
            <a:r>
              <a:rPr lang="zh-TW" altLang="en-US" sz="54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 世上的小學</a:t>
            </a:r>
            <a:endParaRPr lang="en-US" altLang="zh-TW" sz="5400" dirty="0">
              <a:latin typeface="DFPWeiBei-B5" panose="03000700000000000000" pitchFamily="66" charset="-120"/>
              <a:ea typeface="DFPWeiBei-B5" panose="03000700000000000000" pitchFamily="66" charset="-120"/>
            </a:endParaRPr>
          </a:p>
          <a:p>
            <a:pPr marL="0" indent="0">
              <a:buNone/>
            </a:pPr>
            <a:endParaRPr lang="en-US" sz="5400" dirty="0">
              <a:latin typeface="DFPLiHei-Bd" panose="020B0700000000000000" pitchFamily="34" charset="-120"/>
              <a:ea typeface="DFPLiHei-Bd" panose="020B0700000000000000" pitchFamily="34" charset="-12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473459-AED5-2DAB-511A-31AE9CC650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DFPLiHei-Bd" panose="020B0700000000000000" pitchFamily="34" charset="-120"/>
                <a:ea typeface="DFPLiHei-Bd" panose="020B0700000000000000" pitchFamily="34" charset="-120"/>
              </a:rPr>
              <a:t> 流行的哲學</a:t>
            </a:r>
            <a:endParaRPr lang="en-US" altLang="zh-TW" sz="4800" dirty="0">
              <a:latin typeface="DFPLiHei-Bd" panose="020B0700000000000000" pitchFamily="34" charset="-120"/>
              <a:ea typeface="DFPLiHei-Bd" panose="020B0700000000000000" pitchFamily="34" charset="-120"/>
            </a:endParaRPr>
          </a:p>
          <a:p>
            <a:r>
              <a:rPr lang="zh-TW" altLang="en-US" sz="4800" dirty="0">
                <a:latin typeface="DFPLiHei-Bd" panose="020B0700000000000000" pitchFamily="34" charset="-120"/>
                <a:ea typeface="DFPLiHei-Bd" panose="020B0700000000000000" pitchFamily="34" charset="-120"/>
              </a:rPr>
              <a:t> 占星術系統</a:t>
            </a:r>
            <a:endParaRPr lang="en-US" altLang="zh-TW" sz="4800" dirty="0">
              <a:latin typeface="DFPLiHei-Bd" panose="020B0700000000000000" pitchFamily="34" charset="-120"/>
              <a:ea typeface="DFPLiHei-Bd" panose="020B0700000000000000" pitchFamily="34" charset="-120"/>
            </a:endParaRPr>
          </a:p>
          <a:p>
            <a:r>
              <a:rPr lang="zh-TW" altLang="en-US" sz="4800" dirty="0">
                <a:latin typeface="DFPLiHei-Bd" panose="020B0700000000000000" pitchFamily="34" charset="-120"/>
                <a:ea typeface="DFPLiHei-Bd" panose="020B0700000000000000" pitchFamily="34" charset="-120"/>
              </a:rPr>
              <a:t> 猶太的割禮</a:t>
            </a:r>
            <a:endParaRPr lang="en-US" altLang="zh-TW" sz="4800" dirty="0">
              <a:latin typeface="DFPLiHei-Bd" panose="020B0700000000000000" pitchFamily="34" charset="-120"/>
              <a:ea typeface="DFPLiHei-Bd" panose="020B0700000000000000" pitchFamily="34" charset="-120"/>
            </a:endParaRPr>
          </a:p>
          <a:p>
            <a:r>
              <a:rPr lang="zh-TW" altLang="en-US" sz="4800" dirty="0">
                <a:latin typeface="DFPLiHei-Bd" panose="020B0700000000000000" pitchFamily="34" charset="-120"/>
                <a:ea typeface="DFPLiHei-Bd" panose="020B0700000000000000" pitchFamily="34" charset="-120"/>
              </a:rPr>
              <a:t> 苦修的條例</a:t>
            </a:r>
            <a:endParaRPr lang="en-US" altLang="zh-TW" sz="4800" dirty="0">
              <a:latin typeface="DFPLiHei-Bd" panose="020B0700000000000000" pitchFamily="34" charset="-120"/>
              <a:ea typeface="DFPLiHei-Bd" panose="020B0700000000000000" pitchFamily="34" charset="-120"/>
            </a:endParaRPr>
          </a:p>
          <a:p>
            <a:r>
              <a:rPr lang="zh-TW" altLang="en-US" sz="4800" dirty="0">
                <a:latin typeface="DFPLiHei-Bd" panose="020B0700000000000000" pitchFamily="34" charset="-120"/>
                <a:ea typeface="DFPLiHei-Bd" panose="020B0700000000000000" pitchFamily="34" charset="-120"/>
              </a:rPr>
              <a:t> 天使的崇拜</a:t>
            </a:r>
            <a:endParaRPr lang="en-US" sz="4800" dirty="0">
              <a:latin typeface="DFPLiHei-Bd" panose="020B0700000000000000" pitchFamily="34" charset="-120"/>
              <a:ea typeface="DFPLiHei-Bd" panose="020B0700000000000000" pitchFamily="34" charset="-120"/>
            </a:endParaRPr>
          </a:p>
        </p:txBody>
      </p:sp>
      <p:sp>
        <p:nvSpPr>
          <p:cNvPr id="6" name="Arrow: Striped Right 5">
            <a:extLst>
              <a:ext uri="{FF2B5EF4-FFF2-40B4-BE49-F238E27FC236}">
                <a16:creationId xmlns:a16="http://schemas.microsoft.com/office/drawing/2014/main" id="{0A9D9B21-8269-51ED-4539-09B775E0FC00}"/>
              </a:ext>
            </a:extLst>
          </p:cNvPr>
          <p:cNvSpPr/>
          <p:nvPr/>
        </p:nvSpPr>
        <p:spPr>
          <a:xfrm>
            <a:off x="5493676" y="3883741"/>
            <a:ext cx="526124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430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永不回頭</a:t>
            </a:r>
            <a:endParaRPr lang="en-US" sz="4400" dirty="0"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 </a:t>
            </a:r>
            <a:r>
              <a:rPr lang="zh-TW" altLang="en-US" sz="54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今天擄去我們的是什麼</a:t>
            </a:r>
            <a:r>
              <a:rPr lang="en-US" altLang="zh-TW" sz="54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?</a:t>
            </a:r>
          </a:p>
          <a:p>
            <a:r>
              <a:rPr lang="zh-TW" altLang="en-US" sz="54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 我們的心被什麼所奪去</a:t>
            </a:r>
            <a:r>
              <a:rPr lang="en-US" altLang="zh-TW" sz="54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?</a:t>
            </a:r>
          </a:p>
          <a:p>
            <a:pPr marL="0" indent="0">
              <a:buNone/>
            </a:pPr>
            <a:endParaRPr lang="en-US" sz="5400" dirty="0">
              <a:latin typeface="DFPLiHei-Bd" panose="020B0700000000000000" pitchFamily="34" charset="-120"/>
              <a:ea typeface="DFPLiHei-Bd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64647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6D6B9-9825-1AD7-1C0C-97A9F7384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13D93-EBBE-8809-4331-8CC57C795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一個沒有被真理降服的頭腦，</a:t>
            </a:r>
            <a:endParaRPr lang="en-US" altLang="zh-TW" sz="5400" dirty="0">
              <a:latin typeface="DFPWeiBei-B5" panose="03000700000000000000" pitchFamily="66" charset="-120"/>
              <a:ea typeface="DFPWeiBei-B5" panose="03000700000000000000" pitchFamily="66" charset="-120"/>
            </a:endParaRPr>
          </a:p>
          <a:p>
            <a:pPr marL="0" indent="0">
              <a:buNone/>
            </a:pPr>
            <a:r>
              <a:rPr lang="zh-TW" altLang="en-US" sz="54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就像一個娼妓，</a:t>
            </a:r>
            <a:endParaRPr lang="en-US" altLang="zh-TW" sz="5400" dirty="0">
              <a:latin typeface="DFPWeiBei-B5" panose="03000700000000000000" pitchFamily="66" charset="-120"/>
              <a:ea typeface="DFPWeiBei-B5" panose="03000700000000000000" pitchFamily="66" charset="-120"/>
            </a:endParaRPr>
          </a:p>
          <a:p>
            <a:pPr marL="0" indent="0">
              <a:buNone/>
            </a:pPr>
            <a:r>
              <a:rPr lang="zh-TW" altLang="en-US" sz="54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人盡可夫。</a:t>
            </a:r>
            <a:endParaRPr lang="en-US" altLang="zh-TW" sz="5400" dirty="0">
              <a:latin typeface="DFPWeiBei-B5" panose="03000700000000000000" pitchFamily="66" charset="-120"/>
              <a:ea typeface="DFPWeiBei-B5" panose="03000700000000000000" pitchFamily="66" charset="-120"/>
            </a:endParaRPr>
          </a:p>
          <a:p>
            <a:pPr marL="0" indent="0" algn="r">
              <a:buNone/>
            </a:pPr>
            <a:r>
              <a:rPr lang="en-US" altLang="zh-TW" sz="54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--- </a:t>
            </a:r>
            <a:r>
              <a:rPr lang="zh-TW" altLang="en-US" sz="54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馬丁路德</a:t>
            </a:r>
            <a:endParaRPr lang="en-US" altLang="zh-TW" sz="5400" dirty="0"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30946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75C73-661D-2D4F-D99B-3B8C4B5A5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zh-TW" altLang="en-US" sz="4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XingKaiW5-B5" panose="03000509000000000000" pitchFamily="65" charset="-120"/>
                <a:ea typeface="DFXingKaiW5-B5" panose="03000509000000000000" pitchFamily="65" charset="-120"/>
                <a:cs typeface="+mj-cs"/>
              </a:rPr>
              <a:t>如何克服信仰上的停滯不前</a:t>
            </a:r>
            <a:r>
              <a:rPr kumimoji="0" lang="en-US" altLang="zh-TW" sz="4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XingKaiW5-B5" panose="03000509000000000000" pitchFamily="65" charset="-120"/>
                <a:ea typeface="DFXingKaiW5-B5" panose="03000509000000000000" pitchFamily="65" charset="-120"/>
                <a:cs typeface="+mj-cs"/>
              </a:rPr>
              <a:t>?</a:t>
            </a:r>
            <a:endParaRPr lang="en-US" sz="4800" dirty="0"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8D1D6-8834-AF48-956F-BC6F3E1D8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 遵祂而行 </a:t>
            </a:r>
            <a:r>
              <a:rPr lang="en-US" altLang="zh-TW" sz="4000" dirty="0">
                <a:latin typeface="DFPLiHei-Bd" panose="020B0700000000000000" pitchFamily="34" charset="-120"/>
                <a:ea typeface="DFPLiHei-Bd" panose="020B0700000000000000" pitchFamily="34" charset="-120"/>
              </a:rPr>
              <a:t>(vv. 6-7)</a:t>
            </a:r>
          </a:p>
          <a:p>
            <a:r>
              <a:rPr lang="zh-TW" alt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 永不回頭 </a:t>
            </a:r>
            <a:r>
              <a:rPr lang="en-US" altLang="zh-TW" sz="4000" dirty="0">
                <a:latin typeface="DFPLiHei-Bd" panose="020B0700000000000000" pitchFamily="34" charset="-120"/>
                <a:ea typeface="DFPLiHei-Bd" panose="020B0700000000000000" pitchFamily="34" charset="-120"/>
              </a:rPr>
              <a:t>(v. 8)</a:t>
            </a:r>
          </a:p>
          <a:p>
            <a:r>
              <a:rPr lang="zh-TW" alt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 </a:t>
            </a:r>
            <a:r>
              <a:rPr lang="zh-TW" altLang="en-US" sz="5400" dirty="0">
                <a:solidFill>
                  <a:srgbClr val="FFFF00"/>
                </a:solidFill>
                <a:latin typeface="DFPLiHei-Bd" panose="020B0700000000000000" pitchFamily="34" charset="-120"/>
                <a:ea typeface="DFPLiHei-Bd" panose="020B0700000000000000" pitchFamily="34" charset="-120"/>
              </a:rPr>
              <a:t>行出豐盛 </a:t>
            </a:r>
            <a:r>
              <a:rPr lang="en-US" altLang="zh-TW" sz="4000" dirty="0">
                <a:solidFill>
                  <a:srgbClr val="FFFF00"/>
                </a:solidFill>
                <a:latin typeface="DFPLiHei-Bd" panose="020B0700000000000000" pitchFamily="34" charset="-120"/>
                <a:ea typeface="DFPLiHei-Bd" panose="020B0700000000000000" pitchFamily="34" charset="-120"/>
              </a:rPr>
              <a:t>(vv. 9-15)</a:t>
            </a:r>
            <a:endParaRPr lang="en-US" sz="4000" dirty="0">
              <a:solidFill>
                <a:srgbClr val="FFFF00"/>
              </a:solidFill>
              <a:latin typeface="DFPLiHei-Bd" panose="020B0700000000000000" pitchFamily="34" charset="-120"/>
              <a:ea typeface="DFPLiHei-Bd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70107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z="44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XingKaiW5-B5" panose="03000509000000000000" pitchFamily="65" charset="-120"/>
                <a:ea typeface="DFXingKaiW5-B5" panose="03000509000000000000" pitchFamily="65" charset="-120"/>
                <a:cs typeface="+mj-cs"/>
              </a:rPr>
              <a:t>得了生命所需的一切豐盛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225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i="1" baseline="300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9</a:t>
            </a:r>
            <a:r>
              <a:rPr 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 </a:t>
            </a: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因為　神本性一切的豐盛</a:t>
            </a:r>
            <a:br>
              <a:rPr lang="en-US" altLang="zh-TW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</a:b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都有形有體地居住在基督裡面，</a:t>
            </a:r>
            <a:endParaRPr lang="en-US" altLang="zh-TW" sz="5400" dirty="0"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 marL="0" indent="0">
              <a:buNone/>
            </a:pPr>
            <a:endParaRPr lang="en-US" altLang="zh-TW" sz="5400" dirty="0"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 marL="0" indent="0">
              <a:buNone/>
            </a:pP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因為父喜歡叫一切的豐盛</a:t>
            </a:r>
            <a:r>
              <a:rPr lang="zh-TW" altLang="en-US" sz="5400" dirty="0">
                <a:solidFill>
                  <a:srgbClr val="FFFF00"/>
                </a:solidFill>
                <a:latin typeface="DFPHeiUBold-B5" panose="020B0C00000000000000" pitchFamily="34" charset="-120"/>
                <a:ea typeface="DFPHeiUBold-B5" panose="020B0C00000000000000" pitchFamily="34" charset="-120"/>
              </a:rPr>
              <a:t>在祂裡面</a:t>
            </a: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居住 </a:t>
            </a:r>
            <a:r>
              <a:rPr lang="en-US" altLang="zh-TW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(</a:t>
            </a: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西 </a:t>
            </a:r>
            <a:r>
              <a:rPr lang="en-US" altLang="zh-TW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1:19)</a:t>
            </a: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。 </a:t>
            </a:r>
            <a:endParaRPr lang="en-US" sz="5400" dirty="0"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7090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latin typeface="DFXingKaiW5-B5" panose="03000509000000000000" pitchFamily="65" charset="-120"/>
                <a:ea typeface="DFXingKaiW5-B5" panose="03000509000000000000" pitchFamily="65" charset="-120"/>
              </a:rPr>
              <a:t>得了勝過爭戰的一切豐盛</a:t>
            </a:r>
            <a:endParaRPr lang="en-US" sz="4400" dirty="0"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245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i="1" baseline="300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9</a:t>
            </a:r>
            <a:r>
              <a:rPr 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 </a:t>
            </a: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因為　神本性一切的豐盛都有形有體地居住在基督裏面，</a:t>
            </a:r>
            <a:r>
              <a:rPr 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 </a:t>
            </a:r>
          </a:p>
          <a:p>
            <a:pPr marL="0" indent="0">
              <a:buNone/>
            </a:pPr>
            <a:r>
              <a:rPr lang="en-US" sz="5400" b="1" i="1" baseline="300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10</a:t>
            </a:r>
            <a:r>
              <a:rPr 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 </a:t>
            </a: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你們</a:t>
            </a:r>
            <a:r>
              <a:rPr lang="zh-TW" altLang="en-US" sz="5400" dirty="0">
                <a:solidFill>
                  <a:srgbClr val="FFFF00"/>
                </a:solidFill>
                <a:latin typeface="DFPHeiUBold-B5" panose="020B0C00000000000000" pitchFamily="34" charset="-120"/>
                <a:ea typeface="DFPHeiUBold-B5" panose="020B0C00000000000000" pitchFamily="34" charset="-120"/>
              </a:rPr>
              <a:t>在祂裡面</a:t>
            </a:r>
            <a:r>
              <a:rPr lang="zh-TW" alt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也得了豐盛。祂是各樣執政掌權者的元首。</a:t>
            </a:r>
            <a:r>
              <a:rPr lang="en-US" sz="5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7276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z="4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XingKaiW5-B5" panose="03000509000000000000" pitchFamily="65" charset="-120"/>
                <a:ea typeface="DFXingKaiW5-B5" panose="03000509000000000000" pitchFamily="65" charset="-120"/>
                <a:cs typeface="+mj-cs"/>
              </a:rPr>
              <a:t>行出豐盛</a:t>
            </a:r>
            <a:endParaRPr lang="en-US" dirty="0"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245569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 生命所需的完全</a:t>
            </a:r>
            <a:endParaRPr lang="en-US" altLang="zh-TW" sz="5400" dirty="0">
              <a:latin typeface="DFPLiHei-Bd" panose="020B0700000000000000" pitchFamily="34" charset="-120"/>
              <a:ea typeface="DFPLiHei-Bd" panose="020B0700000000000000" pitchFamily="34" charset="-120"/>
            </a:endParaRPr>
          </a:p>
          <a:p>
            <a:r>
              <a:rPr lang="zh-TW" alt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 戰勝仇敵的豐盛</a:t>
            </a:r>
            <a:endParaRPr lang="en-US" altLang="zh-TW" sz="5400" dirty="0">
              <a:latin typeface="DFPLiHei-Bd" panose="020B0700000000000000" pitchFamily="34" charset="-120"/>
              <a:ea typeface="DFPLiHei-Bd" panose="020B0700000000000000" pitchFamily="34" charset="-120"/>
            </a:endParaRPr>
          </a:p>
          <a:p>
            <a:pPr marL="0" indent="0">
              <a:buNone/>
            </a:pPr>
            <a:endParaRPr lang="en-US" sz="5400" dirty="0">
              <a:latin typeface="DFPLiHei-Bd" panose="020B0700000000000000" pitchFamily="34" charset="-120"/>
              <a:ea typeface="DFPLiHei-Bd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59076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z="4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XingKaiW5-B5" panose="03000509000000000000" pitchFamily="65" charset="-120"/>
                <a:ea typeface="DFXingKaiW5-B5" panose="03000509000000000000" pitchFamily="65" charset="-120"/>
                <a:cs typeface="+mj-cs"/>
              </a:rPr>
              <a:t>行出豐盛</a:t>
            </a:r>
            <a:endParaRPr lang="en-US" dirty="0"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245569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 生命所需的完全</a:t>
            </a:r>
            <a:endParaRPr lang="en-US" altLang="zh-TW" sz="5400" dirty="0">
              <a:latin typeface="DFPLiHei-Bd" panose="020B0700000000000000" pitchFamily="34" charset="-120"/>
              <a:ea typeface="DFPLiHei-Bd" panose="020B0700000000000000" pitchFamily="34" charset="-120"/>
            </a:endParaRPr>
          </a:p>
          <a:p>
            <a:r>
              <a:rPr lang="zh-TW" alt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 戰勝仇敵的豐盛</a:t>
            </a:r>
            <a:endParaRPr lang="en-US" altLang="zh-TW" sz="5400" dirty="0">
              <a:latin typeface="DFPLiHei-Bd" panose="020B0700000000000000" pitchFamily="34" charset="-120"/>
              <a:ea typeface="DFPLiHei-Bd" panose="020B0700000000000000" pitchFamily="34" charset="-120"/>
            </a:endParaRPr>
          </a:p>
          <a:p>
            <a:r>
              <a:rPr lang="zh-TW" alt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 </a:t>
            </a:r>
            <a:r>
              <a:rPr lang="zh-TW" altLang="en-US" sz="5400" b="1" dirty="0">
                <a:solidFill>
                  <a:srgbClr val="FFFF00"/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仗著十字架誇勝</a:t>
            </a:r>
            <a:endParaRPr lang="en-US" sz="5400" b="1" dirty="0">
              <a:solidFill>
                <a:srgbClr val="FFFF00"/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1995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prstClr val="white"/>
                </a:solidFill>
                <a:latin typeface="DFWeiBeiW7-GB5" panose="03000709000000000000" pitchFamily="65" charset="-120"/>
                <a:ea typeface="DFWeiBeiW7-GB5" panose="03000709000000000000" pitchFamily="65" charset="-120"/>
              </a:rPr>
              <a:t>行在基督裡</a:t>
            </a:r>
            <a:r>
              <a:rPr lang="en-US" altLang="zh-TW" dirty="0">
                <a:solidFill>
                  <a:prstClr val="white"/>
                </a:solidFill>
                <a:latin typeface="DFWeiBeiW7-GB5" panose="03000709000000000000" pitchFamily="65" charset="-120"/>
                <a:ea typeface="DFWeiBeiW7-GB5" panose="03000709000000000000" pitchFamily="65" charset="-120"/>
              </a:rPr>
              <a:t>?</a:t>
            </a:r>
            <a:r>
              <a:rPr lang="zh-TW" altLang="en-US" dirty="0">
                <a:solidFill>
                  <a:prstClr val="white"/>
                </a:solidFill>
                <a:latin typeface="DFWeiBeiW7-GB5" panose="03000709000000000000" pitchFamily="65" charset="-120"/>
                <a:ea typeface="DFWeiBeiW7-GB5" panose="03000709000000000000" pitchFamily="65" charset="-120"/>
              </a:rPr>
              <a:t> 走回世界中</a:t>
            </a:r>
            <a:r>
              <a:rPr lang="en-US" altLang="zh-TW" dirty="0">
                <a:solidFill>
                  <a:prstClr val="white"/>
                </a:solidFill>
                <a:latin typeface="DFWeiBeiW7-GB5" panose="03000709000000000000" pitchFamily="65" charset="-120"/>
                <a:ea typeface="DFWeiBeiW7-GB5" panose="03000709000000000000" pitchFamily="65" charset="-120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5400" dirty="0">
                <a:latin typeface="DFPTanLiW5-GB5" panose="03000500000000000000" pitchFamily="66" charset="-120"/>
                <a:ea typeface="DFPTanLiW5-GB5" panose="03000500000000000000" pitchFamily="66" charset="-120"/>
              </a:rPr>
              <a:t>你們既然接受了主基督耶穌，</a:t>
            </a:r>
            <a:br>
              <a:rPr lang="en-US" altLang="zh-TW" sz="5400" dirty="0">
                <a:latin typeface="DFPTanLiW5-GB5" panose="03000500000000000000" pitchFamily="66" charset="-120"/>
                <a:ea typeface="DFPTanLiW5-GB5" panose="03000500000000000000" pitchFamily="66" charset="-120"/>
              </a:rPr>
            </a:br>
            <a:r>
              <a:rPr lang="zh-TW" altLang="en-US" sz="5400" dirty="0">
                <a:latin typeface="DFPTanLiW5-GB5" panose="03000500000000000000" pitchFamily="66" charset="-120"/>
                <a:ea typeface="DFPTanLiW5-GB5" panose="03000500000000000000" pitchFamily="66" charset="-120"/>
              </a:rPr>
              <a:t>就當遵祂而行，</a:t>
            </a:r>
            <a:r>
              <a:rPr lang="en-US" sz="5400" dirty="0">
                <a:latin typeface="DFPTanLiW5-GB5" panose="03000500000000000000" pitchFamily="66" charset="-120"/>
                <a:ea typeface="DFPTanLiW5-GB5" panose="03000500000000000000" pitchFamily="66" charset="-120"/>
              </a:rPr>
              <a:t> </a:t>
            </a:r>
          </a:p>
          <a:p>
            <a:pPr marL="0" indent="0">
              <a:buNone/>
            </a:pPr>
            <a:r>
              <a:rPr lang="en-US" sz="5400" dirty="0">
                <a:latin typeface="DFPTanLiW5-GB5" panose="03000500000000000000" pitchFamily="66" charset="-120"/>
                <a:ea typeface="DFPTanLiW5-GB5" panose="03000500000000000000" pitchFamily="66" charset="-120"/>
              </a:rPr>
              <a:t>…</a:t>
            </a:r>
            <a:r>
              <a:rPr lang="zh-TW" altLang="en-US" sz="5400" dirty="0">
                <a:latin typeface="DFPTanLiW5-GB5" panose="03000500000000000000" pitchFamily="66" charset="-120"/>
                <a:ea typeface="DFPTanLiW5-GB5" panose="03000500000000000000" pitchFamily="66" charset="-120"/>
              </a:rPr>
              <a:t>免得有人</a:t>
            </a:r>
            <a:r>
              <a:rPr lang="en-US" altLang="zh-TW" sz="5400" dirty="0">
                <a:latin typeface="DFPTanLiW5-GB5" panose="03000500000000000000" pitchFamily="66" charset="-120"/>
                <a:ea typeface="DFPTanLiW5-GB5" panose="03000500000000000000" pitchFamily="66" charset="-120"/>
              </a:rPr>
              <a:t>...</a:t>
            </a:r>
            <a:r>
              <a:rPr lang="zh-TW" altLang="en-US" sz="5400" dirty="0">
                <a:latin typeface="DFPTanLiW5-GB5" panose="03000500000000000000" pitchFamily="66" charset="-120"/>
                <a:ea typeface="DFPTanLiW5-GB5" panose="03000500000000000000" pitchFamily="66" charset="-120"/>
              </a:rPr>
              <a:t>把你們擄去。</a:t>
            </a:r>
            <a:endParaRPr lang="en-US" sz="5400" dirty="0">
              <a:latin typeface="DFPTanLiW5-GB5" panose="03000500000000000000" pitchFamily="66" charset="-120"/>
              <a:ea typeface="DFPTanLiW5-GB5" panose="03000500000000000000" pitchFamily="66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0099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75C73-661D-2D4F-D99B-3B8C4B5A5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zh-TW" altLang="en-US" sz="4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XingKaiW5-B5" panose="03000509000000000000" pitchFamily="65" charset="-120"/>
                <a:ea typeface="DFXingKaiW5-B5" panose="03000509000000000000" pitchFamily="65" charset="-120"/>
                <a:cs typeface="+mj-cs"/>
              </a:rPr>
              <a:t>如何克服信仰上的停滯不前</a:t>
            </a:r>
            <a:r>
              <a:rPr kumimoji="0" lang="en-US" altLang="zh-TW" sz="4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XingKaiW5-B5" panose="03000509000000000000" pitchFamily="65" charset="-120"/>
                <a:ea typeface="DFXingKaiW5-B5" panose="03000509000000000000" pitchFamily="65" charset="-120"/>
                <a:cs typeface="+mj-cs"/>
              </a:rPr>
              <a:t>?</a:t>
            </a:r>
            <a:endParaRPr lang="en-US" sz="4800" dirty="0"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8D1D6-8834-AF48-956F-BC6F3E1D8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 遵祂而行 </a:t>
            </a:r>
            <a:r>
              <a:rPr lang="en-US" altLang="zh-TW" sz="4000" dirty="0">
                <a:latin typeface="DFPLiHei-Bd" panose="020B0700000000000000" pitchFamily="34" charset="-120"/>
                <a:ea typeface="DFPLiHei-Bd" panose="020B0700000000000000" pitchFamily="34" charset="-120"/>
              </a:rPr>
              <a:t>(vv. 6-7)</a:t>
            </a:r>
          </a:p>
          <a:p>
            <a:r>
              <a:rPr lang="zh-TW" alt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 永不回頭 </a:t>
            </a:r>
            <a:r>
              <a:rPr lang="en-US" altLang="zh-TW" sz="4000" dirty="0">
                <a:latin typeface="DFPLiHei-Bd" panose="020B0700000000000000" pitchFamily="34" charset="-120"/>
                <a:ea typeface="DFPLiHei-Bd" panose="020B0700000000000000" pitchFamily="34" charset="-120"/>
              </a:rPr>
              <a:t>(v. 8)</a:t>
            </a:r>
          </a:p>
          <a:p>
            <a:r>
              <a:rPr lang="zh-TW" alt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 行出豐盛 </a:t>
            </a:r>
            <a:r>
              <a:rPr lang="en-US" altLang="zh-TW" sz="4000" dirty="0">
                <a:latin typeface="DFPLiHei-Bd" panose="020B0700000000000000" pitchFamily="34" charset="-120"/>
                <a:ea typeface="DFPLiHei-Bd" panose="020B0700000000000000" pitchFamily="34" charset="-120"/>
              </a:rPr>
              <a:t>(vv. 9-15)</a:t>
            </a:r>
            <a:endParaRPr lang="en-US" sz="4000" dirty="0">
              <a:latin typeface="DFPLiHei-Bd" panose="020B0700000000000000" pitchFamily="34" charset="-120"/>
              <a:ea typeface="DFPLiHei-Bd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5004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65E35-A8BD-42A4-A6D4-CECAE9843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DFXingKaiW5-B5" panose="03000509000000000000" pitchFamily="65" charset="-120"/>
                <a:ea typeface="DFXingKaiW5-B5" panose="03000509000000000000" pitchFamily="65" charset="-120"/>
              </a:rPr>
              <a:t>保羅與歌羅西教會</a:t>
            </a:r>
            <a:endParaRPr lang="en-US" sz="4800" dirty="0"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B79D8-0250-4AAB-9C9B-E9A026566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一位身陷囹圄自身難保的使徒</a:t>
            </a:r>
            <a:endParaRPr lang="en-US" altLang="zh-TW" sz="5400" dirty="0">
              <a:latin typeface="DFPLiHei-Bd" panose="020B0700000000000000" pitchFamily="34" charset="-120"/>
              <a:ea typeface="DFPLiHei-Bd" panose="020B0700000000000000" pitchFamily="34" charset="-120"/>
            </a:endParaRPr>
          </a:p>
          <a:p>
            <a:r>
              <a:rPr lang="zh-TW" alt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一個處於信仰危機中新興教會</a:t>
            </a:r>
            <a:endParaRPr lang="en-US" altLang="zh-TW" sz="5400" dirty="0">
              <a:latin typeface="DFPLiHei-Bd" panose="020B0700000000000000" pitchFamily="34" charset="-120"/>
              <a:ea typeface="DFPLiHei-Bd" panose="020B0700000000000000" pitchFamily="34" charset="-120"/>
            </a:endParaRPr>
          </a:p>
          <a:p>
            <a:r>
              <a:rPr lang="zh-TW" alt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一封情深意切禱告開始的書信</a:t>
            </a:r>
            <a:endParaRPr lang="en-US" altLang="zh-TW" sz="5400" dirty="0">
              <a:latin typeface="DFPLiHei-Bd" panose="020B0700000000000000" pitchFamily="34" charset="-120"/>
              <a:ea typeface="DFPLiHei-Bd" panose="020B0700000000000000" pitchFamily="34" charset="-120"/>
            </a:endParaRPr>
          </a:p>
          <a:p>
            <a:r>
              <a:rPr lang="zh-TW" alt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改變了整個教會的發展與歷史</a:t>
            </a:r>
            <a:endParaRPr lang="en-US" altLang="zh-TW" sz="5400" dirty="0">
              <a:latin typeface="DFPLiHei-Bd" panose="020B0700000000000000" pitchFamily="34" charset="-120"/>
              <a:ea typeface="DFPLiHei-Bd" panose="020B0700000000000000" pitchFamily="34" charset="-120"/>
            </a:endParaRPr>
          </a:p>
          <a:p>
            <a:endParaRPr lang="en-US" altLang="zh-TW" sz="5400" dirty="0">
              <a:latin typeface="DFPHeiW9-GB5" panose="020B0900000000000000" pitchFamily="34" charset="-120"/>
              <a:ea typeface="DFPHeiW9-GB5" panose="020B0900000000000000" pitchFamily="34" charset="-120"/>
            </a:endParaRPr>
          </a:p>
          <a:p>
            <a:pPr marL="0" indent="0">
              <a:buNone/>
            </a:pPr>
            <a:endParaRPr lang="en-US" altLang="zh-TW" sz="5400" dirty="0">
              <a:latin typeface="DFPHeiW9-GB5" panose="020B0900000000000000" pitchFamily="34" charset="-120"/>
              <a:ea typeface="DFPHeiW9-GB5" panose="020B0900000000000000" pitchFamily="34" charset="-120"/>
            </a:endParaRPr>
          </a:p>
          <a:p>
            <a:endParaRPr lang="en-US" altLang="zh-TW" sz="5400" dirty="0">
              <a:latin typeface="DFPHeiW9-GB5" panose="020B0900000000000000" pitchFamily="34" charset="-120"/>
              <a:ea typeface="DFPHeiW9-GB5" panose="020B0900000000000000" pitchFamily="34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836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061884"/>
            <a:ext cx="9448800" cy="2707969"/>
          </a:xfrm>
        </p:spPr>
        <p:txBody>
          <a:bodyPr/>
          <a:lstStyle/>
          <a:p>
            <a:r>
              <a:rPr lang="zh-TW" altLang="en-US" dirty="0">
                <a:latin typeface="DFYanKaiW9-B5" panose="03000909000000000000" pitchFamily="65" charset="-120"/>
                <a:ea typeface="DFYanKaiW9-B5" panose="03000909000000000000" pitchFamily="65" charset="-120"/>
              </a:rPr>
              <a:t>持續專一向前行</a:t>
            </a:r>
            <a:br>
              <a:rPr lang="en-US" altLang="zh-TW" dirty="0">
                <a:latin typeface="DFYanKaiW9-B5" panose="03000909000000000000" pitchFamily="65" charset="-120"/>
                <a:ea typeface="DFYanKaiW9-B5" panose="03000909000000000000" pitchFamily="65" charset="-120"/>
              </a:rPr>
            </a:br>
            <a:r>
              <a:rPr lang="en-US" altLang="zh-TW" sz="4800" dirty="0">
                <a:latin typeface="DFXingKaiW5-B5" panose="03000509000000000000" pitchFamily="65" charset="-120"/>
                <a:ea typeface="DFXingKaiW5-B5" panose="03000509000000000000" pitchFamily="65" charset="-120"/>
              </a:rPr>
              <a:t>---</a:t>
            </a:r>
            <a:r>
              <a:rPr lang="zh-TW" altLang="en-US" sz="4800" dirty="0">
                <a:latin typeface="DFXingKaiW5-B5" panose="03000509000000000000" pitchFamily="65" charset="-120"/>
                <a:ea typeface="DFXingKaiW5-B5" panose="03000509000000000000" pitchFamily="65" charset="-120"/>
              </a:rPr>
              <a:t> 如何克服信仰上的停滯不前</a:t>
            </a:r>
            <a:r>
              <a:rPr lang="en-US" altLang="zh-TW" sz="4800" dirty="0">
                <a:latin typeface="DFXingKaiW5-B5" panose="03000509000000000000" pitchFamily="65" charset="-120"/>
                <a:ea typeface="DFXingKaiW5-B5" panose="03000509000000000000" pitchFamily="65" charset="-120"/>
              </a:rPr>
              <a:t>?</a:t>
            </a:r>
            <a:endParaRPr lang="en-US" sz="3600" dirty="0"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58343"/>
            <a:ext cx="9448800" cy="969296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DFLiShuW7-B5" panose="03000709000000000000" pitchFamily="65" charset="-120"/>
                <a:ea typeface="DFLiShuW7-B5" panose="03000709000000000000" pitchFamily="65" charset="-120"/>
              </a:rPr>
              <a:t>歌羅西書</a:t>
            </a:r>
            <a:r>
              <a:rPr lang="zh-TW" altLang="en-US" dirty="0"/>
              <a:t> </a:t>
            </a:r>
            <a:r>
              <a:rPr lang="en-US" altLang="zh-TW" sz="3200" dirty="0"/>
              <a:t>2:6-15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9089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endParaRPr lang="en-US" sz="4400" dirty="0"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b="1" i="1" baseline="30000" dirty="0">
                <a:latin typeface="DFPLiHei-Bd" panose="020B0700000000000000" pitchFamily="34" charset="-120"/>
                <a:ea typeface="DFPLiHei-Bd" panose="020B0700000000000000" pitchFamily="34" charset="-120"/>
              </a:rPr>
              <a:t>6</a:t>
            </a:r>
            <a:r>
              <a:rPr 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 </a:t>
            </a:r>
            <a:r>
              <a:rPr lang="zh-TW" alt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你們既然接受了主基督耶穌，</a:t>
            </a:r>
            <a:br>
              <a:rPr lang="en-US" altLang="zh-TW" sz="5400" dirty="0">
                <a:latin typeface="DFPLiHei-Bd" panose="020B0700000000000000" pitchFamily="34" charset="-120"/>
                <a:ea typeface="DFPLiHei-Bd" panose="020B0700000000000000" pitchFamily="34" charset="-120"/>
              </a:rPr>
            </a:br>
            <a:r>
              <a:rPr lang="zh-TW" alt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就當遵祂而行，</a:t>
            </a:r>
            <a:r>
              <a:rPr 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 </a:t>
            </a:r>
          </a:p>
          <a:p>
            <a:pPr marL="0" indent="0">
              <a:buNone/>
            </a:pPr>
            <a:r>
              <a:rPr lang="en-US" sz="5400" b="1" i="1" baseline="30000" dirty="0">
                <a:latin typeface="DFPLiHei-Bd" panose="020B0700000000000000" pitchFamily="34" charset="-120"/>
                <a:ea typeface="DFPLiHei-Bd" panose="020B0700000000000000" pitchFamily="34" charset="-120"/>
              </a:rPr>
              <a:t>7</a:t>
            </a:r>
            <a:r>
              <a:rPr 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 </a:t>
            </a:r>
            <a:r>
              <a:rPr lang="zh-TW" alt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在祂裡面生根建造，信心堅固，正如你們所領的教訓，感謝的心</a:t>
            </a:r>
            <a:br>
              <a:rPr lang="en-US" altLang="zh-TW" sz="5400" dirty="0">
                <a:latin typeface="DFPLiHei-Bd" panose="020B0700000000000000" pitchFamily="34" charset="-120"/>
                <a:ea typeface="DFPLiHei-Bd" panose="020B0700000000000000" pitchFamily="34" charset="-120"/>
              </a:rPr>
            </a:br>
            <a:r>
              <a:rPr lang="zh-TW" alt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也更增長了。</a:t>
            </a:r>
            <a:r>
              <a:rPr 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891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endParaRPr lang="en-US" sz="4400" dirty="0">
              <a:latin typeface="Segoe UI" panose="020B0502040204020203" pitchFamily="34" charset="0"/>
              <a:ea typeface="DFPWeiBei-B5" panose="03000700000000000000" pitchFamily="66" charset="-12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b="1" i="1" baseline="30000" dirty="0">
                <a:latin typeface="DFPLiHei-Bd" panose="020B0700000000000000" pitchFamily="34" charset="-120"/>
                <a:ea typeface="DFPLiHei-Bd" panose="020B0700000000000000" pitchFamily="34" charset="-120"/>
              </a:rPr>
              <a:t>8</a:t>
            </a:r>
            <a:r>
              <a:rPr lang="en-US" sz="5400" baseline="30000" dirty="0">
                <a:latin typeface="DFPLiHei-Bd" panose="020B0700000000000000" pitchFamily="34" charset="-120"/>
                <a:ea typeface="DFPLiHei-Bd" panose="020B0700000000000000" pitchFamily="34" charset="-120"/>
              </a:rPr>
              <a:t> </a:t>
            </a:r>
            <a:r>
              <a:rPr lang="zh-TW" alt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你們要謹慎，恐怕有人用他的</a:t>
            </a:r>
            <a:br>
              <a:rPr lang="en-US" altLang="zh-TW" sz="5400" dirty="0">
                <a:latin typeface="DFPLiHei-Bd" panose="020B0700000000000000" pitchFamily="34" charset="-120"/>
                <a:ea typeface="DFPLiHei-Bd" panose="020B0700000000000000" pitchFamily="34" charset="-120"/>
              </a:rPr>
            </a:br>
            <a:r>
              <a:rPr lang="zh-TW" alt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理學和虛空的妄言，不照著基督，乃照人間的遺傳和世上的小學就</a:t>
            </a:r>
            <a:br>
              <a:rPr lang="en-US" altLang="zh-TW" sz="5400" dirty="0">
                <a:latin typeface="DFPLiHei-Bd" panose="020B0700000000000000" pitchFamily="34" charset="-120"/>
                <a:ea typeface="DFPLiHei-Bd" panose="020B0700000000000000" pitchFamily="34" charset="-120"/>
              </a:rPr>
            </a:br>
            <a:r>
              <a:rPr lang="zh-TW" alt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把你們擄去。</a:t>
            </a:r>
            <a:r>
              <a:rPr 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91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b="1" i="1" baseline="30000" dirty="0">
                <a:latin typeface="DFPLiHei-Bd" panose="020B0700000000000000" pitchFamily="34" charset="-120"/>
                <a:ea typeface="DFPLiHei-Bd" panose="020B0700000000000000" pitchFamily="34" charset="-120"/>
              </a:rPr>
              <a:t>9</a:t>
            </a:r>
            <a:r>
              <a:rPr 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 </a:t>
            </a:r>
            <a:r>
              <a:rPr lang="zh-TW" alt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因為　神本性一切的豐盛都有形有體地居住在基督裏面，</a:t>
            </a:r>
            <a:r>
              <a:rPr 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 </a:t>
            </a:r>
          </a:p>
          <a:p>
            <a:pPr marL="0" indent="0">
              <a:buNone/>
            </a:pPr>
            <a:r>
              <a:rPr lang="en-US" sz="5400" b="1" i="1" baseline="30000" dirty="0">
                <a:latin typeface="DFPLiHei-Bd" panose="020B0700000000000000" pitchFamily="34" charset="-120"/>
                <a:ea typeface="DFPLiHei-Bd" panose="020B0700000000000000" pitchFamily="34" charset="-120"/>
              </a:rPr>
              <a:t>10</a:t>
            </a:r>
            <a:r>
              <a:rPr 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 </a:t>
            </a:r>
            <a:r>
              <a:rPr lang="zh-TW" alt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你們在祂裏面也得了豐盛。祂是各樣執政掌權者的元首。</a:t>
            </a:r>
            <a:r>
              <a:rPr 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757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20436" y="1242579"/>
            <a:ext cx="10820400" cy="5084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i="1" baseline="30000" dirty="0">
                <a:latin typeface="DFPLiHei-Bd" panose="020B0700000000000000" pitchFamily="34" charset="-120"/>
                <a:ea typeface="DFPLiHei-Bd" panose="020B0700000000000000" pitchFamily="34" charset="-120"/>
              </a:rPr>
              <a:t>11</a:t>
            </a:r>
            <a:r>
              <a:rPr 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 </a:t>
            </a:r>
            <a:r>
              <a:rPr lang="zh-TW" alt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你們在祂裡面也受了不是人手所行的割禮，乃是基督使你們脫去肉體情慾的割禮。</a:t>
            </a:r>
            <a:r>
              <a:rPr 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 </a:t>
            </a:r>
          </a:p>
          <a:p>
            <a:pPr marL="0" indent="0">
              <a:buNone/>
            </a:pPr>
            <a:r>
              <a:rPr lang="en-US" sz="5400" b="1" i="1" baseline="30000" dirty="0">
                <a:latin typeface="DFPLiHei-Bd" panose="020B0700000000000000" pitchFamily="34" charset="-120"/>
                <a:ea typeface="DFPLiHei-Bd" panose="020B0700000000000000" pitchFamily="34" charset="-120"/>
              </a:rPr>
              <a:t>12</a:t>
            </a:r>
            <a:r>
              <a:rPr 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 </a:t>
            </a:r>
            <a:r>
              <a:rPr lang="zh-TW" alt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你們既受洗與祂一同埋葬，也就在此與祂一同復活，都因信那叫祂從死裏復活　神的功用。</a:t>
            </a:r>
            <a:r>
              <a:rPr lang="en-US" sz="5400" dirty="0">
                <a:latin typeface="DFPLiHei-Bd" panose="020B0700000000000000" pitchFamily="34" charset="-120"/>
                <a:ea typeface="DFPLiHei-Bd" panose="020B0700000000000000" pitchFamily="34" charset="-12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09987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1269</TotalTime>
  <Words>1314</Words>
  <Application>Microsoft Office PowerPoint</Application>
  <PresentationFormat>Widescreen</PresentationFormat>
  <Paragraphs>137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3" baseType="lpstr">
      <vt:lpstr>DFPHeiUBold-B5</vt:lpstr>
      <vt:lpstr>DFLiShuW7-B5</vt:lpstr>
      <vt:lpstr>DFPLiHei-Bd</vt:lpstr>
      <vt:lpstr>DFYanKaiW9-B5</vt:lpstr>
      <vt:lpstr>DFPTanLiW5-GB5</vt:lpstr>
      <vt:lpstr>DFXingKaiW5-B5</vt:lpstr>
      <vt:lpstr>Century Gothic</vt:lpstr>
      <vt:lpstr>DFWeiBeiW7-GB5</vt:lpstr>
      <vt:lpstr>Arial</vt:lpstr>
      <vt:lpstr>DFPYuanUBold-B5</vt:lpstr>
      <vt:lpstr>DFPHeiW9-GB5</vt:lpstr>
      <vt:lpstr>Segoe UI</vt:lpstr>
      <vt:lpstr>DFPWeiBei-B5</vt:lpstr>
      <vt:lpstr>Vapor Trail</vt:lpstr>
      <vt:lpstr>持續專一向前行 --- 如何克服信仰上的停滯不前?</vt:lpstr>
      <vt:lpstr>信仰上的停滯不前</vt:lpstr>
      <vt:lpstr>PowerPoint Presentation</vt:lpstr>
      <vt:lpstr>保羅與歌羅西教會</vt:lpstr>
      <vt:lpstr>持續專一向前行 --- 如何克服信仰上的停滯不前?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如何克服信仰上的停滯不前?</vt:lpstr>
      <vt:lpstr>如何克服信仰上的停滯不前?</vt:lpstr>
      <vt:lpstr>如何克服信仰上的停滯不前?</vt:lpstr>
      <vt:lpstr>遵祂而行</vt:lpstr>
      <vt:lpstr>遵祂而行</vt:lpstr>
      <vt:lpstr>遵祂而行</vt:lpstr>
      <vt:lpstr>遵祂而行</vt:lpstr>
      <vt:lpstr>遵祂而行</vt:lpstr>
      <vt:lpstr>遵祂而行</vt:lpstr>
      <vt:lpstr>遵祂而行</vt:lpstr>
      <vt:lpstr>遵祂而行</vt:lpstr>
      <vt:lpstr>遵祂而行</vt:lpstr>
      <vt:lpstr>遵祂而行</vt:lpstr>
      <vt:lpstr>遵祂而行的指標</vt:lpstr>
      <vt:lpstr>遵祂而行</vt:lpstr>
      <vt:lpstr>如何克服信仰上的停滯不前?</vt:lpstr>
      <vt:lpstr>永不回頭</vt:lpstr>
      <vt:lpstr>永不回頭</vt:lpstr>
      <vt:lpstr>理學和虛空的妄言</vt:lpstr>
      <vt:lpstr>永不回頭</vt:lpstr>
      <vt:lpstr>PowerPoint Presentation</vt:lpstr>
      <vt:lpstr>如何克服信仰上的停滯不前?</vt:lpstr>
      <vt:lpstr>得了生命所需的一切豐盛</vt:lpstr>
      <vt:lpstr>得了勝過爭戰的一切豐盛</vt:lpstr>
      <vt:lpstr>行出豐盛</vt:lpstr>
      <vt:lpstr>行出豐盛</vt:lpstr>
      <vt:lpstr>行在基督裡? 走回世界中?</vt:lpstr>
      <vt:lpstr>如何克服信仰上的停滯不前?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Yao-chien Chen</dc:creator>
  <cp:lastModifiedBy>Yao-chien Chen</cp:lastModifiedBy>
  <cp:revision>11</cp:revision>
  <cp:lastPrinted>2022-11-06T11:20:50Z</cp:lastPrinted>
  <dcterms:created xsi:type="dcterms:W3CDTF">2019-08-22T14:47:21Z</dcterms:created>
  <dcterms:modified xsi:type="dcterms:W3CDTF">2022-11-11T14:56:49Z</dcterms:modified>
</cp:coreProperties>
</file>