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8"/>
  </p:notesMasterIdLst>
  <p:handoutMasterIdLst>
    <p:handoutMasterId r:id="rId19"/>
  </p:handoutMasterIdLst>
  <p:sldIdLst>
    <p:sldId id="446" r:id="rId5"/>
    <p:sldId id="449" r:id="rId6"/>
    <p:sldId id="426" r:id="rId7"/>
    <p:sldId id="447" r:id="rId8"/>
    <p:sldId id="456" r:id="rId9"/>
    <p:sldId id="460" r:id="rId10"/>
    <p:sldId id="461" r:id="rId11"/>
    <p:sldId id="459" r:id="rId12"/>
    <p:sldId id="452" r:id="rId13"/>
    <p:sldId id="454" r:id="rId14"/>
    <p:sldId id="457" r:id="rId15"/>
    <p:sldId id="458" r:id="rId16"/>
    <p:sldId id="4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/>
    <p:restoredTop sz="94701"/>
  </p:normalViewPr>
  <p:slideViewPr>
    <p:cSldViewPr snapToGrid="0">
      <p:cViewPr varScale="1">
        <p:scale>
          <a:sx n="89" d="100"/>
          <a:sy n="89" d="100"/>
        </p:scale>
        <p:origin x="176" y="616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47012&amp;picture=wiara-napisane-na-skal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47012&amp;picture=wiara-napisane-na-skal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86342&amp;picture=faith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86342&amp;picture=faith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86342&amp;picture=faith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5034"/>
            <a:ext cx="6581554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zh-CN" altLang="en-US" b="1" dirty="0"/>
              <a:t>亚伯拉罕的信心</a:t>
            </a:r>
            <a:br>
              <a:rPr lang="en-US" altLang="zh-CN" b="1" dirty="0"/>
            </a:br>
            <a:r>
              <a:rPr lang="en-US" sz="2800" b="1" dirty="0"/>
              <a:t>罗马书4:1-25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z="4400" dirty="0">
                <a:solidFill>
                  <a:schemeClr val="tx1"/>
                </a:solidFill>
              </a:rPr>
              <a:t>四、信心和理性（</a:t>
            </a:r>
            <a:r>
              <a:rPr lang="en-US" altLang="zh-CN" sz="4400" dirty="0">
                <a:solidFill>
                  <a:schemeClr val="tx1"/>
                </a:solidFill>
              </a:rPr>
              <a:t>4:17-22</a:t>
            </a:r>
            <a:r>
              <a:rPr lang="zh-CN" altLang="en-US" sz="4400" dirty="0">
                <a:solidFill>
                  <a:schemeClr val="tx1"/>
                </a:solidFill>
              </a:rPr>
              <a:t>）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51" y="1954924"/>
            <a:ext cx="5645161" cy="396879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亚伯拉罕所信的，是那叫死人复活、使无变为有的　神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，他在主面前作我们世人的父。如经上所记：「我已经立你作多国的父。」他在无可指望的时候，因信仍有指望，就得以作多国的父，正如先前所说：「你的后裔将要如此。」</a:t>
            </a:r>
            <a:b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</a:br>
            <a:endParaRPr lang="zh-CN" altLang="en-US" sz="32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0F4EDE-A73D-894F-881F-D9F333645B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268" r="23268"/>
          <a:stretch/>
        </p:blipFill>
        <p:spPr>
          <a:xfrm>
            <a:off x="6929179" y="228605"/>
            <a:ext cx="4562856" cy="64008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398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z="4400" dirty="0">
                <a:solidFill>
                  <a:schemeClr val="tx1"/>
                </a:solidFill>
              </a:rPr>
              <a:t>四、信心和理性（</a:t>
            </a:r>
            <a:r>
              <a:rPr lang="en-US" altLang="zh-CN" sz="4400" dirty="0">
                <a:solidFill>
                  <a:schemeClr val="tx1"/>
                </a:solidFill>
              </a:rPr>
              <a:t>4:17-22</a:t>
            </a:r>
            <a:r>
              <a:rPr lang="zh-CN" altLang="en-US" sz="4400" dirty="0">
                <a:solidFill>
                  <a:schemeClr val="tx1"/>
                </a:solidFill>
              </a:rPr>
              <a:t>）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52" y="1954923"/>
            <a:ext cx="5631910" cy="453795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他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将近百岁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的时候，虽然想到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自己的身体如同已死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，撒拉的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生育已经断绝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，他的信心还是不软弱；并且仰望　神的应许，总没有因不信心里起疑惑，反倒因信心里得坚固，将荣耀归给　神，且满心相信　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神所应许的必能做成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。所以，这就算为他的义。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zh-CN" altLang="en-US" sz="32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0F4EDE-A73D-894F-881F-D9F333645B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268" r="23268"/>
          <a:stretch/>
        </p:blipFill>
        <p:spPr>
          <a:xfrm>
            <a:off x="6929179" y="228605"/>
            <a:ext cx="4562856" cy="64008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076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3647E4-73FF-A549-9914-8A7DCB2F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信心和我们（</a:t>
            </a:r>
            <a:r>
              <a:rPr lang="en-US" altLang="zh-CN" dirty="0"/>
              <a:t>4:23-25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1520F0-BD8D-2249-9630-413702F807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489200"/>
            <a:ext cx="5638800" cy="35478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    「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算为他义</a:t>
            </a:r>
            <a:r>
              <a:rPr lang="zh-CN" altLang="en-US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」的这句话不是单为他写的，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也是为我们将来得算为义之人写</a:t>
            </a:r>
            <a:r>
              <a:rPr lang="zh-CN" altLang="en-US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的，就是我们这信　神使我们的主耶稣从死里复活的人。耶稣被交给人，是为我们的过犯；复活，是为叫我们称义。</a:t>
            </a:r>
            <a:endParaRPr lang="en-US" sz="32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13" name="Picture Placeholder 12" descr="A picture containing sky, outdoor, sunset, windmill&#10;&#10;Description automatically generated">
            <a:extLst>
              <a:ext uri="{FF2B5EF4-FFF2-40B4-BE49-F238E27FC236}">
                <a16:creationId xmlns:a16="http://schemas.microsoft.com/office/drawing/2014/main" id="{391C4A59-5785-1944-AB63-27E6014594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9074" r="19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505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CDBB-20E2-F144-9CCE-E2504A60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40" y="726995"/>
            <a:ext cx="4449171" cy="9721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 err="1"/>
              <a:t>李慕圣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0C1F3-3C0F-BE4D-A0B2-49DC2DB5E5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591" y="2348679"/>
            <a:ext cx="5022574" cy="32304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zh-CN" altLang="en-US" sz="3200" b="1">
                <a:latin typeface="FangSong" panose="02010609060101010101" pitchFamily="49" charset="-122"/>
                <a:ea typeface="FangSong" panose="02010609060101010101" pitchFamily="49" charset="-122"/>
              </a:rPr>
              <a:t>    我</a:t>
            </a:r>
            <a:r>
              <a:rPr lang="zh-CN" altLang="en-US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将这些事告诉你们，是要叫你们在我里面有平安。在世上，你们有苦难；但你们可以放心，我已经胜了世界。</a:t>
            </a:r>
            <a:endParaRPr lang="en-US" altLang="zh-CN" sz="32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altLang="zh-CN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zh-CN" altLang="en-US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（约翰福音 </a:t>
            </a:r>
            <a:r>
              <a:rPr lang="en-US" altLang="zh-CN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16:33</a:t>
            </a:r>
            <a:r>
              <a:rPr lang="zh-CN" altLang="en-US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  <a:endParaRPr lang="en-US" sz="3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Two men standing together&#10;&#10;Description automatically generated with low confidence">
            <a:extLst>
              <a:ext uri="{FF2B5EF4-FFF2-40B4-BE49-F238E27FC236}">
                <a16:creationId xmlns:a16="http://schemas.microsoft.com/office/drawing/2014/main" id="{042D40D3-8400-0A48-A8FF-CA5078BC0ED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b="12430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6238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sz="4400" dirty="0">
                <a:solidFill>
                  <a:schemeClr val="tx1"/>
                </a:solidFill>
              </a:rPr>
              <a:t>一、信心和行为（</a:t>
            </a:r>
            <a:r>
              <a:rPr lang="en-US" altLang="zh-CN" sz="4400" dirty="0">
                <a:solidFill>
                  <a:schemeClr val="tx1"/>
                </a:solidFill>
              </a:rPr>
              <a:t>4:1-8</a:t>
            </a:r>
            <a:r>
              <a:rPr lang="zh-CN" altLang="en-US" sz="4400" dirty="0">
                <a:solidFill>
                  <a:schemeClr val="tx1"/>
                </a:solidFill>
              </a:rPr>
              <a:t>）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9" name="Picture Placeholder 8" descr="A picture containing metalware, light, blurry&#10;&#10;Description automatically generated">
            <a:extLst>
              <a:ext uri="{FF2B5EF4-FFF2-40B4-BE49-F238E27FC236}">
                <a16:creationId xmlns:a16="http://schemas.microsoft.com/office/drawing/2014/main" id="{4AF695EA-8544-474F-A308-F2729B81745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468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97762" y="2706624"/>
            <a:ext cx="6456916" cy="344238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CN" altLang="en-US" sz="3200" b="1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如此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说来，我们的祖宗亚伯拉罕凭着肉体得了甚么呢？倘若亚伯拉罕是因行为称义，就有可夸的；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只是在　神面前并无可夸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。经上说甚么呢？说：「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亚伯拉罕信　神，这就算为他的义。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」</a:t>
            </a:r>
            <a:endParaRPr lang="en-US" sz="32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234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sz="4400" dirty="0">
                <a:solidFill>
                  <a:schemeClr val="tx1"/>
                </a:solidFill>
              </a:rPr>
              <a:t>一、信心和行为（</a:t>
            </a:r>
            <a:r>
              <a:rPr lang="en-US" altLang="zh-CN" sz="4400" dirty="0">
                <a:solidFill>
                  <a:schemeClr val="tx1"/>
                </a:solidFill>
              </a:rPr>
              <a:t>4:1-8</a:t>
            </a:r>
            <a:r>
              <a:rPr lang="zh-CN" altLang="en-US" sz="4400" dirty="0">
                <a:solidFill>
                  <a:schemeClr val="tx1"/>
                </a:solidFill>
              </a:rPr>
              <a:t>）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9" name="Picture Placeholder 8" descr="A picture containing metalware, light, blurry&#10;&#10;Description automatically generated">
            <a:extLst>
              <a:ext uri="{FF2B5EF4-FFF2-40B4-BE49-F238E27FC236}">
                <a16:creationId xmlns:a16="http://schemas.microsoft.com/office/drawing/2014/main" id="{4AF695EA-8544-474F-A308-F2729B81745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468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97761" y="2706624"/>
            <a:ext cx="6496674" cy="39624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做工的得工价，不算恩典，乃是该得的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；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惟有不做工的，只信称罪人为义的　神，他的信就算为义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endParaRPr lang="en-US" altLang="zh-CN" sz="32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正如大卫称那在行为以外蒙　神算为义的人是有福的。他说：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得赦免其过、遮盖其罪的，这人是有福的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。主不算为有罪的，这人是有福的。</a:t>
            </a:r>
            <a:endParaRPr lang="en-US" sz="32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613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97" y="365125"/>
            <a:ext cx="6370982" cy="1361204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z="4400" dirty="0">
                <a:solidFill>
                  <a:schemeClr val="tx1"/>
                </a:solidFill>
              </a:rPr>
              <a:t>二、信心和割礼（</a:t>
            </a:r>
            <a:r>
              <a:rPr lang="en-US" altLang="zh-CN" sz="4400" dirty="0">
                <a:solidFill>
                  <a:schemeClr val="tx1"/>
                </a:solidFill>
              </a:rPr>
              <a:t>4:9-12</a:t>
            </a:r>
            <a:r>
              <a:rPr lang="zh-CN" altLang="en-US" sz="4400" dirty="0">
                <a:solidFill>
                  <a:schemeClr val="tx1"/>
                </a:solidFill>
              </a:rPr>
              <a:t>）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52" y="1954923"/>
            <a:ext cx="5618658" cy="45379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如此看来，这福是单加给那受割礼的人吗？不也是加给那未受割礼的人吗？因我们所说，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亚伯拉罕的信，就算为他的义，是怎么算的呢？是在他受割礼的时候呢？是在他未受割礼的时候呢？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不是在受割礼的时候，乃是在未受割礼的时候。</a:t>
            </a:r>
            <a:endParaRPr lang="en-US" sz="32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0F4EDE-A73D-894F-881F-D9F333645B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108" r="21108"/>
          <a:stretch/>
        </p:blipFill>
        <p:spPr>
          <a:xfrm>
            <a:off x="6929179" y="228605"/>
            <a:ext cx="4562856" cy="64008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653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97" y="365125"/>
            <a:ext cx="6370982" cy="1361204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z="4400" dirty="0">
                <a:solidFill>
                  <a:schemeClr val="tx1"/>
                </a:solidFill>
              </a:rPr>
              <a:t>二、信心和割礼（</a:t>
            </a:r>
            <a:r>
              <a:rPr lang="en-US" altLang="zh-CN" sz="4400" dirty="0">
                <a:solidFill>
                  <a:schemeClr val="tx1"/>
                </a:solidFill>
              </a:rPr>
              <a:t>4:9-12</a:t>
            </a:r>
            <a:r>
              <a:rPr lang="zh-CN" altLang="en-US" sz="4400" dirty="0">
                <a:solidFill>
                  <a:schemeClr val="tx1"/>
                </a:solidFill>
              </a:rPr>
              <a:t>）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52" y="1954923"/>
            <a:ext cx="5618658" cy="45379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并且他受了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割礼的记号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，作他未受割礼的时候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因信称义的印证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，叫他作一切未受割礼而信之人的父，使他们也算为义；又作受割礼之人的父，就是那些不但受割礼，并且按我们的祖宗亚伯拉罕未受割礼而信之踪迹去行的人。</a:t>
            </a:r>
            <a:endParaRPr lang="en-US" sz="32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0F4EDE-A73D-894F-881F-D9F333645B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108" r="21108"/>
          <a:stretch/>
        </p:blipFill>
        <p:spPr>
          <a:xfrm>
            <a:off x="6929179" y="228605"/>
            <a:ext cx="4562856" cy="64008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852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Metal tic-tac-toe game pieces">
            <a:extLst>
              <a:ext uri="{FF2B5EF4-FFF2-40B4-BE49-F238E27FC236}">
                <a16:creationId xmlns:a16="http://schemas.microsoft.com/office/drawing/2014/main" id="{C5B8E012-8D7B-4245-8E49-CCE77E16C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239" b="57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9143E8-6F5C-7A4E-8248-4B057DFB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1" y="2345634"/>
            <a:ext cx="10774017" cy="1510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rgbClr val="FFFFFF"/>
                </a:solidFill>
              </a:rPr>
              <a:t>Trademark ™ vs Registered ®</a:t>
            </a:r>
          </a:p>
        </p:txBody>
      </p:sp>
    </p:spTree>
    <p:extLst>
      <p:ext uri="{BB962C8B-B14F-4D97-AF65-F5344CB8AC3E}">
        <p14:creationId xmlns:p14="http://schemas.microsoft.com/office/powerpoint/2010/main" val="3281325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97" y="365125"/>
            <a:ext cx="6370982" cy="1361204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z="4400" dirty="0">
                <a:solidFill>
                  <a:schemeClr val="tx1"/>
                </a:solidFill>
              </a:rPr>
              <a:t>二、信心和割礼（</a:t>
            </a:r>
            <a:r>
              <a:rPr lang="en-US" altLang="zh-CN" sz="4400" dirty="0">
                <a:solidFill>
                  <a:schemeClr val="tx1"/>
                </a:solidFill>
              </a:rPr>
              <a:t>4:9-12</a:t>
            </a:r>
            <a:r>
              <a:rPr lang="zh-CN" altLang="en-US" sz="4400" dirty="0">
                <a:solidFill>
                  <a:schemeClr val="tx1"/>
                </a:solidFill>
              </a:rPr>
              <a:t>）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52" y="1954923"/>
            <a:ext cx="5618658" cy="45379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并且他受了割礼的记号，作他未受割礼的时候因信称义的印证，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叫他作一切未受割礼而信之人的父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，使他们也算为义；</a:t>
            </a:r>
            <a:r>
              <a:rPr lang="zh-CN" altLang="en-US" sz="32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又作受割礼之人的父</a:t>
            </a:r>
            <a:r>
              <a:rPr lang="zh-CN" alt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，就是那些不但受割礼，并且按我们的祖宗亚伯拉罕未受割礼而信之踪迹去行的人。</a:t>
            </a:r>
            <a:endParaRPr lang="en-US" sz="32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0F4EDE-A73D-894F-881F-D9F333645B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108" r="21108"/>
          <a:stretch/>
        </p:blipFill>
        <p:spPr>
          <a:xfrm>
            <a:off x="6929179" y="228605"/>
            <a:ext cx="4562856" cy="64008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245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C5857-020C-8F44-AFF0-0CE7F371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加拉太书</a:t>
            </a:r>
            <a:r>
              <a:rPr lang="zh-CN" altLang="en-US" sz="4400" dirty="0"/>
              <a:t> </a:t>
            </a:r>
            <a:r>
              <a:rPr lang="en-US" altLang="zh-CN" sz="4400" dirty="0"/>
              <a:t>3:8-9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9EAAE-D072-AD4D-B3B4-7407AA4DB6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3072384"/>
            <a:ext cx="5400261" cy="33549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    </a:t>
            </a:r>
            <a:r>
              <a:rPr lang="zh-CN" altLang="en-US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并且圣经既然预先看明，　神要叫外邦人因信称义，就早已传福音给亚伯拉罕，说：「万国都必因你得福。」</a:t>
            </a:r>
            <a:endParaRPr lang="en-US" altLang="zh-CN" sz="32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    </a:t>
            </a:r>
            <a:r>
              <a:rPr lang="zh-CN" altLang="en-US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可见那以信为本的人和有信心的亚伯拉罕一同得福。</a:t>
            </a:r>
            <a:endParaRPr lang="en-US" sz="32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16" name="Picture Placeholder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E282CB2E-CCCA-A74E-BDE4-4A6E854D18F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40" r="1540"/>
          <a:stretch>
            <a:fillRect/>
          </a:stretch>
        </p:blipFill>
        <p:spPr>
          <a:xfrm>
            <a:off x="6062663" y="457200"/>
            <a:ext cx="5678487" cy="6400800"/>
          </a:xfrm>
        </p:spPr>
      </p:pic>
    </p:spTree>
    <p:extLst>
      <p:ext uri="{BB962C8B-B14F-4D97-AF65-F5344CB8AC3E}">
        <p14:creationId xmlns:p14="http://schemas.microsoft.com/office/powerpoint/2010/main" val="311666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961" y="295934"/>
            <a:ext cx="6735213" cy="178308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sz="4400" dirty="0">
                <a:solidFill>
                  <a:schemeClr val="tx1"/>
                </a:solidFill>
              </a:rPr>
              <a:t>三、信心和律法（</a:t>
            </a:r>
            <a:r>
              <a:rPr lang="en-US" altLang="zh-CN" sz="4400" dirty="0">
                <a:solidFill>
                  <a:schemeClr val="tx1"/>
                </a:solidFill>
              </a:rPr>
              <a:t>4:13-16</a:t>
            </a:r>
            <a:r>
              <a:rPr lang="zh-CN" altLang="en-US" sz="4400" dirty="0">
                <a:solidFill>
                  <a:schemeClr val="tx1"/>
                </a:solidFill>
              </a:rPr>
              <a:t>）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8" name="Picture 27" descr="A picture containing chain, metalware&#10;&#10;Description automatically generated">
            <a:extLst>
              <a:ext uri="{FF2B5EF4-FFF2-40B4-BE49-F238E27FC236}">
                <a16:creationId xmlns:a16="http://schemas.microsoft.com/office/drawing/2014/main" id="{33457CBF-B74A-4A4D-B590-E2BA5FDBC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0804" y="2489863"/>
            <a:ext cx="6843387" cy="42687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zh-CN" altLang="en-US" sz="30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因为　</a:t>
            </a:r>
            <a:r>
              <a:rPr lang="zh-CN" altLang="en-US" sz="30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神应许亚伯拉罕和他后裔，必得承受世界，不是因律法，乃是因信而得的义</a:t>
            </a:r>
            <a:r>
              <a:rPr lang="zh-CN" altLang="en-US" sz="30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若是属乎律法的人才得为后嗣，信就归于虚空，应许也就废弃了。因为律法是惹动忿怒的；哪里没有律法，那里就没有过犯。所以人得为后嗣是本乎信，因此就属乎恩，叫应许定然归给一切后裔；不但归给那属乎律法的，也归给那效法亚伯拉罕之信的。</a:t>
            </a:r>
            <a:endParaRPr lang="en-US" sz="30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7100525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tf66906339_win32</Template>
  <TotalTime>0</TotalTime>
  <Words>948</Words>
  <Application>Microsoft Macintosh PowerPoint</Application>
  <PresentationFormat>Widescreen</PresentationFormat>
  <Paragraphs>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FangSong</vt:lpstr>
      <vt:lpstr>Arial</vt:lpstr>
      <vt:lpstr>Calibri</vt:lpstr>
      <vt:lpstr>Segoe UI</vt:lpstr>
      <vt:lpstr>Segoe UI Light</vt:lpstr>
      <vt:lpstr>Balancing Act</vt:lpstr>
      <vt:lpstr>Wellspring</vt:lpstr>
      <vt:lpstr>Star of the show</vt:lpstr>
      <vt:lpstr>Amusements</vt:lpstr>
      <vt:lpstr>亚伯拉罕的信心 罗马书4:1-25</vt:lpstr>
      <vt:lpstr>一、信心和行为（4:1-8）</vt:lpstr>
      <vt:lpstr>一、信心和行为（4:1-8）</vt:lpstr>
      <vt:lpstr>二、信心和割礼（4:9-12）</vt:lpstr>
      <vt:lpstr>二、信心和割礼（4:9-12）</vt:lpstr>
      <vt:lpstr>Trademark ™ vs Registered ®</vt:lpstr>
      <vt:lpstr>二、信心和割礼（4:9-12）</vt:lpstr>
      <vt:lpstr>加拉太书 3:8-9</vt:lpstr>
      <vt:lpstr>三、信心和律法（4:13-16）</vt:lpstr>
      <vt:lpstr>四、信心和理性（4:17-22）</vt:lpstr>
      <vt:lpstr>四、信心和理性（4:17-22）</vt:lpstr>
      <vt:lpstr>信心和我们（4:23-25）</vt:lpstr>
      <vt:lpstr>李慕圣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2021-12-08T21:54:28Z</dcterms:created>
  <dcterms:modified xsi:type="dcterms:W3CDTF">2022-02-20T02:55:41Z</dcterms:modified>
</cp:coreProperties>
</file>