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15"/>
  </p:notesMasterIdLst>
  <p:sldIdLst>
    <p:sldId id="256" r:id="rId2"/>
    <p:sldId id="285" r:id="rId3"/>
    <p:sldId id="286" r:id="rId4"/>
    <p:sldId id="270" r:id="rId5"/>
    <p:sldId id="289" r:id="rId6"/>
    <p:sldId id="290" r:id="rId7"/>
    <p:sldId id="291" r:id="rId8"/>
    <p:sldId id="284" r:id="rId9"/>
    <p:sldId id="292" r:id="rId10"/>
    <p:sldId id="293" r:id="rId11"/>
    <p:sldId id="295" r:id="rId12"/>
    <p:sldId id="296" r:id="rId13"/>
    <p:sldId id="297" r:id="rId14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1348"/>
    <p:restoredTop sz="67976"/>
  </p:normalViewPr>
  <p:slideViewPr>
    <p:cSldViewPr snapToGrid="0" snapToObjects="1">
      <p:cViewPr varScale="1">
        <p:scale>
          <a:sx n="87" d="100"/>
          <a:sy n="87" d="100"/>
        </p:scale>
        <p:origin x="1072" y="184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107" d="100"/>
          <a:sy n="107" d="100"/>
        </p:scale>
        <p:origin x="4408" y="176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ADC275-215A-B447-BFC3-9A868799082A}" type="datetimeFigureOut">
              <a:rPr lang="en-US" smtClean="0"/>
              <a:t>2/21/21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2317FEA-7F72-7E40-BBFC-88E40B063E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15360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12345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61239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437670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372448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788641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2317FEA-7F72-7E40-BBFC-88E40B063E29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754591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Title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751012" y="1300785"/>
            <a:ext cx="8689976" cy="2509213"/>
          </a:xfrm>
        </p:spPr>
        <p:txBody>
          <a:bodyPr anchor="b">
            <a:normAutofit/>
          </a:bodyPr>
          <a:lstStyle>
            <a:lvl1pPr algn="ctr"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51012" y="3886200"/>
            <a:ext cx="8689976" cy="1371599"/>
          </a:xfrm>
        </p:spPr>
        <p:txBody>
          <a:bodyPr>
            <a:normAutofit/>
          </a:bodyPr>
          <a:lstStyle>
            <a:lvl1pPr marL="0" indent="0" algn="ctr">
              <a:buNone/>
              <a:defRPr sz="22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94" y="4289374"/>
            <a:ext cx="10364432" cy="81161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84744" y="698261"/>
            <a:ext cx="9822532" cy="3214136"/>
          </a:xfrm>
          <a:prstGeom prst="roundRect">
            <a:avLst>
              <a:gd name="adj" fmla="val 4944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5108728"/>
            <a:ext cx="10364452" cy="682472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599"/>
            <a:ext cx="10364452" cy="3427245"/>
          </a:xfrm>
        </p:spPr>
        <p:txBody>
          <a:bodyPr anchor="ctr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204821"/>
            <a:ext cx="10364452" cy="1586380"/>
          </a:xfrm>
        </p:spPr>
        <p:txBody>
          <a:bodyPr anchor="ctr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2" y="609600"/>
            <a:ext cx="9302752" cy="2992904"/>
          </a:xfrm>
        </p:spPr>
        <p:txBody>
          <a:bodyPr anchor="ctr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720644" y="3610032"/>
            <a:ext cx="8752299" cy="59478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4372796"/>
            <a:ext cx="10364452" cy="1421053"/>
          </a:xfrm>
        </p:spPr>
        <p:txBody>
          <a:bodyPr anchor="ctr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  <p:sp>
        <p:nvSpPr>
          <p:cNvPr id="13" name="TextBox 12"/>
          <p:cNvSpPr txBox="1"/>
          <p:nvPr/>
        </p:nvSpPr>
        <p:spPr>
          <a:xfrm>
            <a:off x="1001488" y="75416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0557558" y="29935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2138721"/>
            <a:ext cx="10364452" cy="2511835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5" y="4662335"/>
            <a:ext cx="10364452" cy="1140644"/>
          </a:xfrm>
        </p:spPr>
        <p:txBody>
          <a:bodyPr anchor="t"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10364452" cy="1605094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913774" y="2367093"/>
            <a:ext cx="3298976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913774" y="2943355"/>
            <a:ext cx="3298976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52389" y="2367093"/>
            <a:ext cx="329152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441348" y="2943355"/>
            <a:ext cx="3303351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2367093"/>
            <a:ext cx="33049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7973298" y="2943355"/>
            <a:ext cx="3304928" cy="2847845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913774" y="610772"/>
            <a:ext cx="10364452" cy="1603922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913774" y="4204820"/>
            <a:ext cx="3296409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913774" y="2367093"/>
            <a:ext cx="3296409" cy="1524000"/>
          </a:xfrm>
          <a:prstGeom prst="roundRect">
            <a:avLst>
              <a:gd name="adj" fmla="val 936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913774" y="4781082"/>
            <a:ext cx="3296409" cy="1010118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42759" y="4204820"/>
            <a:ext cx="3301828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441348" y="2367093"/>
            <a:ext cx="3303352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441348" y="4781080"/>
            <a:ext cx="3303352" cy="1010119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973298" y="4204820"/>
            <a:ext cx="3300681" cy="576262"/>
          </a:xfrm>
        </p:spPr>
        <p:txBody>
          <a:bodyPr anchor="b">
            <a:noAutofit/>
          </a:bodyPr>
          <a:lstStyle>
            <a:lvl1pPr marL="0" indent="0" algn="ctr">
              <a:lnSpc>
                <a:spcPct val="85000"/>
              </a:lnSpc>
              <a:buNone/>
              <a:defRPr sz="22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973298" y="2367093"/>
            <a:ext cx="3304928" cy="1524000"/>
          </a:xfrm>
          <a:prstGeom prst="roundRect">
            <a:avLst>
              <a:gd name="adj" fmla="val 8841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7973173" y="4781078"/>
            <a:ext cx="3305053" cy="1010121"/>
          </a:xfrm>
        </p:spPr>
        <p:txBody>
          <a:bodyPr anchor="t"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2367093"/>
            <a:ext cx="10364452" cy="3424107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609601"/>
            <a:ext cx="2553326" cy="518159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Vertical Text Placeholder 2"/>
          <p:cNvSpPr>
            <a:spLocks noGrp="1"/>
          </p:cNvSpPr>
          <p:nvPr>
            <p:ph type="body" orient="vert" sz="quarter" idx="13"/>
          </p:nvPr>
        </p:nvSpPr>
        <p:spPr>
          <a:xfrm>
            <a:off x="913775" y="609601"/>
            <a:ext cx="7658724" cy="518159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828563"/>
            <a:ext cx="10351752" cy="2736819"/>
          </a:xfrm>
        </p:spPr>
        <p:txBody>
          <a:bodyPr anchor="b"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4" y="3657457"/>
            <a:ext cx="10351752" cy="1368183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chemeClr val="bg1">
                    <a:lumMod val="5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Content Placeholder 2"/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5106026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13" name="Content Placeholder 3"/>
          <p:cNvSpPr>
            <a:spLocks noGrp="1"/>
          </p:cNvSpPr>
          <p:nvPr>
            <p:ph sz="quarter" idx="14"/>
          </p:nvPr>
        </p:nvSpPr>
        <p:spPr>
          <a:xfrm>
            <a:off x="6172200" y="2367092"/>
            <a:ext cx="5105400" cy="342410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Picture 14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14" name="Title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6328" y="2371018"/>
            <a:ext cx="487347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quarter" idx="13"/>
          </p:nvPr>
        </p:nvSpPr>
        <p:spPr>
          <a:xfrm>
            <a:off x="913774" y="3051012"/>
            <a:ext cx="5106027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396423" y="2371018"/>
            <a:ext cx="4881804" cy="679994"/>
          </a:xfrm>
        </p:spPr>
        <p:txBody>
          <a:bodyPr anchor="b">
            <a:noAutofit/>
          </a:bodyPr>
          <a:lstStyle>
            <a:lvl1pPr marL="0" indent="0">
              <a:lnSpc>
                <a:spcPct val="85000"/>
              </a:lnSpc>
              <a:buNone/>
              <a:defRPr sz="26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13" name="Content Placeholder 5"/>
          <p:cNvSpPr>
            <a:spLocks noGrp="1"/>
          </p:cNvSpPr>
          <p:nvPr>
            <p:ph sz="quarter" idx="14"/>
          </p:nvPr>
        </p:nvSpPr>
        <p:spPr>
          <a:xfrm>
            <a:off x="6172200" y="3051012"/>
            <a:ext cx="5105401" cy="2740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5" y="609600"/>
            <a:ext cx="3935688" cy="2023252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Content Placeholder 2"/>
          <p:cNvSpPr>
            <a:spLocks noGrp="1"/>
          </p:cNvSpPr>
          <p:nvPr>
            <p:ph sz="quarter" idx="13"/>
          </p:nvPr>
        </p:nvSpPr>
        <p:spPr>
          <a:xfrm>
            <a:off x="5078062" y="609600"/>
            <a:ext cx="6200163" cy="5181599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74" y="2632852"/>
            <a:ext cx="3935689" cy="3158348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Droplets-HD-Content-R1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3774" y="609600"/>
            <a:ext cx="5934969" cy="2023254"/>
          </a:xfrm>
        </p:spPr>
        <p:txBody>
          <a:bodyPr anchor="b"/>
          <a:lstStyle>
            <a:lvl1pPr algn="ctr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424803" y="609601"/>
            <a:ext cx="3255358" cy="5181600"/>
          </a:xfrm>
          <a:prstGeom prst="roundRect">
            <a:avLst>
              <a:gd name="adj" fmla="val 4943"/>
            </a:avLst>
          </a:prstGeom>
          <a:noFill/>
          <a:ln w="82550" cap="sq">
            <a:solidFill>
              <a:srgbClr val="EAEAEA"/>
            </a:solidFill>
            <a:miter lim="800000"/>
          </a:ln>
          <a:effectLst/>
          <a:scene3d>
            <a:camera prst="orthographicFront"/>
            <a:lightRig rig="threePt" dir="t">
              <a:rot lat="0" lon="0" rev="2700000"/>
            </a:lightRig>
          </a:scene3d>
          <a:sp3d contourW="6350">
            <a:bevelT h="38100"/>
            <a:contourClr>
              <a:srgbClr val="C0C0C0"/>
            </a:contourClr>
          </a:sp3d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3794" y="2632852"/>
            <a:ext cx="5934949" cy="3158347"/>
          </a:xfrm>
        </p:spPr>
        <p:txBody>
          <a:bodyPr/>
          <a:lstStyle>
            <a:lvl1pPr marL="0" indent="0" algn="ctr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8A87A34-81AB-432B-8DAE-1953F412C126}" type="datetimeFigureOut">
              <a:rPr lang="en-US" dirty="0"/>
              <a:t>2/21/21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2F896-40B5-4ADD-8801-0D06FADFA09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\\DROBO-FS\QuickDrops\JB\PPTX NG\Droplets\LightingOverlay.png"/>
          <p:cNvPicPr>
            <a:picLocks noChangeAspect="1" noChangeArrowheads="1"/>
          </p:cNvPicPr>
          <p:nvPr/>
        </p:nvPicPr>
        <p:blipFill>
          <a:blip r:embed="rId19">
            <a:alphaModFix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"/>
            <a:ext cx="12192003" cy="68580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13775" y="618517"/>
            <a:ext cx="10364451" cy="159617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3775" y="2367093"/>
            <a:ext cx="10364452" cy="342410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678737" y="58832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48A87A34-81AB-432B-8DAE-1953F412C126}" type="datetimeFigureOut">
              <a:rPr lang="en-US" dirty="0"/>
              <a:pPr/>
              <a:t>2/21/21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13774" y="5883275"/>
            <a:ext cx="6672887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514011" y="5883275"/>
            <a:ext cx="76421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6D22F896-40B5-4ADD-8801-0D06FADFA09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60" r:id="rId10"/>
    <p:sldLayoutId id="2147483661" r:id="rId11"/>
    <p:sldLayoutId id="2147483666" r:id="rId12"/>
    <p:sldLayoutId id="2147483663" r:id="rId13"/>
    <p:sldLayoutId id="2147483667" r:id="rId14"/>
    <p:sldLayoutId id="2147483668" r:id="rId15"/>
    <p:sldLayoutId id="2147483658" r:id="rId16"/>
    <p:sldLayoutId id="2147483659" r:id="rId17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3600" kern="1200" cap="all" baseline="0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tx1"/>
        </a:buClr>
        <a:buFont typeface="Arial" panose="020B0604020202020204" pitchFamily="34" charset="0"/>
        <a:buChar char="•"/>
        <a:defRPr sz="20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8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6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tx1"/>
        </a:buClr>
        <a:buFont typeface="Arial" panose="020B0604020202020204" pitchFamily="34" charset="0"/>
        <a:buChar char="•"/>
        <a:defRPr sz="1400" kern="1200" cap="all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5584F5-449B-EB4A-9A98-68F8378CED8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921279" y="1376987"/>
            <a:ext cx="8689976" cy="2509213"/>
          </a:xfrm>
        </p:spPr>
        <p:txBody>
          <a:bodyPr>
            <a:normAutofit/>
          </a:bodyPr>
          <a:lstStyle/>
          <a:p>
            <a:r>
              <a:rPr lang="ja-JP" altLang="en-US" sz="5400">
                <a:latin typeface="ZCOOL KuaiLe" pitchFamily="2" charset="0"/>
                <a:ea typeface="ZCOOL KuaiLe" pitchFamily="2" charset="0"/>
              </a:rPr>
              <a:t>饶恕与和好</a:t>
            </a:r>
            <a:br>
              <a:rPr lang="en-US" altLang="ja-JP" sz="5400" dirty="0">
                <a:latin typeface="ZCOOL KuaiLe" pitchFamily="2" charset="0"/>
                <a:ea typeface="ZCOOL KuaiLe" pitchFamily="2" charset="0"/>
              </a:rPr>
            </a:br>
            <a:br>
              <a:rPr lang="ja-JP" altLang="en-US" sz="3600">
                <a:latin typeface="ZCOOL KuaiLe" pitchFamily="2" charset="0"/>
                <a:ea typeface="ZCOOL KuaiLe" pitchFamily="2" charset="0"/>
              </a:rPr>
            </a:br>
            <a:endParaRPr lang="en-US" sz="3600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075C68F9-A7FD-5045-AA4F-2F8DD903C83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01145" y="3767666"/>
            <a:ext cx="8689976" cy="1371599"/>
          </a:xfrm>
        </p:spPr>
        <p:txBody>
          <a:bodyPr>
            <a:norm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徐志雄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98469951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二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、脱胎换骨的犹大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甘愿替罪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>
                <a:latin typeface="ZCOOL KuaiLe" pitchFamily="2" charset="0"/>
                <a:ea typeface="ZCOOL KuaiLe" pitchFamily="2" charset="0"/>
              </a:rPr>
              <a:t>我父亲的命与这童子的命相连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。。。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我们的父亲见没有童子，他就必死。。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。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因为仆人曾向我父亲为这童子作保，说：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『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我若不带他回来交给父亲，我便在父亲面前永远担罪。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』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现在求你容仆人住下，</a:t>
            </a:r>
            <a:r>
              <a:rPr lang="ja-JP" altLang="en-US" sz="320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替这童子作我主的奴仆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，叫童子和他哥哥们一同上去。若童子不和我同去，我怎能上去见我父亲呢？恐怕我看见灾祸临到我父亲身上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。（ 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44:30-34 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ja-JP" altLang="en-US" sz="320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9942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三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、饶恕与和好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饶恕是神的命令：</a:t>
            </a:r>
            <a:r>
              <a:rPr lang="ja-JP" altLang="en-US" sz="320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你们饶恕人的过犯，你们的天父也必饶恕你们的过犯；你们不饶恕人的过犯，你们的天父也必不饶恕你们的过犯。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（太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6:14-15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饶恕是</a:t>
            </a:r>
            <a:r>
              <a:rPr lang="ja-JP" altLang="en-US" sz="320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单方面的选择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，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放下仇恨，放弃报复，交在上帝手中</a:t>
            </a:r>
          </a:p>
          <a:p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和好取决于</a:t>
            </a:r>
            <a:r>
              <a:rPr lang="zh-CN" altLang="en-US" sz="3200" dirty="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双方的互动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，是关系的修复。</a:t>
            </a:r>
            <a:endParaRPr lang="ja-JP" altLang="en-US" sz="3200">
              <a:solidFill>
                <a:srgbClr val="FF0000"/>
              </a:solidFill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endParaRPr lang="ja-JP" altLang="en-US" sz="320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3477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四</a:t>
            </a:r>
            <a:r>
              <a:rPr lang="zh-CN" altLang="en-US">
                <a:latin typeface="ZCOOL KuaiLe" pitchFamily="2" charset="0"/>
                <a:ea typeface="ZCOOL KuaiLe" pitchFamily="2" charset="0"/>
              </a:rPr>
              <a:t>、 早期教会“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叛教者”之争 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4" y="2367092"/>
            <a:ext cx="10363826" cy="3872391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多纳徒派的兴起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奥古斯丁的反驳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pPr lvl="1"/>
            <a:r>
              <a:rPr lang="ja-JP" altLang="en-US" sz="3000">
                <a:latin typeface="ZCOOL KuaiLe" pitchFamily="2" charset="0"/>
                <a:ea typeface="ZCOOL KuaiLe" pitchFamily="2" charset="0"/>
              </a:rPr>
              <a:t>教会的最主要特征是爱</a:t>
            </a:r>
          </a:p>
          <a:p>
            <a:pPr lvl="1"/>
            <a:r>
              <a:rPr lang="ja-JP" altLang="en-US" sz="3000">
                <a:latin typeface="ZCOOL KuaiLe" pitchFamily="2" charset="0"/>
                <a:ea typeface="ZCOOL KuaiLe" pitchFamily="2" charset="0"/>
              </a:rPr>
              <a:t>教会不是绝对圣洁的</a:t>
            </a:r>
            <a:r>
              <a:rPr lang="en-US" altLang="ja-JP" sz="3000" dirty="0">
                <a:latin typeface="ZCOOL KuaiLe" pitchFamily="2" charset="0"/>
                <a:ea typeface="ZCOOL KuaiLe" pitchFamily="2" charset="0"/>
              </a:rPr>
              <a:t>, </a:t>
            </a:r>
            <a:r>
              <a:rPr lang="ja-JP" altLang="en-US" sz="3000">
                <a:latin typeface="ZCOOL KuaiLe" pitchFamily="2" charset="0"/>
                <a:ea typeface="ZCOOL KuaiLe" pitchFamily="2" charset="0"/>
              </a:rPr>
              <a:t>有麦子有稗子现在不是分辨的时候</a:t>
            </a:r>
            <a:r>
              <a:rPr lang="en-US" altLang="ja-JP" sz="3000" dirty="0">
                <a:latin typeface="ZCOOL KuaiLe" pitchFamily="2" charset="0"/>
                <a:ea typeface="ZCOOL KuaiLe" pitchFamily="2" charset="0"/>
              </a:rPr>
              <a:t>, </a:t>
            </a:r>
            <a:r>
              <a:rPr lang="ja-JP" altLang="en-US" sz="3000">
                <a:latin typeface="ZCOOL KuaiLe" pitchFamily="2" charset="0"/>
                <a:ea typeface="ZCOOL KuaiLe" pitchFamily="2" charset="0"/>
              </a:rPr>
              <a:t>我们也不是判断者</a:t>
            </a:r>
          </a:p>
          <a:p>
            <a:pPr lvl="1"/>
            <a:r>
              <a:rPr lang="ja-JP" altLang="en-US" sz="3000">
                <a:latin typeface="ZCOOL KuaiLe" pitchFamily="2" charset="0"/>
                <a:ea typeface="ZCOOL KuaiLe" pitchFamily="2" charset="0"/>
              </a:rPr>
              <a:t>分裂教会也是罪</a:t>
            </a:r>
            <a:r>
              <a:rPr lang="en-US" altLang="ja-JP" sz="3000" dirty="0">
                <a:latin typeface="ZCOOL KuaiLe" pitchFamily="2" charset="0"/>
                <a:ea typeface="ZCOOL KuaiLe" pitchFamily="2" charset="0"/>
              </a:rPr>
              <a:t>, </a:t>
            </a:r>
            <a:r>
              <a:rPr lang="ja-JP" altLang="en-US" sz="3000">
                <a:latin typeface="ZCOOL KuaiLe" pitchFamily="2" charset="0"/>
                <a:ea typeface="ZCOOL KuaiLe" pitchFamily="2" charset="0"/>
              </a:rPr>
              <a:t>不能因为教会内有罪恶</a:t>
            </a:r>
            <a:r>
              <a:rPr lang="en-US" altLang="ja-JP" sz="3000" dirty="0">
                <a:latin typeface="ZCOOL KuaiLe" pitchFamily="2" charset="0"/>
                <a:ea typeface="ZCOOL KuaiLe" pitchFamily="2" charset="0"/>
              </a:rPr>
              <a:t>, </a:t>
            </a:r>
            <a:r>
              <a:rPr lang="ja-JP" altLang="en-US" sz="3000">
                <a:latin typeface="ZCOOL KuaiLe" pitchFamily="2" charset="0"/>
                <a:ea typeface="ZCOOL KuaiLe" pitchFamily="2" charset="0"/>
              </a:rPr>
              <a:t>就分裂教会</a:t>
            </a:r>
          </a:p>
        </p:txBody>
      </p:sp>
    </p:spTree>
    <p:extLst>
      <p:ext uri="{BB962C8B-B14F-4D97-AF65-F5344CB8AC3E}">
        <p14:creationId xmlns:p14="http://schemas.microsoft.com/office/powerpoint/2010/main" val="17443244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结语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592667" y="2367092"/>
            <a:ext cx="10871200" cy="3424107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IN ESSENTIALS UNITY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，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IN NON-ESSENTIALS LIBERTY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，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IN ALL THINGS CHARITY</a:t>
            </a:r>
          </a:p>
          <a:p>
            <a:pPr marL="0" indent="0">
              <a:buNone/>
            </a:pPr>
            <a:endParaRPr lang="en-US" altLang="ja-JP" sz="3200" dirty="0">
              <a:solidFill>
                <a:srgbClr val="FF0000"/>
              </a:solidFill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r>
              <a:rPr lang="zh-CN" altLang="en-US" sz="3200" dirty="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在基要的事上彼此合一，在非基要的事上自由开放，在所有的事上以爱相连</a:t>
            </a:r>
            <a:endParaRPr lang="ja-JP" altLang="en-US" sz="320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722625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E1958-26DB-BB4E-8D9E-8586084E01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498764"/>
            <a:ext cx="10363826" cy="5754552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	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创世纪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 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45:1 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-15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 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r>
              <a:rPr lang="en-US" altLang="ja-JP" sz="3200" dirty="0">
                <a:latin typeface="ZCOOL KuaiLe" pitchFamily="2" charset="0"/>
              </a:rPr>
              <a:t>	</a:t>
            </a:r>
            <a:r>
              <a:rPr lang="ja-JP" altLang="en-US" sz="3200">
                <a:latin typeface="ZCOOL KuaiLe" pitchFamily="2" charset="0"/>
              </a:rPr>
              <a:t>約瑟和弟兄們相認的時候並沒有一人站在他面前。他就放聲大哭</a:t>
            </a:r>
            <a:r>
              <a:rPr lang="zh-CN" altLang="en-US" sz="3200" dirty="0">
                <a:latin typeface="ZCOOL KuaiLe" pitchFamily="2" charset="0"/>
              </a:rPr>
              <a:t>。。。</a:t>
            </a:r>
            <a:r>
              <a:rPr lang="ja-JP" altLang="en-US" sz="3200">
                <a:latin typeface="ZCOOL KuaiLe" pitchFamily="2" charset="0"/>
              </a:rPr>
              <a:t>約瑟對他弟兄們說：「我是約瑟。我的父親還在嗎？」他弟兄不能回答，因為在他面前都驚惶</a:t>
            </a:r>
            <a:r>
              <a:rPr lang="zh-CN" altLang="en-US" sz="3200" dirty="0">
                <a:latin typeface="ZCOOL KuaiLe" pitchFamily="2" charset="0"/>
              </a:rPr>
              <a:t>。。。</a:t>
            </a:r>
            <a:endParaRPr lang="en-US" altLang="ja-JP" sz="3200" dirty="0">
              <a:latin typeface="ZCOOL KuaiLe" pitchFamily="2" charset="0"/>
            </a:endParaRPr>
          </a:p>
          <a:p>
            <a:pPr marL="0" indent="0">
              <a:buNone/>
            </a:pPr>
            <a:r>
              <a:rPr lang="en-US" altLang="ja-JP" sz="3200" dirty="0">
                <a:latin typeface="ZCOOL KuaiLe" pitchFamily="2" charset="0"/>
              </a:rPr>
              <a:t>	</a:t>
            </a:r>
            <a:r>
              <a:rPr lang="ja-JP" altLang="en-US" sz="3200">
                <a:latin typeface="ZCOOL KuaiLe" pitchFamily="2" charset="0"/>
              </a:rPr>
              <a:t>他說：「我是你們的兄弟約瑟，就是你們所賣到埃及的。現在，不要因為把我賣到這裡自憂自恨。這是　神差我在你們以先來，為要保全生命</a:t>
            </a:r>
            <a:r>
              <a:rPr lang="zh-CN" altLang="en-US" sz="3200" dirty="0">
                <a:latin typeface="ZCOOL KuaiLe" pitchFamily="2" charset="0"/>
              </a:rPr>
              <a:t>。。。</a:t>
            </a:r>
            <a:r>
              <a:rPr lang="ja-JP" altLang="en-US" sz="3200"/>
              <a:t>你們要趕緊上到我父親那裡，對他說：</a:t>
            </a:r>
            <a:r>
              <a:rPr lang="en-US" altLang="ja-JP" sz="3200" dirty="0"/>
              <a:t> 『</a:t>
            </a:r>
            <a:r>
              <a:rPr lang="ja-JP" altLang="en-US" sz="3200"/>
              <a:t>你兒子約瑟這樣說：　神使我作全埃及的主，請你下到我這裡來，不要耽延。你和你的兒子孫子，連牛群</a:t>
            </a:r>
            <a:endParaRPr lang="en-US" altLang="ja-JP" sz="3200" dirty="0"/>
          </a:p>
          <a:p>
            <a:pPr marL="0" indent="0">
              <a:buNone/>
            </a:pPr>
            <a:r>
              <a:rPr lang="en-US" altLang="ja-JP" sz="3200" dirty="0"/>
              <a:t>	</a:t>
            </a:r>
            <a:endParaRPr lang="en-US" sz="3200" dirty="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91593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22E1958-26DB-BB4E-8D9E-8586084E019D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4087" y="498764"/>
            <a:ext cx="10363826" cy="60642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ja-JP" altLang="en-US" sz="3200"/>
              <a:t>羊群，並一切所有的，都可以住在歌珊地，與我相近。我要在那裡奉養你；因為還有五年的饑荒，免得你和你的眷屬，並一切所有的，都敗落了。</a:t>
            </a:r>
            <a:r>
              <a:rPr lang="en-US" altLang="ja-JP" sz="3200" dirty="0"/>
              <a:t>』</a:t>
            </a:r>
          </a:p>
          <a:p>
            <a:pPr marL="0" indent="0">
              <a:buNone/>
            </a:pPr>
            <a:r>
              <a:rPr lang="en-US" altLang="ja-JP" sz="3200" dirty="0"/>
              <a:t>	</a:t>
            </a:r>
            <a:r>
              <a:rPr lang="ja-JP" altLang="en-US" sz="3200"/>
              <a:t>況且你們的眼和我兄弟便雅憫的眼都看見是我親口對你們說話。你們也要將我在埃及一切的榮耀和你們所看見的事都告訴我父親，又要趕緊地將我父親搬到我這裡來。」</a:t>
            </a:r>
            <a:br>
              <a:rPr lang="ja-JP" altLang="en-US" sz="3200"/>
            </a:br>
            <a:r>
              <a:rPr lang="en-US" altLang="ja-JP" sz="3200" dirty="0"/>
              <a:t>	</a:t>
            </a:r>
            <a:r>
              <a:rPr lang="ja-JP" altLang="en-US" sz="3200"/>
              <a:t>於是約瑟伏在他兄弟便雅憫的頸項上哭，便雅憫也在他的頸項上哭。他又與眾弟兄親嘴，抱著他們哭，隨後他弟兄們就和他說話。</a:t>
            </a:r>
            <a:endParaRPr lang="en-US" sz="3200" dirty="0"/>
          </a:p>
          <a:p>
            <a:pPr marL="0" indent="0">
              <a:buNone/>
            </a:pPr>
            <a:endParaRPr lang="en-US" altLang="ja-JP" sz="3200" dirty="0"/>
          </a:p>
          <a:p>
            <a:pPr marL="0" indent="0">
              <a:buNone/>
            </a:pP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670787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EDD4-0BDD-CE45-A3E6-D9514A5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ZCOOL KuaiLe" pitchFamily="2" charset="0"/>
                <a:ea typeface="ZCOOL KuaiLe" pitchFamily="2" charset="0"/>
              </a:rPr>
              <a:t>一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浴火重生的约瑟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春风得意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0443-DE06-BA4B-85DF-5AF3A70001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19465" cy="3635502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十七岁与哥哥们一同牧羊 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将他哥哥们的恶行报给他们的父亲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父亲给约瑟做了一件彩衣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做梦的人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377400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EDD4-0BDD-CE45-A3E6-D9514A5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ZCOOL KuaiLe" pitchFamily="2" charset="0"/>
                <a:ea typeface="ZCOOL KuaiLe" pitchFamily="2" charset="0"/>
              </a:rPr>
              <a:t>一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浴火重生的约瑟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被卖为奴 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0443-DE06-BA4B-85DF-5AF3A70001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19465" cy="3635502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玛拿西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神使我忘了一切的困苦和我父的全家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41:51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以法莲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神使我在受苦的地方昌盛。（</a:t>
            </a:r>
            <a:r>
              <a:rPr lang="en-US" altLang="ja-JP" sz="3200" dirty="0">
                <a:latin typeface="ZCOOL KuaiLe" pitchFamily="2" charset="0"/>
                <a:ea typeface="ZCOOL KuaiLe" pitchFamily="2" charset="0"/>
              </a:rPr>
              <a:t>41:52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747448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EDD4-0BDD-CE45-A3E6-D9514A5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ZCOOL KuaiLe" pitchFamily="2" charset="0"/>
                <a:ea typeface="ZCOOL KuaiLe" pitchFamily="2" charset="0"/>
              </a:rPr>
              <a:t>一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浴火重生的约瑟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蒙冤入狱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0443-DE06-BA4B-85DF-5AF3A70001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19465" cy="3635502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我怎能作这大恶，得罪神呢？ 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39:9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） 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酒政却不记念约瑟，竟忘了他（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40:23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过了两年，法老做梦。。。（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41:1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                                                                                                          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E6D546-7BF0-3A46-84B2-B64CBC5A6545}"/>
              </a:ext>
            </a:extLst>
          </p:cNvPr>
          <p:cNvSpPr txBox="1"/>
          <p:nvPr/>
        </p:nvSpPr>
        <p:spPr>
          <a:xfrm>
            <a:off x="8161867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806600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BA7EDD4-0BDD-CE45-A3E6-D9514A5AE8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>
                <a:latin typeface="ZCOOL KuaiLe" pitchFamily="2" charset="0"/>
                <a:ea typeface="ZCOOL KuaiLe" pitchFamily="2" charset="0"/>
              </a:rPr>
              <a:t>一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浴火重生的约瑟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出阁入相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B2D0443-DE06-BA4B-85DF-5AF3A70001E3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19465" cy="3635502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为法老解梦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——7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个丰年，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7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个灾年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设计试探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哥哥们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神差我在你们以先来，为要给你们存留余种在世上，又要大施拯救，保全你们的生命。（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45:7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D9E6D546-7BF0-3A46-84B2-B64CBC5A6545}"/>
              </a:ext>
            </a:extLst>
          </p:cNvPr>
          <p:cNvSpPr txBox="1"/>
          <p:nvPr/>
        </p:nvSpPr>
        <p:spPr>
          <a:xfrm>
            <a:off x="8161867" y="1524000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298807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二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、脱胎换骨的犹大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出卖约瑟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/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犹大对众弟兄说：「我们杀我们的兄弟，藏了他的血有甚么益处呢？我们不如将他卖给以实玛利人 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。。。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」 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37:27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「我们捡了这个；</a:t>
            </a:r>
            <a:r>
              <a:rPr lang="ja-JP" altLang="en-US" sz="320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请认一认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是你儿子的外衣不是？」（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37:32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ja-JP" sz="3200" dirty="0"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endParaRPr lang="ja-JP" altLang="en-US" sz="320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14022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1A1E27-4916-7C4F-A748-F5B81F90CC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>
                <a:latin typeface="ZCOOL KuaiLe" pitchFamily="2" charset="0"/>
                <a:ea typeface="ZCOOL KuaiLe" pitchFamily="2" charset="0"/>
              </a:rPr>
              <a:t>二</a:t>
            </a:r>
            <a:r>
              <a:rPr lang="zh-CN" altLang="en-US" dirty="0">
                <a:latin typeface="ZCOOL KuaiLe" pitchFamily="2" charset="0"/>
                <a:ea typeface="ZCOOL KuaiLe" pitchFamily="2" charset="0"/>
              </a:rPr>
              <a:t>、脱胎换骨的犹大</a:t>
            </a:r>
            <a:r>
              <a:rPr lang="en-US" altLang="zh-CN" dirty="0">
                <a:latin typeface="ZCOOL KuaiLe" pitchFamily="2" charset="0"/>
                <a:ea typeface="ZCOOL KuaiLe" pitchFamily="2" charset="0"/>
              </a:rPr>
              <a:t>——</a:t>
            </a:r>
            <a:r>
              <a:rPr lang="ja-JP" altLang="en-US">
                <a:latin typeface="ZCOOL KuaiLe" pitchFamily="2" charset="0"/>
                <a:ea typeface="ZCOOL KuaiLe" pitchFamily="2" charset="0"/>
              </a:rPr>
              <a:t>她玛事件</a:t>
            </a:r>
            <a:endParaRPr lang="en-US" dirty="0">
              <a:latin typeface="ZCOOL KuaiLe" pitchFamily="2" charset="0"/>
              <a:ea typeface="ZCOOL KuaiLe" pitchFamily="2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4E8AEE-5A93-5E40-8F4B-DB6FDC0F6052}"/>
              </a:ext>
            </a:extLst>
          </p:cNvPr>
          <p:cNvSpPr>
            <a:spLocks noGrp="1"/>
          </p:cNvSpPr>
          <p:nvPr>
            <p:ph sz="quarter" idx="13"/>
          </p:nvPr>
        </p:nvSpPr>
        <p:spPr>
          <a:xfrm>
            <a:off x="913773" y="2367092"/>
            <a:ext cx="10682481" cy="3424107"/>
          </a:xfrm>
        </p:spPr>
        <p:txBody>
          <a:bodyPr>
            <a:noAutofit/>
          </a:bodyPr>
          <a:lstStyle/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犹大为长子珥娶妻，名叫她玛。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38:6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「你去，在你父亲家里守寡，等我儿子示拉长大」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38:11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「这些东西是谁的，我就是从谁怀的孕。</a:t>
            </a:r>
            <a:r>
              <a:rPr lang="ja-JP" altLang="en-US" sz="3200">
                <a:solidFill>
                  <a:srgbClr val="FF0000"/>
                </a:solidFill>
                <a:latin typeface="ZCOOL KuaiLe" pitchFamily="2" charset="0"/>
                <a:ea typeface="ZCOOL KuaiLe" pitchFamily="2" charset="0"/>
              </a:rPr>
              <a:t>请你认一认</a:t>
            </a:r>
            <a:r>
              <a:rPr lang="ja-JP" altLang="en-US" sz="3200">
                <a:latin typeface="ZCOOL KuaiLe" pitchFamily="2" charset="0"/>
                <a:ea typeface="ZCOOL KuaiLe" pitchFamily="2" charset="0"/>
              </a:rPr>
              <a:t>，这印和带子并杖都是谁的？」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38:25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r>
              <a:rPr lang="ja-JP" altLang="en-US" sz="3200">
                <a:latin typeface="ZCOOL KuaiLe" pitchFamily="2" charset="0"/>
                <a:ea typeface="ZCOOL KuaiLe" pitchFamily="2" charset="0"/>
              </a:rPr>
              <a:t>「她比我更有义，因为我没有将她给我的儿子示拉」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（</a:t>
            </a:r>
            <a:r>
              <a:rPr lang="en-US" altLang="zh-CN" sz="3200" dirty="0">
                <a:latin typeface="ZCOOL KuaiLe" pitchFamily="2" charset="0"/>
                <a:ea typeface="ZCOOL KuaiLe" pitchFamily="2" charset="0"/>
              </a:rPr>
              <a:t>38:26</a:t>
            </a:r>
            <a:r>
              <a:rPr lang="zh-CN" altLang="en-US" sz="3200" dirty="0">
                <a:latin typeface="ZCOOL KuaiLe" pitchFamily="2" charset="0"/>
                <a:ea typeface="ZCOOL KuaiLe" pitchFamily="2" charset="0"/>
              </a:rPr>
              <a:t>）</a:t>
            </a:r>
            <a:endParaRPr lang="en-US" altLang="zh-CN" sz="3200" dirty="0">
              <a:latin typeface="ZCOOL KuaiLe" pitchFamily="2" charset="0"/>
              <a:ea typeface="ZCOOL KuaiLe" pitchFamily="2" charset="0"/>
            </a:endParaRPr>
          </a:p>
          <a:p>
            <a:pPr marL="0" indent="0">
              <a:buNone/>
            </a:pPr>
            <a:endParaRPr lang="ja-JP" altLang="en-US" sz="3200">
              <a:latin typeface="ZCOOL KuaiLe" pitchFamily="2" charset="0"/>
              <a:ea typeface="ZCOOL KuaiLe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05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roplet">
  <a:themeElements>
    <a:clrScheme name="Droplet">
      <a:dk1>
        <a:sysClr val="windowText" lastClr="000000"/>
      </a:dk1>
      <a:lt1>
        <a:sysClr val="window" lastClr="FFFFFF"/>
      </a:lt1>
      <a:dk2>
        <a:srgbClr val="355071"/>
      </a:dk2>
      <a:lt2>
        <a:srgbClr val="AABED7"/>
      </a:lt2>
      <a:accent1>
        <a:srgbClr val="2FA3EE"/>
      </a:accent1>
      <a:accent2>
        <a:srgbClr val="4BCAAD"/>
      </a:accent2>
      <a:accent3>
        <a:srgbClr val="86C157"/>
      </a:accent3>
      <a:accent4>
        <a:srgbClr val="D99C3F"/>
      </a:accent4>
      <a:accent5>
        <a:srgbClr val="CE6633"/>
      </a:accent5>
      <a:accent6>
        <a:srgbClr val="A35DD1"/>
      </a:accent6>
      <a:hlink>
        <a:srgbClr val="56BCFE"/>
      </a:hlink>
      <a:folHlink>
        <a:srgbClr val="97C5E3"/>
      </a:folHlink>
    </a:clrScheme>
    <a:fontScheme name="Droplet">
      <a:maj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Tw Cen MT" panose="020B0602020104020603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Droplet">
      <a:fillStyleLst>
        <a:solidFill>
          <a:schemeClr val="phClr"/>
        </a:solidFill>
        <a:solidFill>
          <a:schemeClr val="phClr">
            <a:tint val="69000"/>
            <a:satMod val="105000"/>
            <a:lumMod val="110000"/>
          </a:schemeClr>
        </a:solidFill>
        <a:gradFill rotWithShape="1">
          <a:gsLst>
            <a:gs pos="0">
              <a:schemeClr val="phClr">
                <a:tint val="94000"/>
                <a:satMod val="100000"/>
                <a:lumMod val="108000"/>
              </a:schemeClr>
            </a:gs>
            <a:gs pos="50000">
              <a:schemeClr val="phClr">
                <a:tint val="98000"/>
                <a:shade val="100000"/>
                <a:satMod val="100000"/>
                <a:lumMod val="100000"/>
              </a:schemeClr>
            </a:gs>
            <a:gs pos="100000">
              <a:schemeClr val="phClr">
                <a:shade val="72000"/>
                <a:satMod val="12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60000"/>
            </a:schemeClr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</a:effectStyle>
        <a:effectStyle>
          <a:effectLst>
            <a:outerShdw blurRad="63500" dist="25400" dir="5400000" algn="ctr" rotWithShape="0">
              <a:srgbClr val="000000">
                <a:alpha val="69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200000"/>
            </a:lightRig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64000"/>
                <a:lumMod val="88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84000"/>
                <a:shade val="100000"/>
                <a:hueMod val="130000"/>
                <a:satMod val="150000"/>
                <a:lumMod val="112000"/>
              </a:schemeClr>
            </a:gs>
            <a:gs pos="100000">
              <a:schemeClr val="phClr">
                <a:shade val="92000"/>
                <a:satMod val="140000"/>
                <a:lumMod val="11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Droplet" id="{8984A317-299A-4E50-B45D-BFC9EDE2337A}" vid="{A633B6A3-9E7F-4C10-9C98-2517A3134361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Droplet</Template>
  <TotalTime>8822</TotalTime>
  <Words>1027</Words>
  <Application>Microsoft Macintosh PowerPoint</Application>
  <PresentationFormat>Widescreen</PresentationFormat>
  <Paragraphs>54</Paragraphs>
  <Slides>13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Tw Cen MT</vt:lpstr>
      <vt:lpstr>ZCOOL KuaiLe</vt:lpstr>
      <vt:lpstr>Droplet</vt:lpstr>
      <vt:lpstr>饶恕与和好  </vt:lpstr>
      <vt:lpstr>PowerPoint Presentation</vt:lpstr>
      <vt:lpstr>PowerPoint Presentation</vt:lpstr>
      <vt:lpstr>一、浴火重生的约瑟——春风得意</vt:lpstr>
      <vt:lpstr>一、浴火重生的约瑟——被卖为奴 </vt:lpstr>
      <vt:lpstr>一、浴火重生的约瑟——蒙冤入狱</vt:lpstr>
      <vt:lpstr>一、浴火重生的约瑟——出阁入相</vt:lpstr>
      <vt:lpstr>二、脱胎换骨的犹大——出卖约瑟</vt:lpstr>
      <vt:lpstr>二、脱胎换骨的犹大——她玛事件</vt:lpstr>
      <vt:lpstr>二、脱胎换骨的犹大——甘愿替罪</vt:lpstr>
      <vt:lpstr>三、饶恕与和好</vt:lpstr>
      <vt:lpstr>四、 早期教会“叛教者”之争 </vt:lpstr>
      <vt:lpstr>结语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现今的机会</dc:title>
  <dc:creator>Microsoft Office User</dc:creator>
  <cp:lastModifiedBy>Joe Xu</cp:lastModifiedBy>
  <cp:revision>88</cp:revision>
  <dcterms:created xsi:type="dcterms:W3CDTF">2020-06-26T02:48:39Z</dcterms:created>
  <dcterms:modified xsi:type="dcterms:W3CDTF">2021-02-21T13:41:47Z</dcterms:modified>
</cp:coreProperties>
</file>