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9" r:id="rId4"/>
    <p:sldMasterId id="2147483721" r:id="rId5"/>
    <p:sldMasterId id="2147483733" r:id="rId6"/>
  </p:sldMasterIdLst>
  <p:notesMasterIdLst>
    <p:notesMasterId r:id="rId34"/>
  </p:notesMasterIdLst>
  <p:handoutMasterIdLst>
    <p:handoutMasterId r:id="rId35"/>
  </p:handoutMasterIdLst>
  <p:sldIdLst>
    <p:sldId id="256" r:id="rId7"/>
    <p:sldId id="288" r:id="rId8"/>
    <p:sldId id="306" r:id="rId9"/>
    <p:sldId id="287" r:id="rId10"/>
    <p:sldId id="311" r:id="rId11"/>
    <p:sldId id="307" r:id="rId12"/>
    <p:sldId id="321" r:id="rId13"/>
    <p:sldId id="312" r:id="rId14"/>
    <p:sldId id="315" r:id="rId15"/>
    <p:sldId id="316" r:id="rId16"/>
    <p:sldId id="328" r:id="rId17"/>
    <p:sldId id="325" r:id="rId18"/>
    <p:sldId id="323" r:id="rId19"/>
    <p:sldId id="329" r:id="rId20"/>
    <p:sldId id="317" r:id="rId21"/>
    <p:sldId id="308" r:id="rId22"/>
    <p:sldId id="322" r:id="rId23"/>
    <p:sldId id="327" r:id="rId24"/>
    <p:sldId id="324" r:id="rId25"/>
    <p:sldId id="326" r:id="rId26"/>
    <p:sldId id="309" r:id="rId27"/>
    <p:sldId id="313" r:id="rId28"/>
    <p:sldId id="318" r:id="rId29"/>
    <p:sldId id="319" r:id="rId30"/>
    <p:sldId id="310" r:id="rId31"/>
    <p:sldId id="314" r:id="rId32"/>
    <p:sldId id="300" r:id="rId33"/>
  </p:sldIdLst>
  <p:sldSz cx="9144000" cy="5143500" type="screen16x9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CC"/>
    <a:srgbClr val="FF0505"/>
    <a:srgbClr val="333200"/>
    <a:srgbClr val="0000FF"/>
    <a:srgbClr val="003300"/>
    <a:srgbClr val="CC0000"/>
    <a:srgbClr val="006600"/>
    <a:srgbClr val="0033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D63CD49-4813-41EF-A22F-DB77E2C2F8E2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70931E2-862B-4899-ABE7-6761672A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F54F8BE-A593-4CC6-BE62-E1D2F1E0C7E7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17C04AA-A626-421D-B5F3-0387397A7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4"/>
            <a:ext cx="4300538" cy="1664768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41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800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75438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5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81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81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CFAF30-82F5-4DA8-B094-44F4AB2EFC1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8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3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71550"/>
            <a:ext cx="7315200" cy="1371600"/>
          </a:xfrm>
        </p:spPr>
        <p:txBody>
          <a:bodyPr anchor="ctr"/>
          <a:lstStyle/>
          <a:p>
            <a:pPr algn="ctr"/>
            <a:r>
              <a:rPr lang="zh-CN" altLang="en-US" sz="5400" dirty="0" smtClean="0">
                <a:latin typeface="DFPYuanBold-B5" pitchFamily="34" charset="-120"/>
                <a:ea typeface="DFPYuanBold-B5" pitchFamily="34" charset="-120"/>
              </a:rPr>
              <a:t>莊稼雖多，收割人少</a:t>
            </a:r>
            <a:endParaRPr lang="en-US" sz="5400" dirty="0">
              <a:latin typeface="DFPYuanBold-B5" pitchFamily="34" charset="-120"/>
              <a:ea typeface="DFPYuanBold-B5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315200" cy="142875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9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: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35-38</a:t>
            </a:r>
            <a:endParaRPr lang="en-US" sz="4000" dirty="0" smtClean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35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你們豈不說：到收割的時候，還有四個月麼，我告訴你們，</a:t>
            </a:r>
            <a:r>
              <a:rPr lang="zh-TW" altLang="en-US" sz="36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舉目向田觀看，莊稼已經熟了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，</a:t>
            </a:r>
            <a:r>
              <a:rPr lang="en-US" altLang="zh-TW" sz="32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〔</a:t>
            </a:r>
            <a:r>
              <a:rPr lang="zh-TW" altLang="en-US" sz="32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原文作發白</a:t>
            </a:r>
            <a:r>
              <a:rPr lang="en-US" altLang="zh-TW" sz="32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〕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可以收割了。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36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收割的人得工價，積蓄五穀到永生，叫撒種的和收割的一同快樂。</a:t>
            </a:r>
            <a:endParaRPr lang="en-US" sz="3600" dirty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耶穌說：</a:t>
            </a:r>
            <a:r>
              <a:rPr lang="zh-TW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我的食物</a:t>
            </a:r>
            <a:r>
              <a:rPr lang="zh-TW" altLang="en-US" sz="36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就是</a:t>
            </a:r>
            <a:r>
              <a:rPr lang="zh-TW" altLang="en-US" sz="3600" u="sng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遵行差我者的旨意，作成他的工</a:t>
            </a:r>
            <a:r>
              <a:rPr lang="zh-TW" altLang="en-US" sz="36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724150"/>
            <a:ext cx="7772400" cy="2133600"/>
          </a:xfrm>
        </p:spPr>
        <p:txBody>
          <a:bodyPr/>
          <a:lstStyle/>
          <a:p>
            <a:pPr marL="0" indent="0"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耶穌</a:t>
            </a:r>
            <a:r>
              <a:rPr lang="zh-CN" altLang="en-US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CN" altLang="en-US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食</a:t>
            </a:r>
            <a:r>
              <a:rPr lang="zh-CN" altLang="en-US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物 </a:t>
            </a:r>
            <a:r>
              <a:rPr lang="en-GB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==</a:t>
            </a:r>
            <a:r>
              <a:rPr lang="en-US" altLang="zh-TW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》</a:t>
            </a:r>
            <a:r>
              <a:rPr lang="zh-TW" altLang="en-US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走</a:t>
            </a:r>
            <a:r>
              <a:rPr lang="zh-TW" altLang="en-US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遍各城各鄉，在會堂裡教訓人，宣講天國的福音，又醫治各樣的病症</a:t>
            </a:r>
            <a:r>
              <a:rPr lang="zh-TW" altLang="en-US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dirty="0" smtClean="0">
              <a:solidFill>
                <a:srgbClr val="FF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199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1800"/>
              </a:spcAft>
              <a:buSzPct val="80000"/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舉目向田觀看：看看你們的周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圍。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不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是人需要得醫治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(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一直都有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)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；而是人得到醫治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(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現在才有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)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40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SzPct val="80000"/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最大的關鍵是基督降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臨；神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所預言的牧人要來</a:t>
            </a:r>
            <a:r>
              <a:rPr 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4000" dirty="0" smtClean="0">
                <a:solidFill>
                  <a:srgbClr val="FF0505"/>
                </a:solidFill>
                <a:latin typeface="Georgia" pitchFamily="18" charset="0"/>
                <a:ea typeface="DFYuanBold-B5" pitchFamily="49" charset="-120"/>
              </a:rPr>
              <a:t>莊稼成熟是因</a:t>
            </a:r>
            <a:r>
              <a:rPr lang="zh-CN" altLang="en-US" sz="4000" dirty="0" smtClean="0">
                <a:solidFill>
                  <a:srgbClr val="FF0505"/>
                </a:solidFill>
                <a:latin typeface="Georgia" pitchFamily="18" charset="0"/>
                <a:ea typeface="DFYuanBold-B5" pitchFamily="49" charset="-120"/>
              </a:rPr>
              <a:t>為時機成熟了；耶</a:t>
            </a:r>
            <a:r>
              <a:rPr lang="zh-CN" altLang="en-US" sz="4000" dirty="0" smtClean="0">
                <a:solidFill>
                  <a:srgbClr val="FF0505"/>
                </a:solidFill>
                <a:latin typeface="Georgia" pitchFamily="18" charset="0"/>
                <a:ea typeface="DFYuanBold-B5" pitchFamily="49" charset="-120"/>
              </a:rPr>
              <a:t>穌基督來了</a:t>
            </a:r>
            <a:r>
              <a:rPr lang="zh-CN" altLang="en-US" sz="4000" dirty="0" smtClean="0">
                <a:solidFill>
                  <a:srgbClr val="FF0505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4000" dirty="0" smtClean="0">
              <a:solidFill>
                <a:srgbClr val="FF0505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47750"/>
            <a:ext cx="8229600" cy="857250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莊稼已經熟了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343150"/>
            <a:ext cx="7315200" cy="2251472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 smtClean="0">
                <a:solidFill>
                  <a:srgbClr val="0033CC"/>
                </a:solidFill>
                <a:latin typeface="DFPYuanBold-B5" pitchFamily="34" charset="-120"/>
                <a:ea typeface="DFPYuanBold-B5" pitchFamily="34" charset="-120"/>
              </a:rPr>
              <a:t>彌賽亞已經來了，神所預言要成就的事情已經開始發動了。所以要開始作工了：“</a:t>
            </a:r>
            <a:r>
              <a:rPr lang="zh-TW" altLang="en-US" sz="4000" dirty="0" smtClean="0">
                <a:solidFill>
                  <a:srgbClr val="CC0000"/>
                </a:solidFill>
                <a:latin typeface="Georgia" pitchFamily="18" charset="0"/>
                <a:ea typeface="DFPYuanBold-B5" pitchFamily="34" charset="-120"/>
              </a:rPr>
              <a:t>可以收割了</a:t>
            </a:r>
            <a:r>
              <a:rPr lang="zh-CN" altLang="en-US" sz="4000" dirty="0" smtClean="0">
                <a:solidFill>
                  <a:srgbClr val="0033CC"/>
                </a:solidFill>
                <a:latin typeface="DFPYuanBold-B5" pitchFamily="34" charset="-120"/>
                <a:ea typeface="DFPYuanBold-B5" pitchFamily="34" charset="-120"/>
              </a:rPr>
              <a:t>”</a:t>
            </a:r>
            <a:endParaRPr lang="en-US" sz="4000" dirty="0">
              <a:solidFill>
                <a:srgbClr val="0033CC"/>
              </a:solidFill>
              <a:latin typeface="DFPYuanBold-B5" pitchFamily="34" charset="-120"/>
              <a:ea typeface="DFPYuanBold-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147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solidFill>
                  <a:srgbClr val="C00000"/>
                </a:solidFill>
                <a:latin typeface="Footlight MT Light" pitchFamily="18" charset="0"/>
                <a:ea typeface="DFPYuanBold-B5" pitchFamily="34" charset="-120"/>
              </a:rPr>
              <a:t>“莊稼”</a:t>
            </a:r>
            <a:r>
              <a:rPr lang="zh-CN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不是單</a:t>
            </a:r>
            <a:r>
              <a:rPr lang="zh-CN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指得救的靈魂；而</a:t>
            </a:r>
            <a:r>
              <a:rPr lang="zh-CN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是包括所有主耶穌基督要成就的工</a:t>
            </a:r>
            <a:r>
              <a:rPr lang="zh-CN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作 </a:t>
            </a:r>
            <a:r>
              <a:rPr lang="en-US" altLang="zh-CN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– </a:t>
            </a:r>
            <a:r>
              <a:rPr lang="zh-CN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itchFamily="18" charset="0"/>
                <a:ea typeface="DFPYuanBold-B5" pitchFamily="34" charset="-120"/>
              </a:rPr>
              <a:t>拯救，醫治，牧養失散的羊群。</a:t>
            </a:r>
            <a:endParaRPr lang="en-US" sz="4400" dirty="0" smtClean="0">
              <a:solidFill>
                <a:schemeClr val="accent6">
                  <a:lumMod val="60000"/>
                  <a:lumOff val="40000"/>
                </a:schemeClr>
              </a:solidFill>
              <a:latin typeface="Footlight MT Light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43350"/>
            <a:ext cx="7315200" cy="914400"/>
          </a:xfrm>
        </p:spPr>
        <p:txBody>
          <a:bodyPr anchor="ctr"/>
          <a:lstStyle/>
          <a:p>
            <a:r>
              <a:rPr lang="zh-CN" altLang="en-US" b="0" dirty="0" smtClean="0">
                <a:latin typeface="Georgia" pitchFamily="18" charset="0"/>
                <a:ea typeface="DFPYuanBold-B5" pitchFamily="34" charset="-120"/>
              </a:rPr>
              <a:t>歌羅西書</a:t>
            </a:r>
            <a:r>
              <a:rPr lang="en-US" b="0" dirty="0" smtClean="0">
                <a:latin typeface="Georgia" pitchFamily="18" charset="0"/>
                <a:ea typeface="DFPYuanBold-B5" pitchFamily="34" charset="-120"/>
              </a:rPr>
              <a:t> 1:28</a:t>
            </a:r>
            <a:endParaRPr lang="en-US" b="0" dirty="0">
              <a:latin typeface="Georgia" pitchFamily="18" charset="0"/>
              <a:ea typeface="DFPYuanBold-B5" pitchFamily="34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657350"/>
            <a:ext cx="7772401" cy="2286000"/>
          </a:xfrm>
        </p:spPr>
        <p:txBody>
          <a:bodyPr anchor="t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我們傳揚他，是用諸般的智慧，勸戒各人，教導各人，要把各人</a:t>
            </a:r>
            <a:r>
              <a:rPr lang="zh-CN" altLang="en-US" sz="40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在基督裡完完全全的引到神面前</a:t>
            </a: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。</a:t>
            </a:r>
            <a:endParaRPr lang="en-US" sz="4000" dirty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914400" y="1657350"/>
            <a:ext cx="7315200" cy="2286000"/>
          </a:xfrm>
        </p:spPr>
        <p:txBody>
          <a:bodyPr anchor="ctr"/>
          <a:lstStyle/>
          <a:p>
            <a:pPr marL="914400" lvl="0" indent="-914400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zh-CN" altLang="en-US" sz="5400" dirty="0" smtClean="0">
                <a:latin typeface="Cooper Black" pitchFamily="18" charset="0"/>
                <a:ea typeface="DFPYuanBold-B5" pitchFamily="34" charset="-120"/>
              </a:rPr>
              <a:t>你需要知道作工的人不夠</a:t>
            </a:r>
            <a:endParaRPr lang="en-US" sz="5400" dirty="0">
              <a:latin typeface="Cooper Black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315199" cy="109656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“</a:t>
            </a:r>
            <a:r>
              <a:rPr lang="zh-CN" altLang="en-US" dirty="0" smtClean="0">
                <a:solidFill>
                  <a:schemeClr val="accent5">
                    <a:lumMod val="10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作工的人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” – </a:t>
            </a:r>
            <a:r>
              <a:rPr lang="zh-CN" altLang="en-US" dirty="0" smtClean="0">
                <a:solidFill>
                  <a:schemeClr val="accent5">
                    <a:lumMod val="10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工人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57350"/>
            <a:ext cx="7772400" cy="3200399"/>
          </a:xfrm>
        </p:spPr>
        <p:txBody>
          <a:bodyPr/>
          <a:lstStyle/>
          <a:p>
            <a:pPr marL="3425825" indent="-3425825"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主的意思 </a:t>
            </a:r>
            <a:r>
              <a:rPr lang="en-US" sz="4000" dirty="0" smtClean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==</a:t>
            </a:r>
            <a:r>
              <a:rPr lang="en-US" altLang="zh-CN" sz="4000" dirty="0" smtClean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》	</a:t>
            </a:r>
            <a:r>
              <a:rPr lang="zh-CN" altLang="en-US" sz="4000" dirty="0" smtClean="0">
                <a:solidFill>
                  <a:srgbClr val="0033CC"/>
                </a:solidFill>
                <a:latin typeface="Arial Rounded MT Bold" pitchFamily="34" charset="0"/>
                <a:ea typeface="DFPYuanBold-B5" pitchFamily="34" charset="-120"/>
              </a:rPr>
              <a:t>祂的工作多，作祂工作的人少。</a:t>
            </a:r>
            <a:r>
              <a:rPr lang="zh-CN" altLang="en-US" sz="4000" dirty="0" smtClean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  <a:ea typeface="DFPYuanBold-B5" pitchFamily="34" charset="-120"/>
              </a:rPr>
              <a:t> </a:t>
            </a:r>
            <a:endParaRPr lang="en-US" sz="4000" dirty="0" smtClean="0">
              <a:solidFill>
                <a:schemeClr val="accent5">
                  <a:lumMod val="25000"/>
                </a:schemeClr>
              </a:solidFill>
              <a:latin typeface="Arial Rounded MT Bold" pitchFamily="34" charset="0"/>
              <a:ea typeface="DFPYuanBold-B5" pitchFamily="34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不是特指傳道人牧師。而是指所有作“主的工作”的人</a:t>
            </a:r>
            <a:r>
              <a:rPr lang="en-US" sz="40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 </a:t>
            </a:r>
            <a:r>
              <a:rPr lang="zh-CN" altLang="en-US" sz="40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。</a:t>
            </a:r>
            <a:endParaRPr lang="en-US" sz="4000" dirty="0" smtClean="0">
              <a:solidFill>
                <a:srgbClr val="FF00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約翰福音 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4:3</a:t>
            </a:r>
            <a:r>
              <a:rPr lang="en-US" altLang="zh-CN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5-36</a:t>
            </a:r>
            <a:endParaRPr lang="en-US" sz="4000" dirty="0" smtClean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35 </a:t>
            </a:r>
            <a:r>
              <a:rPr lang="zh-TW" alt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你們豈不說：到收割的時候，還有四個月麼，我告訴你們，舉目向田觀看，莊稼已經熟了</a:t>
            </a:r>
            <a:r>
              <a:rPr lang="zh-TW" alt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，可</a:t>
            </a:r>
            <a:r>
              <a:rPr lang="zh-TW" alt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以收割了。</a:t>
            </a:r>
            <a:r>
              <a:rPr 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36 </a:t>
            </a:r>
            <a:r>
              <a:rPr lang="zh-TW" altLang="en-US" sz="3600" dirty="0" smtClean="0">
                <a:solidFill>
                  <a:srgbClr val="C00000"/>
                </a:solidFill>
                <a:latin typeface="Georgia" pitchFamily="18" charset="0"/>
                <a:ea typeface="DFPYuanBold-B5" pitchFamily="34" charset="-120"/>
              </a:rPr>
              <a:t>收割的人</a:t>
            </a:r>
            <a:r>
              <a:rPr lang="zh-TW" altLang="en-US" sz="36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得工價，積蓄五穀到永生</a:t>
            </a:r>
            <a:r>
              <a:rPr lang="zh-TW" altLang="en-US" sz="3600" dirty="0" smtClean="0">
                <a:solidFill>
                  <a:srgbClr val="C00000"/>
                </a:solidFill>
                <a:latin typeface="Georgia" pitchFamily="18" charset="0"/>
                <a:ea typeface="DFPYuanBold-B5" pitchFamily="34" charset="-120"/>
              </a:rPr>
              <a:t>，叫撒種的和收割的一同快樂。</a:t>
            </a:r>
            <a:endParaRPr lang="en-US" sz="3600" dirty="0">
              <a:solidFill>
                <a:srgbClr val="C000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50"/>
            <a:ext cx="8305800" cy="857250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0033CC"/>
                </a:solidFill>
                <a:latin typeface="Georgia" pitchFamily="18" charset="0"/>
                <a:ea typeface="DFPYuanBold-B5" pitchFamily="34" charset="-120"/>
              </a:rPr>
              <a:t>撒</a:t>
            </a:r>
            <a:r>
              <a:rPr lang="zh-CN" altLang="en-US" sz="4400" dirty="0" smtClean="0">
                <a:solidFill>
                  <a:srgbClr val="0033CC"/>
                </a:solidFill>
                <a:latin typeface="Georgia" pitchFamily="18" charset="0"/>
                <a:ea typeface="DFPYuanBold-B5" pitchFamily="34" charset="-120"/>
              </a:rPr>
              <a:t>種</a:t>
            </a:r>
            <a:r>
              <a:rPr lang="zh-CN" altLang="en-US" sz="4400" dirty="0" smtClean="0">
                <a:solidFill>
                  <a:srgbClr val="0033CC"/>
                </a:solidFill>
                <a:latin typeface="Georgia" pitchFamily="18" charset="0"/>
                <a:ea typeface="DFPYuanBold-B5" pitchFamily="34" charset="-120"/>
              </a:rPr>
              <a:t>與</a:t>
            </a:r>
            <a:r>
              <a:rPr lang="zh-CN" altLang="en-US" sz="4400" dirty="0" smtClean="0">
                <a:solidFill>
                  <a:srgbClr val="0033CC"/>
                </a:solidFill>
                <a:latin typeface="Georgia" pitchFamily="18" charset="0"/>
                <a:ea typeface="DFPYuanBold-B5" pitchFamily="34" charset="-120"/>
              </a:rPr>
              <a:t>收割都</a:t>
            </a:r>
            <a:r>
              <a:rPr lang="zh-CN" altLang="en-US" sz="4400" dirty="0" smtClean="0">
                <a:solidFill>
                  <a:srgbClr val="0033CC"/>
                </a:solidFill>
                <a:latin typeface="Georgia" pitchFamily="18" charset="0"/>
                <a:ea typeface="DFPYuanBold-B5" pitchFamily="34" charset="-120"/>
              </a:rPr>
              <a:t>是作神的工作</a:t>
            </a:r>
            <a:endParaRPr lang="en-US" sz="4400" dirty="0">
              <a:solidFill>
                <a:srgbClr val="0033CC"/>
              </a:solidFill>
              <a:latin typeface="Georgia" pitchFamily="18" charset="0"/>
              <a:ea typeface="DFPYuanBold-B5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3429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400" dirty="0" smtClean="0">
                <a:solidFill>
                  <a:srgbClr val="339933"/>
                </a:solidFill>
                <a:latin typeface="Georgia" pitchFamily="18" charset="0"/>
                <a:ea typeface="DFPYuanBold-B5" pitchFamily="34" charset="-120"/>
              </a:rPr>
              <a:t>撒種的是誰</a:t>
            </a:r>
            <a:r>
              <a:rPr lang="en-US" sz="4400" dirty="0" smtClean="0">
                <a:solidFill>
                  <a:srgbClr val="339933"/>
                </a:solidFill>
                <a:latin typeface="Georgia" pitchFamily="18" charset="0"/>
                <a:ea typeface="DFPYuanBold-B5" pitchFamily="34" charset="-120"/>
              </a:rPr>
              <a:t>? 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333200"/>
                </a:solidFill>
                <a:latin typeface="Arial Rounded MT Bold" pitchFamily="34" charset="0"/>
                <a:ea typeface="DFPYuanBold-B5" pitchFamily="34" charset="-120"/>
              </a:rPr>
              <a:t>“</a:t>
            </a:r>
            <a:r>
              <a:rPr lang="zh-CN" altLang="en-US" sz="4000" dirty="0" smtClean="0">
                <a:solidFill>
                  <a:srgbClr val="333200"/>
                </a:solidFill>
                <a:latin typeface="Arial Rounded MT Bold" pitchFamily="34" charset="0"/>
                <a:ea typeface="DFPYuanBold-B5" pitchFamily="34" charset="-120"/>
              </a:rPr>
              <a:t>撒種的”是施洗約翰和在他之前的眾先知們，是救贖歷史中信心的見證人</a:t>
            </a:r>
            <a:r>
              <a:rPr lang="zh-CN" altLang="en-US" sz="4000" dirty="0" smtClean="0">
                <a:solidFill>
                  <a:srgbClr val="333200"/>
                </a:solidFill>
                <a:latin typeface="Arial Rounded MT Bold" pitchFamily="34" charset="0"/>
                <a:ea typeface="DFPYuanBold-B5" pitchFamily="34" charset="-120"/>
              </a:rPr>
              <a:t>。</a:t>
            </a:r>
            <a:endParaRPr lang="en-US" sz="4000" dirty="0">
              <a:solidFill>
                <a:srgbClr val="333200"/>
              </a:solidFill>
              <a:latin typeface="Arial Rounded MT Bold" pitchFamily="34" charset="0"/>
              <a:ea typeface="DFPYuanBold-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35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耶穌走遍各城各鄉，在會堂裡教訓人，宣講天國的福音，又醫治各樣的病症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。</a:t>
            </a:r>
            <a:endParaRPr lang="en-US" altLang="zh-TW" sz="4000" dirty="0" smtClean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36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他看見許多的人，就憐憫他們，因為他們困苦流離，如同羊沒有牧人一般。</a:t>
            </a:r>
            <a:endParaRPr lang="en-US" sz="4000" dirty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50"/>
            <a:ext cx="8305800" cy="857250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339933"/>
                </a:solidFill>
                <a:latin typeface="Georgia" pitchFamily="18" charset="0"/>
                <a:ea typeface="DFPYuanBold-B5" pitchFamily="34" charset="-120"/>
              </a:rPr>
              <a:t>收</a:t>
            </a:r>
            <a:r>
              <a:rPr lang="zh-CN" altLang="en-US" sz="4400" dirty="0" smtClean="0">
                <a:solidFill>
                  <a:srgbClr val="339933"/>
                </a:solidFill>
                <a:latin typeface="Georgia" pitchFamily="18" charset="0"/>
                <a:ea typeface="DFPYuanBold-B5" pitchFamily="34" charset="-120"/>
              </a:rPr>
              <a:t>割的又是誰</a:t>
            </a:r>
            <a:r>
              <a:rPr lang="en-US" sz="4400" dirty="0" smtClean="0">
                <a:solidFill>
                  <a:srgbClr val="339933"/>
                </a:solidFill>
                <a:latin typeface="Georgia" pitchFamily="18" charset="0"/>
                <a:ea typeface="DFPYuanBold-B5" pitchFamily="34" charset="-120"/>
              </a:rPr>
              <a:t>?</a:t>
            </a:r>
            <a:endParaRPr lang="en-US" sz="4400" dirty="0">
              <a:solidFill>
                <a:srgbClr val="339933"/>
              </a:solidFill>
              <a:latin typeface="Georgia" pitchFamily="18" charset="0"/>
              <a:ea typeface="DFPYuanBold-B5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3429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333200"/>
                </a:solidFill>
                <a:latin typeface="Georgia" pitchFamily="18" charset="0"/>
                <a:ea typeface="DFYuanBold-B5" pitchFamily="49" charset="-120"/>
              </a:rPr>
              <a:t>“收</a:t>
            </a:r>
            <a:r>
              <a:rPr lang="zh-CN" altLang="en-US" sz="4000" dirty="0" smtClean="0">
                <a:solidFill>
                  <a:srgbClr val="333200"/>
                </a:solidFill>
                <a:latin typeface="Georgia" pitchFamily="18" charset="0"/>
                <a:ea typeface="DFYuanBold-B5" pitchFamily="49" charset="-120"/>
              </a:rPr>
              <a:t>割的”是在被耶穌基督呼召，差遣，建立教會，堅固聖徒，並且將將福音傳到地極的人 </a:t>
            </a:r>
            <a:r>
              <a:rPr lang="en-US" sz="4000" dirty="0" smtClean="0">
                <a:solidFill>
                  <a:srgbClr val="3332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333200"/>
                </a:solidFill>
                <a:latin typeface="Georgia" pitchFamily="18" charset="0"/>
                <a:ea typeface="DFYuanBold-B5" pitchFamily="49" charset="-120"/>
              </a:rPr>
              <a:t>就是你，就是我。</a:t>
            </a:r>
            <a:endParaRPr lang="en-US" sz="4000" dirty="0">
              <a:solidFill>
                <a:srgbClr val="3332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914400" y="1657350"/>
            <a:ext cx="7315200" cy="2286000"/>
          </a:xfrm>
        </p:spPr>
        <p:txBody>
          <a:bodyPr anchor="ctr"/>
          <a:lstStyle/>
          <a:p>
            <a:pPr marL="914400" lvl="0" indent="-914400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zh-CN" altLang="en-US" sz="5400" dirty="0" smtClean="0">
                <a:latin typeface="Cooper Black" pitchFamily="18" charset="0"/>
                <a:ea typeface="DFPYuanBold-B5" pitchFamily="34" charset="-120"/>
              </a:rPr>
              <a:t>你需要知道向莊稼的主呼求</a:t>
            </a:r>
            <a:endParaRPr lang="en-US" sz="5400" dirty="0">
              <a:latin typeface="Cooper Black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735"/>
            <a:ext cx="7772401" cy="109656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DFYuanBold-B5" pitchFamily="49" charset="-120"/>
                <a:ea typeface="DFYuanBold-B5" pitchFamily="49" charset="-120"/>
              </a:rPr>
              <a:t>主教導我們的禱告</a:t>
            </a:r>
            <a:endParaRPr lang="en-US" sz="40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我們在天上的父，願人都尊你的名為聖。願你的國降臨。願你的旨意行在地上，如同行在天上</a:t>
            </a:r>
            <a:r>
              <a:rPr lang="en-US" altLang="zh-CN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…</a:t>
            </a:r>
            <a:endParaRPr lang="en-US" sz="3600" dirty="0">
              <a:solidFill>
                <a:schemeClr val="accent5">
                  <a:lumMod val="10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735"/>
            <a:ext cx="7772401" cy="109656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DFYuanBold-B5" pitchFamily="49" charset="-120"/>
                <a:ea typeface="DFYuanBold-B5" pitchFamily="49" charset="-120"/>
              </a:rPr>
              <a:t>以賽亞書所宣告，主的心意</a:t>
            </a:r>
            <a:endParaRPr lang="en-US" sz="40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42066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61:11 </a:t>
            </a:r>
            <a:r>
              <a:rPr lang="zh-TW" altLang="en-US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田地怎樣使百穀發芽，園子怎樣使所種的發生，主耶和華必照樣使公義和讚美在萬民中發出。</a:t>
            </a:r>
            <a:endParaRPr lang="en-US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62:1 </a:t>
            </a:r>
            <a:r>
              <a:rPr lang="zh-TW" altLang="en-US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我因錫安必不靜默，為耶路撒冷必不息聲，直到他的公義如光輝發出，他的救恩如明燈發亮。</a:t>
            </a:r>
            <a:endParaRPr lang="en-US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735"/>
            <a:ext cx="7772401" cy="1096565"/>
          </a:xfrm>
        </p:spPr>
        <p:txBody>
          <a:bodyPr/>
          <a:lstStyle/>
          <a:p>
            <a:pPr algn="ctr"/>
            <a:r>
              <a:rPr lang="zh-CN" altLang="en-US" sz="4800" dirty="0" smtClean="0">
                <a:latin typeface="Georgia" pitchFamily="18" charset="0"/>
                <a:ea typeface="DFYuanBold-B5" pitchFamily="49" charset="-120"/>
              </a:rPr>
              <a:t>問題是</a:t>
            </a:r>
            <a:r>
              <a:rPr lang="en-US" altLang="zh-CN" sz="4800" dirty="0" smtClean="0">
                <a:latin typeface="Georgia" pitchFamily="18" charset="0"/>
                <a:ea typeface="DFYuanBold-B5" pitchFamily="49" charset="-120"/>
              </a:rPr>
              <a:t>…</a:t>
            </a:r>
            <a:endParaRPr lang="en-US" sz="4800" dirty="0"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6:8 </a:t>
            </a:r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我又聽見主的聲音說：我可以差遣誰呢，誰肯為我們去呢，我說：我在這裡，請差遣我。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914400" y="1657350"/>
            <a:ext cx="7315200" cy="2286000"/>
          </a:xfrm>
        </p:spPr>
        <p:txBody>
          <a:bodyPr anchor="ctr"/>
          <a:lstStyle/>
          <a:p>
            <a:pPr marL="914400" lvl="0" indent="-914400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zh-CN" altLang="en-US" sz="5400" dirty="0" smtClean="0">
                <a:latin typeface="Cooper Black" pitchFamily="18" charset="0"/>
                <a:ea typeface="DFPYuanBold-B5" pitchFamily="34" charset="-120"/>
              </a:rPr>
              <a:t>你和你的同工是不是主能差派的工人</a:t>
            </a:r>
            <a:r>
              <a:rPr lang="en-US" sz="5400" dirty="0" smtClean="0">
                <a:latin typeface="Georgia" pitchFamily="18" charset="0"/>
                <a:ea typeface="DFPYuanBold-B5" pitchFamily="34" charset="-120"/>
              </a:rPr>
              <a:t>?</a:t>
            </a:r>
            <a:endParaRPr lang="en-US" sz="5400" dirty="0"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4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我們要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竭力建立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一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個收割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教會。以至於，當莊稼的主需要差派工人的時候，祂願意來福音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堂挑選人</a:t>
            </a: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。這樣我們才可以向主交帳。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60735"/>
            <a:ext cx="8000999" cy="1096565"/>
          </a:xfrm>
        </p:spPr>
        <p:txBody>
          <a:bodyPr/>
          <a:lstStyle/>
          <a:p>
            <a:pPr algn="ctr"/>
            <a:r>
              <a:rPr lang="zh-CN" altLang="en-US" sz="54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結語</a:t>
            </a:r>
            <a:endParaRPr lang="en-US" sz="5400" dirty="0">
              <a:solidFill>
                <a:schemeClr val="accent5">
                  <a:lumMod val="10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685800" y="1657350"/>
            <a:ext cx="8001000" cy="3200400"/>
          </a:xfrm>
        </p:spPr>
        <p:txBody>
          <a:bodyPr anchor="t"/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教會需要一位主任牧師</a:t>
            </a:r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但我們不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是單求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主給我們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一位主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任牧師；而是求主差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派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為祂收割莊稼的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工人</a:t>
            </a: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來做我們的主任牧師。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37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於是對門徒說：要收的莊稼多，作工的人少。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38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所以你們當求莊稼的主，打發工人出去，收他的莊稼。</a:t>
            </a:r>
            <a:endParaRPr lang="en-US" sz="4000" dirty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438150"/>
            <a:ext cx="7315200" cy="1915716"/>
          </a:xfr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en-US" sz="32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35 </a:t>
            </a:r>
            <a:r>
              <a:rPr lang="zh-TW" altLang="en-US" sz="32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耶穌走遍各城各鄉，在會堂裡教訓人，宣講天國的福音，又醫治各樣的病症。</a:t>
            </a:r>
            <a:endParaRPr lang="en-US" sz="3200" dirty="0">
              <a:solidFill>
                <a:srgbClr val="3332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2286000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4400" dirty="0" smtClean="0">
                <a:solidFill>
                  <a:srgbClr val="002060"/>
                </a:solidFill>
                <a:latin typeface="DFPYuanBold-B5" pitchFamily="34" charset="-120"/>
                <a:ea typeface="DFPYuanBold-B5" pitchFamily="34" charset="-120"/>
              </a:rPr>
              <a:t>耶穌基</a:t>
            </a:r>
            <a:r>
              <a:rPr lang="zh-CN" altLang="en-US" sz="4400" dirty="0" smtClean="0">
                <a:solidFill>
                  <a:srgbClr val="002060"/>
                </a:solidFill>
                <a:latin typeface="DFPYuanBold-B5" pitchFamily="34" charset="-120"/>
                <a:ea typeface="DFPYuanBold-B5" pitchFamily="34" charset="-120"/>
              </a:rPr>
              <a:t>督就是以</a:t>
            </a:r>
            <a:r>
              <a:rPr lang="zh-CN" altLang="en-US" sz="4400" dirty="0" smtClean="0">
                <a:solidFill>
                  <a:srgbClr val="002060"/>
                </a:solidFill>
                <a:latin typeface="DFPYuanBold-B5" pitchFamily="34" charset="-120"/>
                <a:ea typeface="DFPYuanBold-B5" pitchFamily="34" charset="-120"/>
              </a:rPr>
              <a:t>色列人日夜渴慕的彌賽亞</a:t>
            </a:r>
            <a:endParaRPr lang="en-US" sz="4400" dirty="0">
              <a:solidFill>
                <a:srgbClr val="002060"/>
              </a:solidFill>
              <a:latin typeface="DFPYuanBold-B5" pitchFamily="34" charset="-120"/>
              <a:ea typeface="DFPYuanBold-B5" pitchFamily="34" charset="-12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PYuanBold-B5" pitchFamily="34" charset="-120"/>
              </a:rPr>
              <a:t>以西結書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PYuanBold-B5" pitchFamily="34" charset="-12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PYuanBold-B5" pitchFamily="34" charset="-120"/>
              </a:rPr>
              <a:t>34</a:t>
            </a:r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PYuanBold-B5" pitchFamily="34" charset="-120"/>
              </a:rPr>
              <a:t>：</a:t>
            </a:r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PYuanBold-B5" pitchFamily="34" charset="-120"/>
              </a:rPr>
              <a:t>11-12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PYuanBold-B5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3429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11 </a:t>
            </a:r>
            <a:r>
              <a:rPr lang="zh-TW" alt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主耶和華如此說：看哪，我必親自尋找我的羊，將他們尋見。</a:t>
            </a:r>
            <a:r>
              <a:rPr lang="en-GB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12 </a:t>
            </a:r>
            <a:r>
              <a:rPr lang="zh-TW" altLang="en-US" sz="3600" dirty="0" smtClean="0">
                <a:solidFill>
                  <a:srgbClr val="333200"/>
                </a:solidFill>
                <a:latin typeface="Georgia" pitchFamily="18" charset="0"/>
                <a:ea typeface="DFPYuanBold-B5" pitchFamily="34" charset="-120"/>
              </a:rPr>
              <a:t>牧人在羊群四散的日子，怎樣尋找他的羊，我必照樣尋找我的羊，這些羊在密雲黑暗的日子散到各處，我必從那裡救回他們來。</a:t>
            </a:r>
            <a:endParaRPr lang="en-US" sz="3600" dirty="0" smtClean="0">
              <a:solidFill>
                <a:srgbClr val="333200"/>
              </a:solidFill>
              <a:latin typeface="Georgia" pitchFamily="18" charset="0"/>
              <a:ea typeface="DFPYuanBold-B5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accent5">
                  <a:lumMod val="25000"/>
                </a:schemeClr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914400" y="1657350"/>
            <a:ext cx="7315200" cy="2286000"/>
          </a:xfrm>
        </p:spPr>
        <p:txBody>
          <a:bodyPr anchor="ctr"/>
          <a:lstStyle/>
          <a:p>
            <a:pPr marL="914400" lvl="0" indent="-9144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5400" dirty="0" smtClean="0">
                <a:latin typeface="Cooper Black" pitchFamily="18" charset="0"/>
                <a:ea typeface="DFPYuanBold-B5" pitchFamily="34" charset="-120"/>
              </a:rPr>
              <a:t>你需要要知道莊稼成熟了</a:t>
            </a:r>
            <a:endParaRPr lang="en-US" sz="5400" dirty="0">
              <a:latin typeface="Cooper Black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/>
          <a:lstStyle/>
          <a:p>
            <a:pPr marL="0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zh-CN" altLang="en-US" sz="4800" dirty="0" smtClean="0">
                <a:solidFill>
                  <a:srgbClr val="C00000"/>
                </a:solidFill>
                <a:latin typeface="Arial Rounded MT Bold" pitchFamily="34" charset="0"/>
                <a:ea typeface="DFPYuanBold-B5" pitchFamily="34" charset="-120"/>
              </a:rPr>
              <a:t>困苦 </a:t>
            </a:r>
            <a:r>
              <a:rPr lang="en-US" sz="4800" dirty="0" smtClean="0">
                <a:solidFill>
                  <a:srgbClr val="C00000"/>
                </a:solidFill>
                <a:latin typeface="Arial Rounded MT Bold" pitchFamily="34" charset="0"/>
                <a:ea typeface="DFPYuanBold-B5" pitchFamily="34" charset="-120"/>
              </a:rPr>
              <a:t>– </a:t>
            </a:r>
            <a:r>
              <a:rPr lang="en-US" sz="4800" b="1" dirty="0" err="1" smtClean="0">
                <a:solidFill>
                  <a:srgbClr val="C00000"/>
                </a:solidFill>
                <a:latin typeface="Bwgrkn" pitchFamily="2" charset="0"/>
              </a:rPr>
              <a:t>evskulme,noi</a:t>
            </a:r>
            <a:r>
              <a:rPr lang="en-US" sz="4800" b="1" dirty="0" smtClean="0">
                <a:solidFill>
                  <a:srgbClr val="C00000"/>
                </a:solidFill>
                <a:latin typeface="Bwgrkn" pitchFamily="2" charset="0"/>
              </a:rPr>
              <a:t> </a:t>
            </a:r>
            <a:endParaRPr lang="en-US" sz="4800" dirty="0" smtClean="0">
              <a:solidFill>
                <a:srgbClr val="C00000"/>
              </a:solidFill>
              <a:latin typeface="Bwgrkn" pitchFamily="2" charset="0"/>
            </a:endParaRP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CN" sz="3600" dirty="0" smtClean="0">
                <a:solidFill>
                  <a:srgbClr val="333200"/>
                </a:solidFill>
                <a:latin typeface="Arial Rounded MT Bold" pitchFamily="34" charset="0"/>
              </a:rPr>
              <a:t>==》</a:t>
            </a:r>
            <a:r>
              <a:rPr lang="en-US" sz="3600" dirty="0" smtClean="0">
                <a:solidFill>
                  <a:srgbClr val="333200"/>
                </a:solidFill>
                <a:latin typeface="Arial Rounded MT Bold" pitchFamily="34" charset="0"/>
              </a:rPr>
              <a:t>been troubled, been annoyed</a:t>
            </a:r>
          </a:p>
          <a:p>
            <a:pPr marL="0" indent="0" algn="ctr">
              <a:spcBef>
                <a:spcPts val="3600"/>
              </a:spcBef>
              <a:spcAft>
                <a:spcPts val="1200"/>
              </a:spcAft>
              <a:buNone/>
            </a:pPr>
            <a:r>
              <a:rPr lang="zh-CN" altLang="en-US" sz="4800" dirty="0" smtClean="0">
                <a:solidFill>
                  <a:srgbClr val="C00000"/>
                </a:solidFill>
                <a:latin typeface="Arial Rounded MT Bold" pitchFamily="34" charset="0"/>
                <a:ea typeface="DFPYuanBold-B5" pitchFamily="34" charset="-120"/>
              </a:rPr>
              <a:t>流離 </a:t>
            </a:r>
            <a:r>
              <a:rPr lang="en-US" sz="4800" dirty="0" smtClean="0">
                <a:solidFill>
                  <a:srgbClr val="C00000"/>
                </a:solidFill>
                <a:latin typeface="Arial Rounded MT Bold" pitchFamily="34" charset="0"/>
                <a:ea typeface="DFPYuanBold-B5" pitchFamily="34" charset="-120"/>
              </a:rPr>
              <a:t>– </a:t>
            </a:r>
            <a:r>
              <a:rPr lang="en-US" sz="4800" b="1" dirty="0" err="1" smtClean="0">
                <a:solidFill>
                  <a:srgbClr val="C00000"/>
                </a:solidFill>
                <a:latin typeface="Bwgrkn" pitchFamily="2" charset="0"/>
              </a:rPr>
              <a:t>evrrimme,noi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CN" sz="3600" dirty="0" smtClean="0">
                <a:solidFill>
                  <a:srgbClr val="333200"/>
                </a:solidFill>
                <a:latin typeface="Arial Rounded MT Bold" pitchFamily="34" charset="0"/>
              </a:rPr>
              <a:t>==》</a:t>
            </a:r>
            <a:r>
              <a:rPr lang="en-US" sz="3600" dirty="0" smtClean="0">
                <a:solidFill>
                  <a:srgbClr val="333200"/>
                </a:solidFill>
                <a:latin typeface="Arial Rounded MT Bold" pitchFamily="34" charset="0"/>
              </a:rPr>
              <a:t>helpless or dejected 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endParaRPr lang="en-US" sz="4800" dirty="0" smtClean="0">
              <a:solidFill>
                <a:srgbClr val="FF050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1657350"/>
            <a:ext cx="7964487" cy="2669382"/>
          </a:xfrm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zh-CN" altLang="en-US" sz="5400" b="0" dirty="0" smtClean="0">
                <a:latin typeface="Georgia" pitchFamily="18" charset="0"/>
                <a:ea typeface="DFPYuanBold-B5" pitchFamily="34" charset="-120"/>
              </a:rPr>
              <a:t>莊稼和前面所說困苦流離的羊群有什麼關係</a:t>
            </a:r>
            <a:r>
              <a:rPr lang="en-US" sz="5400" b="0" dirty="0" smtClean="0">
                <a:latin typeface="Georgia" pitchFamily="18" charset="0"/>
                <a:ea typeface="DFPYuanBold-B5" pitchFamily="34" charset="-120"/>
              </a:rPr>
              <a:t>?</a:t>
            </a:r>
            <a:endParaRPr lang="en-US" sz="5400" b="0" dirty="0"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2291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約翰福音 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4:31</a:t>
            </a:r>
            <a:r>
              <a:rPr lang="en-US" altLang="zh-CN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-36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  <a:p>
            <a:pPr marL="0" indent="0">
              <a:lnSpc>
                <a:spcPct val="11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en-US" altLang="zh-CN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31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這其間，門徒對耶穌說：拉比，請吃。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32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耶穌說：我有食物吃，是你們不知道的。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33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門徒就彼此對問說：莫非有人拿甚麼給他吃麼。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34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耶穌說：</a:t>
            </a:r>
            <a:r>
              <a:rPr lang="zh-TW" altLang="en-US" sz="3600" dirty="0" smtClean="0">
                <a:solidFill>
                  <a:srgbClr val="FF0000"/>
                </a:solidFill>
                <a:latin typeface="Georgia" pitchFamily="18" charset="0"/>
                <a:ea typeface="DFPYuanBold-B5" pitchFamily="34" charset="-120"/>
              </a:rPr>
              <a:t>我的食物就是遵行差我者的旨意，作成他的工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PYuanBold-B5" pitchFamily="34" charset="-120"/>
              </a:rPr>
              <a:t>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 Blu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Ministry</Template>
  <TotalTime>1273</TotalTime>
  <Words>1336</Words>
  <Application>Microsoft Office PowerPoint</Application>
  <PresentationFormat>On-screen Show (16:9)</PresentationFormat>
  <Paragraphs>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Ministry</vt:lpstr>
      <vt:lpstr>Network</vt:lpstr>
      <vt:lpstr>Theme Blue</vt:lpstr>
      <vt:lpstr>1_Ministry</vt:lpstr>
      <vt:lpstr>1_Network</vt:lpstr>
      <vt:lpstr>1_Equity</vt:lpstr>
      <vt:lpstr>莊稼雖多，收割人少</vt:lpstr>
      <vt:lpstr>Slide 2</vt:lpstr>
      <vt:lpstr>Slide 3</vt:lpstr>
      <vt:lpstr>35 耶穌走遍各城各鄉，在會堂裡教訓人，宣講天國的福音，又醫治各樣的病症。</vt:lpstr>
      <vt:lpstr>以西結書 34：11-12</vt:lpstr>
      <vt:lpstr>你需要要知道莊稼成熟了</vt:lpstr>
      <vt:lpstr>Slide 7</vt:lpstr>
      <vt:lpstr>莊稼和前面所說困苦流離的羊群有什麼關係?</vt:lpstr>
      <vt:lpstr>Slide 9</vt:lpstr>
      <vt:lpstr>Slide 10</vt:lpstr>
      <vt:lpstr>耶穌說：我的食物就是遵行差我者的旨意，作成他的工。</vt:lpstr>
      <vt:lpstr>Slide 12</vt:lpstr>
      <vt:lpstr>莊稼已經熟了</vt:lpstr>
      <vt:lpstr>Slide 14</vt:lpstr>
      <vt:lpstr>歌羅西書 1:28</vt:lpstr>
      <vt:lpstr>你需要知道作工的人不夠</vt:lpstr>
      <vt:lpstr>“作工的人” – 工人</vt:lpstr>
      <vt:lpstr>Slide 18</vt:lpstr>
      <vt:lpstr>撒種與收割都是作神的工作</vt:lpstr>
      <vt:lpstr>收割的又是誰?</vt:lpstr>
      <vt:lpstr>你需要知道向莊稼的主呼求</vt:lpstr>
      <vt:lpstr>主教導我們的禱告</vt:lpstr>
      <vt:lpstr>以賽亞書所宣告，主的心意</vt:lpstr>
      <vt:lpstr>問題是…</vt:lpstr>
      <vt:lpstr>你和你的同工是不是主能差派的工人?</vt:lpstr>
      <vt:lpstr>Slide 26</vt:lpstr>
      <vt:lpstr>結語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rjamesho</dc:creator>
  <cp:lastModifiedBy>rjamesho</cp:lastModifiedBy>
  <cp:revision>107</cp:revision>
  <cp:lastPrinted>2016-07-03T13:01:30Z</cp:lastPrinted>
  <dcterms:created xsi:type="dcterms:W3CDTF">2016-06-27T21:51:43Z</dcterms:created>
  <dcterms:modified xsi:type="dcterms:W3CDTF">2016-07-24T02:20:05Z</dcterms:modified>
</cp:coreProperties>
</file>