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3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1" r:id="rId1"/>
    <p:sldMasterId id="2147484123" r:id="rId2"/>
    <p:sldMasterId id="2147484177" r:id="rId3"/>
    <p:sldMasterId id="2147484189" r:id="rId4"/>
    <p:sldMasterId id="2147484201" r:id="rId5"/>
    <p:sldMasterId id="2147484219" r:id="rId6"/>
    <p:sldMasterId id="2147484249" r:id="rId7"/>
    <p:sldMasterId id="2147484275" r:id="rId8"/>
    <p:sldMasterId id="2147484288" r:id="rId9"/>
    <p:sldMasterId id="2147484300" r:id="rId10"/>
    <p:sldMasterId id="2147484312" r:id="rId11"/>
    <p:sldMasterId id="2147484324" r:id="rId12"/>
    <p:sldMasterId id="2147484336" r:id="rId13"/>
    <p:sldMasterId id="2147484353" r:id="rId14"/>
    <p:sldMasterId id="2147484370" r:id="rId15"/>
    <p:sldMasterId id="2147484437" r:id="rId16"/>
    <p:sldMasterId id="2147484449" r:id="rId17"/>
  </p:sldMasterIdLst>
  <p:notesMasterIdLst>
    <p:notesMasterId r:id="rId96"/>
  </p:notesMasterIdLst>
  <p:sldIdLst>
    <p:sldId id="264" r:id="rId18"/>
    <p:sldId id="496" r:id="rId19"/>
    <p:sldId id="442" r:id="rId20"/>
    <p:sldId id="444" r:id="rId21"/>
    <p:sldId id="500" r:id="rId22"/>
    <p:sldId id="3790" r:id="rId23"/>
    <p:sldId id="260" r:id="rId24"/>
    <p:sldId id="3807" r:id="rId25"/>
    <p:sldId id="3806" r:id="rId26"/>
    <p:sldId id="294" r:id="rId27"/>
    <p:sldId id="714" r:id="rId28"/>
    <p:sldId id="290" r:id="rId29"/>
    <p:sldId id="280" r:id="rId30"/>
    <p:sldId id="3724" r:id="rId31"/>
    <p:sldId id="3723" r:id="rId32"/>
    <p:sldId id="3725" r:id="rId33"/>
    <p:sldId id="271" r:id="rId34"/>
    <p:sldId id="318" r:id="rId35"/>
    <p:sldId id="317" r:id="rId36"/>
    <p:sldId id="293" r:id="rId37"/>
    <p:sldId id="313" r:id="rId38"/>
    <p:sldId id="3750" r:id="rId39"/>
    <p:sldId id="321" r:id="rId40"/>
    <p:sldId id="3795" r:id="rId41"/>
    <p:sldId id="291" r:id="rId42"/>
    <p:sldId id="3759" r:id="rId43"/>
    <p:sldId id="258" r:id="rId44"/>
    <p:sldId id="331" r:id="rId45"/>
    <p:sldId id="3816" r:id="rId46"/>
    <p:sldId id="3817" r:id="rId47"/>
    <p:sldId id="3737" r:id="rId48"/>
    <p:sldId id="3793" r:id="rId49"/>
    <p:sldId id="259" r:id="rId50"/>
    <p:sldId id="3727" r:id="rId51"/>
    <p:sldId id="3797" r:id="rId52"/>
    <p:sldId id="269" r:id="rId53"/>
    <p:sldId id="265" r:id="rId54"/>
    <p:sldId id="267" r:id="rId55"/>
    <p:sldId id="3800" r:id="rId56"/>
    <p:sldId id="3808" r:id="rId57"/>
    <p:sldId id="3801" r:id="rId58"/>
    <p:sldId id="270" r:id="rId59"/>
    <p:sldId id="3802" r:id="rId60"/>
    <p:sldId id="3803" r:id="rId61"/>
    <p:sldId id="263" r:id="rId62"/>
    <p:sldId id="3805" r:id="rId63"/>
    <p:sldId id="3804" r:id="rId64"/>
    <p:sldId id="676" r:id="rId65"/>
    <p:sldId id="3745" r:id="rId66"/>
    <p:sldId id="272" r:id="rId67"/>
    <p:sldId id="297" r:id="rId68"/>
    <p:sldId id="303" r:id="rId69"/>
    <p:sldId id="304" r:id="rId70"/>
    <p:sldId id="305" r:id="rId71"/>
    <p:sldId id="300" r:id="rId72"/>
    <p:sldId id="299" r:id="rId73"/>
    <p:sldId id="301" r:id="rId74"/>
    <p:sldId id="302" r:id="rId75"/>
    <p:sldId id="696" r:id="rId76"/>
    <p:sldId id="306" r:id="rId77"/>
    <p:sldId id="277" r:id="rId78"/>
    <p:sldId id="502" r:id="rId79"/>
    <p:sldId id="3733" r:id="rId80"/>
    <p:sldId id="3734" r:id="rId81"/>
    <p:sldId id="3738" r:id="rId82"/>
    <p:sldId id="3739" r:id="rId83"/>
    <p:sldId id="3735" r:id="rId84"/>
    <p:sldId id="268" r:id="rId85"/>
    <p:sldId id="3813" r:id="rId86"/>
    <p:sldId id="327" r:id="rId87"/>
    <p:sldId id="3810" r:id="rId88"/>
    <p:sldId id="3811" r:id="rId89"/>
    <p:sldId id="3812" r:id="rId90"/>
    <p:sldId id="3814" r:id="rId91"/>
    <p:sldId id="338" r:id="rId92"/>
    <p:sldId id="330" r:id="rId93"/>
    <p:sldId id="328" r:id="rId94"/>
    <p:sldId id="329" r:id="rId9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523"/>
    <a:srgbClr val="CCFFFF"/>
    <a:srgbClr val="000064"/>
    <a:srgbClr val="032F0A"/>
    <a:srgbClr val="666633"/>
    <a:srgbClr val="CCFFCC"/>
    <a:srgbClr val="000048"/>
    <a:srgbClr val="3370E9"/>
    <a:srgbClr val="00003E"/>
    <a:srgbClr val="0A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2A5C2-153F-45CA-A2F9-4245E6E34CAD}" v="1" dt="2022-10-27T01:52:50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10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3.xml"/><Relationship Id="rId95" Type="http://schemas.openxmlformats.org/officeDocument/2006/relationships/slide" Target="slides/slide78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slide" Target="slides/slide74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slide" Target="slides/slide77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slide" Target="slides/slide70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56" Type="http://schemas.openxmlformats.org/officeDocument/2006/relationships/slide" Target="slides/slide39.xml"/><Relationship Id="rId77" Type="http://schemas.openxmlformats.org/officeDocument/2006/relationships/slide" Target="slides/slide60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93" Type="http://schemas.openxmlformats.org/officeDocument/2006/relationships/slide" Target="slides/slide76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5D22A5C2-153F-45CA-A2F9-4245E6E34CAD}"/>
    <pc:docChg chg="delSld delMainMaster">
      <pc:chgData name="Jiao, Nelson Dongjun" userId="650d7c4a-3d5a-4d85-bd05-5c9ce1a6ab3a" providerId="ADAL" clId="{5D22A5C2-153F-45CA-A2F9-4245E6E34CAD}" dt="2022-10-27T01:52:40.944" v="1" actId="47"/>
      <pc:docMkLst>
        <pc:docMk/>
      </pc:docMkLst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0" sldId="256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0" sldId="257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0" sldId="367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0" sldId="368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0" sldId="482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0" sldId="1008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1599771564" sldId="1615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516322406" sldId="1616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2631735609" sldId="1617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834497541" sldId="1618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458936526" sldId="3074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191339608" sldId="3077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765165276" sldId="3078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268971893" sldId="3079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410438039" sldId="3080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2865514561" sldId="3081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2317808436" sldId="3082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2931763290" sldId="3083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190347821" sldId="3084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1157762318" sldId="3085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56410805" sldId="3086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1417655071" sldId="3087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1106321711" sldId="3088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903612052" sldId="3089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376552849" sldId="3090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732316832" sldId="3091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2760176574" sldId="3092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772955363" sldId="3093"/>
        </pc:sldMkLst>
      </pc:sldChg>
      <pc:sldChg chg="del">
        <pc:chgData name="Jiao, Nelson Dongjun" userId="650d7c4a-3d5a-4d85-bd05-5c9ce1a6ab3a" providerId="ADAL" clId="{5D22A5C2-153F-45CA-A2F9-4245E6E34CAD}" dt="2022-10-27T01:52:40.944" v="1" actId="47"/>
        <pc:sldMkLst>
          <pc:docMk/>
          <pc:sldMk cId="1290926495" sldId="3752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1229592047" sldId="3783"/>
        </pc:sldMkLst>
      </pc:sldChg>
      <pc:sldChg chg="del">
        <pc:chgData name="Jiao, Nelson Dongjun" userId="650d7c4a-3d5a-4d85-bd05-5c9ce1a6ab3a" providerId="ADAL" clId="{5D22A5C2-153F-45CA-A2F9-4245E6E34CAD}" dt="2022-10-27T01:52:38.190" v="0" actId="47"/>
        <pc:sldMkLst>
          <pc:docMk/>
          <pc:sldMk cId="0" sldId="3815"/>
        </pc:sldMkLst>
      </pc:sldChg>
      <pc:sldMasterChg chg="del delSldLayout">
        <pc:chgData name="Jiao, Nelson Dongjun" userId="650d7c4a-3d5a-4d85-bd05-5c9ce1a6ab3a" providerId="ADAL" clId="{5D22A5C2-153F-45CA-A2F9-4245E6E34CAD}" dt="2022-10-27T01:52:38.190" v="0" actId="47"/>
        <pc:sldMasterMkLst>
          <pc:docMk/>
          <pc:sldMasterMk cId="2644474283" sldId="2147484388"/>
        </pc:sldMasterMkLst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418853299" sldId="2147484389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674180058" sldId="2147484390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1608938153" sldId="2147484391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410711860" sldId="2147484392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3082877507" sldId="2147484393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2149236169" sldId="2147484394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2709061373" sldId="2147484395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2407801478" sldId="2147484396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253162554" sldId="2147484397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2208485861" sldId="2147484398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644474283" sldId="2147484388"/>
            <pc:sldLayoutMk cId="202396061" sldId="2147484399"/>
          </pc:sldLayoutMkLst>
        </pc:sldLayoutChg>
      </pc:sldMasterChg>
      <pc:sldMasterChg chg="del delSldLayout">
        <pc:chgData name="Jiao, Nelson Dongjun" userId="650d7c4a-3d5a-4d85-bd05-5c9ce1a6ab3a" providerId="ADAL" clId="{5D22A5C2-153F-45CA-A2F9-4245E6E34CAD}" dt="2022-10-27T01:52:38.190" v="0" actId="47"/>
        <pc:sldMasterMkLst>
          <pc:docMk/>
          <pc:sldMasterMk cId="373728770" sldId="2147484400"/>
        </pc:sldMasterMkLst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1144939384" sldId="2147484401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3693179548" sldId="2147484402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2535956083" sldId="2147484403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4167179585" sldId="2147484404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3992585960" sldId="2147484405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4161726965" sldId="2147484406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1821477897" sldId="2147484407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1161425608" sldId="2147484408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844781382" sldId="2147484409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3436144916" sldId="2147484410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4150043363" sldId="2147484411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373728770" sldId="2147484400"/>
            <pc:sldLayoutMk cId="2589065535" sldId="2147484412"/>
          </pc:sldLayoutMkLst>
        </pc:sldLayoutChg>
      </pc:sldMasterChg>
      <pc:sldMasterChg chg="del delSldLayout">
        <pc:chgData name="Jiao, Nelson Dongjun" userId="650d7c4a-3d5a-4d85-bd05-5c9ce1a6ab3a" providerId="ADAL" clId="{5D22A5C2-153F-45CA-A2F9-4245E6E34CAD}" dt="2022-10-27T01:52:38.190" v="0" actId="47"/>
        <pc:sldMasterMkLst>
          <pc:docMk/>
          <pc:sldMasterMk cId="1692449696" sldId="2147484413"/>
        </pc:sldMasterMkLst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2672836029" sldId="2147484414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3890610291" sldId="2147484415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2095825313" sldId="2147484416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1309515246" sldId="2147484417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2861164421" sldId="2147484418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1017890704" sldId="2147484419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4246706495" sldId="2147484420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1110023831" sldId="2147484421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2755589934" sldId="2147484422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3765040109" sldId="2147484423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1692449696" sldId="2147484413"/>
            <pc:sldLayoutMk cId="1758367815" sldId="2147484424"/>
          </pc:sldLayoutMkLst>
        </pc:sldLayoutChg>
      </pc:sldMasterChg>
      <pc:sldMasterChg chg="del delSldLayout">
        <pc:chgData name="Jiao, Nelson Dongjun" userId="650d7c4a-3d5a-4d85-bd05-5c9ce1a6ab3a" providerId="ADAL" clId="{5D22A5C2-153F-45CA-A2F9-4245E6E34CAD}" dt="2022-10-27T01:52:38.190" v="0" actId="47"/>
        <pc:sldMasterMkLst>
          <pc:docMk/>
          <pc:sldMasterMk cId="2952811961" sldId="2147484425"/>
        </pc:sldMasterMkLst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4229741670" sldId="2147484426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1191725704" sldId="2147484427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3634644008" sldId="2147484428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3737700416" sldId="2147484429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521975749" sldId="2147484430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3009998005" sldId="2147484431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1589284191" sldId="2147484432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2815001500" sldId="2147484433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709222222" sldId="2147484434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976700768" sldId="2147484435"/>
          </pc:sldLayoutMkLst>
        </pc:sldLayoutChg>
        <pc:sldLayoutChg chg="del">
          <pc:chgData name="Jiao, Nelson Dongjun" userId="650d7c4a-3d5a-4d85-bd05-5c9ce1a6ab3a" providerId="ADAL" clId="{5D22A5C2-153F-45CA-A2F9-4245E6E34CAD}" dt="2022-10-27T01:52:38.190" v="0" actId="47"/>
          <pc:sldLayoutMkLst>
            <pc:docMk/>
            <pc:sldMasterMk cId="2952811961" sldId="2147484425"/>
            <pc:sldLayoutMk cId="3039341569" sldId="214748443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71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7" y="1"/>
            <a:ext cx="2945659" cy="49871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E2CACCA-E06A-415D-913E-B248A27DB8E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18"/>
            <a:ext cx="2945659" cy="49870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7" y="9429518"/>
            <a:ext cx="2945659" cy="49870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DB64C3-6D3B-460B-86B4-828119EB2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6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6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6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6" y="297665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6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87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5110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8010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1602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zh-TW" altLang="en-US"/>
              <a:t>按一下圖示以新增圖片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75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13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6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463">
                <a:solidFill>
                  <a:schemeClr val="tx2"/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788">
                <a:solidFill>
                  <a:srgbClr val="FFFFFF"/>
                </a:solidFill>
              </a:defRPr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6" y="1449308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0" name="Rectangle 9"/>
          <p:cNvSpPr/>
          <p:nvPr/>
        </p:nvSpPr>
        <p:spPr>
          <a:xfrm>
            <a:off x="62936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1" name="Rectangle 10"/>
          <p:cNvSpPr/>
          <p:nvPr/>
        </p:nvSpPr>
        <p:spPr>
          <a:xfrm>
            <a:off x="62936" y="297665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8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80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46439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13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6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5"/>
            <a:ext cx="7772400" cy="1362075"/>
          </a:xfrm>
        </p:spPr>
        <p:txBody>
          <a:bodyPr anchor="b" anchorCtr="0"/>
          <a:lstStyle>
            <a:lvl1pPr algn="l">
              <a:buNone/>
              <a:defRPr sz="225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5"/>
            <a:ext cx="7772400" cy="1338263"/>
          </a:xfrm>
        </p:spPr>
        <p:txBody>
          <a:bodyPr anchor="t" anchorCtr="0"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19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8" name="Rectangle 7"/>
          <p:cNvSpPr/>
          <p:nvPr/>
        </p:nvSpPr>
        <p:spPr>
          <a:xfrm>
            <a:off x="69154" y="2341483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9" name="Rectangle 8"/>
          <p:cNvSpPr/>
          <p:nvPr/>
        </p:nvSpPr>
        <p:spPr>
          <a:xfrm>
            <a:off x="68314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869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3166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60977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846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1824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225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013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654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1575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2" name="Rectangle 11"/>
          <p:cNvSpPr/>
          <p:nvPr/>
        </p:nvSpPr>
        <p:spPr>
          <a:xfrm>
            <a:off x="68516" y="4650482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13" name="Rectangle 12"/>
          <p:cNvSpPr/>
          <p:nvPr/>
        </p:nvSpPr>
        <p:spPr>
          <a:xfrm>
            <a:off x="68518" y="4773233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6" y="66680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5539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7437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8611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994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5632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03161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10952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3131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87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65327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76320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49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9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781300"/>
            <a:ext cx="6408738" cy="8191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73463"/>
            <a:ext cx="6400800" cy="622300"/>
          </a:xfrm>
        </p:spPr>
        <p:txBody>
          <a:bodyPr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85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0672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09846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517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7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08027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358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1755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7555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24458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80591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1639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6126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90" y="115888"/>
            <a:ext cx="2154237" cy="5307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13488" cy="5307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2185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4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ECBC9A-879E-4718-8AF6-40FF92E89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3249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12A5-10AB-4FE2-9A62-9CB5C8FF3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236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E1F6A-31DF-4169-AB6A-AF81D918A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9842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EEA6-138C-4320-AE6A-2EFBE096E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4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8188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6E4E-37B4-4546-BC3D-458A72E67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9758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D22F-69B0-401B-A955-C9DB0834E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723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E3DD-487E-43B3-95D9-3A63A17C7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7524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4260-15B1-4F80-A5FF-F34425020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000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CFB8-375E-43EE-B42D-A7A8BCDDF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0615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41BC-D30A-4592-BF3C-644770756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2969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46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46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D45A-21BA-4350-96FA-A9B8DC18F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118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5115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683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2948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593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65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9787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208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5376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9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2636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255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8546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519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41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1398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22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552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7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61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667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94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413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580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553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9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3291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41868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9375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120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316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687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981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6"/>
            <a:ext cx="8001000" cy="1985963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3" y="3810006"/>
            <a:ext cx="8000999" cy="1985963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144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57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878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7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6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571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4882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3" y="2286006"/>
            <a:ext cx="3429001" cy="761999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20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2" y="2286007"/>
            <a:ext cx="3429001" cy="761999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3" y="3059120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4131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32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146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3" y="1524000"/>
            <a:ext cx="2865835" cy="1524000"/>
          </a:xfrm>
        </p:spPr>
        <p:txBody>
          <a:bodyPr anchor="t" anchorCtr="0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3" y="3048000"/>
            <a:ext cx="2865835" cy="3048000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5493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3" y="1524000"/>
            <a:ext cx="4571999" cy="38100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236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7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62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1524005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74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57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2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420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2316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295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53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8926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327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12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2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6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3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19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3" y="2341481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3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99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4"/>
            <a:ext cx="8001000" cy="1985963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2" y="3810004"/>
            <a:ext cx="8000999" cy="19859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18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5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5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5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15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2" y="2286004"/>
            <a:ext cx="3429001" cy="76199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8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286005"/>
            <a:ext cx="3429001" cy="76199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2" y="3059118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9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0562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3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1524000"/>
            <a:ext cx="2865835" cy="1524000"/>
          </a:xfrm>
        </p:spPr>
        <p:txBody>
          <a:bodyPr anchor="t" anchorCtr="0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2" y="3048000"/>
            <a:ext cx="2865835" cy="3048000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3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2" y="1524000"/>
            <a:ext cx="4571999" cy="38100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8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5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1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1524004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91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23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66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90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09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0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8536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38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3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02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86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82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37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20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48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06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356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9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46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58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72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6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21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67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91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575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627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07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62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5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633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25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26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49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95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0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781300"/>
            <a:ext cx="6408738" cy="819150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73463"/>
            <a:ext cx="6400800" cy="622300"/>
          </a:xfrm>
        </p:spPr>
        <p:txBody>
          <a:bodyPr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按一下以編輯母片子標題樣式</a:t>
            </a: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46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2565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0378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39288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513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4038600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0810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0105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0089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484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1754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90924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4402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3088" y="115888"/>
            <a:ext cx="2154237" cy="53070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313488" cy="530701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193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15" y="4650480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17" y="4773231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5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05380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zh-TW" altLang="en-US"/>
              <a:t>按一下圖示以新增圖片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70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17925"/>
            <a:ext cx="6400800" cy="8382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zh-TW" altLang="en-US"/>
              <a:t>按一下以編輯母片子標題樣式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7973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9675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8795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1699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0415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0747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4309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481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0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4838" y="5949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AFD2D55B-C17A-4132-AD1E-0665F1BA91D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64364" y="6237288"/>
            <a:ext cx="2124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7D355147-7778-42DA-BCB7-51B0F9FC9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01940" y="115892"/>
            <a:ext cx="62753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7"/>
            <a:ext cx="82296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94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utoUpdateAnimBg="0"/>
      <p:bldP spid="1031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3061414D-76F3-460E-89C3-521C63AF9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3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35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5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  <p:sldLayoutId id="2147484351" r:id="rId15"/>
    <p:sldLayoutId id="214748435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  <p:sldLayoutId id="2147484368" r:id="rId15"/>
    <p:sldLayoutId id="214748436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2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  <p:sldLayoutId id="2147484382" r:id="rId12"/>
    <p:sldLayoutId id="2147484383" r:id="rId13"/>
    <p:sldLayoutId id="2147484384" r:id="rId14"/>
    <p:sldLayoutId id="2147484385" r:id="rId15"/>
    <p:sldLayoutId id="2147484386" r:id="rId16"/>
    <p:sldLayoutId id="214748438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7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6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601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316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7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28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66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6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xStyles>
    <p:titleStyle>
      <a:lvl1pPr algn="l" defTabSz="289322" rtl="0" eaLnBrk="1" latinLnBrk="0" hangingPunct="1">
        <a:lnSpc>
          <a:spcPct val="90000"/>
        </a:lnSpc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331" indent="-72331" algn="l" defTabSz="289322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94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  <p:sldLayoutId id="2147484462" r:id="rId13"/>
    <p:sldLayoutId id="2147484463" r:id="rId14"/>
    <p:sldLayoutId id="2147484464" r:id="rId15"/>
    <p:sldLayoutId id="214748446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6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04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5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4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9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422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8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688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4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  <p:sldLayoutId id="2147484217" r:id="rId16"/>
    <p:sldLayoutId id="21474842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85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4838" y="5949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64363" y="6237288"/>
            <a:ext cx="2124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F23720C-C403-4E3F-8CF7-90A39285E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01938" y="115888"/>
            <a:ext cx="62753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2296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7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utoUpdateAnimBg="0"/>
      <p:bldP spid="1031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fld id="{15FCDF80-D947-4557-B154-69D87119B451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1027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28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fld id="{F8EFFBFA-73D0-45F6-BFE7-121201AB2384}" type="slidenum">
              <a:rPr lang="en-US" smtClean="0"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单击此处编辑母版文本样式</a:t>
            </a:r>
          </a:p>
          <a:p>
            <a:pPr lvl="1"/>
            <a:r>
              <a:rPr lang="fr-FR"/>
              <a:t>第二级</a:t>
            </a:r>
          </a:p>
          <a:p>
            <a:pPr lvl="2"/>
            <a:r>
              <a:rPr lang="fr-FR"/>
              <a:t>第三级</a:t>
            </a:r>
          </a:p>
          <a:p>
            <a:pPr lvl="3"/>
            <a:r>
              <a:rPr lang="fr-FR"/>
              <a:t>第四级</a:t>
            </a:r>
          </a:p>
          <a:p>
            <a:pPr lvl="4"/>
            <a:r>
              <a:rPr lang="fr-FR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565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utoUpdateAnimBg="0"/>
      <p:bldP spid="1030" grpId="0" build="p" autoUpdateAnimBg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13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3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788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788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788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l" rtl="0" eaLnBrk="1" latinLnBrk="0" hangingPunct="1">
        <a:spcBef>
          <a:spcPct val="0"/>
        </a:spcBef>
        <a:buNone/>
        <a:defRPr kumimoji="0" sz="22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4305" indent="-154305" algn="l" rtl="0" eaLnBrk="1" latinLnBrk="0" hangingPunct="1">
        <a:spcBef>
          <a:spcPts val="326"/>
        </a:spcBef>
        <a:buClr>
          <a:schemeClr val="accent1"/>
        </a:buClr>
        <a:buSzPct val="85000"/>
        <a:buFont typeface="Wingdings 2"/>
        <a:buChar char=""/>
        <a:defRPr kumimoji="0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28588" algn="l" rtl="0" eaLnBrk="1" latinLnBrk="0" hangingPunct="1">
        <a:spcBef>
          <a:spcPts val="209"/>
        </a:spcBef>
        <a:buClr>
          <a:schemeClr val="accent2"/>
        </a:buClr>
        <a:buSzPct val="85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" indent="-128588" algn="l" rtl="0" eaLnBrk="1" latinLnBrk="0" hangingPunct="1">
        <a:spcBef>
          <a:spcPts val="20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indent="-128588" algn="l" rtl="0" eaLnBrk="1" latinLnBrk="0" hangingPunct="1">
        <a:spcBef>
          <a:spcPts val="209"/>
        </a:spcBef>
        <a:buClr>
          <a:schemeClr val="accent3"/>
        </a:buClr>
        <a:buSzPct val="80000"/>
        <a:buFont typeface="Wingdings 2"/>
        <a:buChar char="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rtl="0" eaLnBrk="1" latinLnBrk="0" hangingPunct="1">
        <a:spcBef>
          <a:spcPts val="209"/>
        </a:spcBef>
        <a:buClr>
          <a:schemeClr val="accent3"/>
        </a:buClr>
        <a:buFontTx/>
        <a:buChar char="o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" indent="-128588" algn="l" rtl="0" eaLnBrk="1" latinLnBrk="0" hangingPunct="1">
        <a:spcBef>
          <a:spcPts val="209"/>
        </a:spcBef>
        <a:buClr>
          <a:schemeClr val="accent3"/>
        </a:buClr>
        <a:buChar char="•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135" indent="-128588" algn="l" rtl="0" eaLnBrk="1" latinLnBrk="0" hangingPunct="1">
        <a:spcBef>
          <a:spcPts val="209"/>
        </a:spcBef>
        <a:buClr>
          <a:schemeClr val="accent2"/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" indent="-128588" algn="l" rtl="0" eaLnBrk="1" latinLnBrk="0" hangingPunct="1">
        <a:spcBef>
          <a:spcPts val="209"/>
        </a:spcBef>
        <a:buClr>
          <a:schemeClr val="accent1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1388745" indent="-128588" algn="l" rtl="0" eaLnBrk="1" latinLnBrk="0" hangingPunct="1">
        <a:spcBef>
          <a:spcPts val="209"/>
        </a:spcBef>
        <a:buClr>
          <a:schemeClr val="accent2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3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8.xml"/><Relationship Id="rId1" Type="http://schemas.openxmlformats.org/officeDocument/2006/relationships/themeOverride" Target="../theme/themeOverr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amazon.com/Brandon-J-OBrien/e/B0038HR4M4/ref=dp_byline_cont_book_2" TargetMode="External"/><Relationship Id="rId1" Type="http://schemas.openxmlformats.org/officeDocument/2006/relationships/slideLayout" Target="../slideLayouts/slideLayout18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C020-CEBC-4FCB-BD83-BE531ABDB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13" y="461819"/>
            <a:ext cx="8229600" cy="2743294"/>
          </a:xfrm>
        </p:spPr>
        <p:txBody>
          <a:bodyPr anchor="ctr">
            <a:normAutofit fontScale="90000"/>
          </a:bodyPr>
          <a:lstStyle/>
          <a:p>
            <a:pPr marL="687388" indent="-687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新約議題</a:t>
            </a:r>
            <a:r>
              <a:rPr lang="en-US" altLang="zh-CN" sz="4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	</a:t>
            </a:r>
            <a:r>
              <a:rPr lang="zh-TW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第一講</a:t>
            </a:r>
            <a:br>
              <a:rPr lang="en-US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猶太背景，希臘哲學，華人文化</a:t>
            </a:r>
            <a:br>
              <a:rPr lang="en-US" altLang="zh-TW" sz="4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rgbClr val="FFFF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新約解經的挑戰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00C509-24E4-4C13-ADA7-11A3598D24C5}"/>
              </a:ext>
            </a:extLst>
          </p:cNvPr>
          <p:cNvSpPr txBox="1">
            <a:spLocks/>
          </p:cNvSpPr>
          <p:nvPr/>
        </p:nvSpPr>
        <p:spPr>
          <a:xfrm>
            <a:off x="461913" y="3429000"/>
            <a:ext cx="8229600" cy="2967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新約議題</a:t>
            </a:r>
            <a:r>
              <a:rPr kumimoji="0" lang="en-US" altLang="zh-CN" sz="40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40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第</a:t>
            </a:r>
            <a:r>
              <a:rPr kumimoji="0" lang="zh-CN" altLang="en-US" sz="40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二</a:t>
            </a:r>
            <a:r>
              <a:rPr kumimoji="0" lang="zh-TW" altLang="en-US" sz="40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講</a:t>
            </a:r>
            <a:endParaRPr kumimoji="0" lang="en-US" altLang="zh-TW" sz="4000" b="0" i="0" u="none" strike="noStrike" kern="1200" cap="none" spc="75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DFPWeiBei-B5" panose="03000700000000000000" pitchFamily="66" charset="-120"/>
              <a:ea typeface="DFPWeiBei-B5" panose="03000700000000000000" pitchFamily="66" charset="-120"/>
              <a:cs typeface="+mj-cs"/>
            </a:endParaRPr>
          </a:p>
          <a:p>
            <a:pPr marL="461963" marR="0" lvl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75" normalizeH="0" baseline="0" noProof="0" dirty="0">
                <a:ln>
                  <a:noFill/>
                </a:ln>
                <a:solidFill>
                  <a:srgbClr val="F86E24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舊約，新約，現代文化與思維</a:t>
            </a:r>
            <a:endParaRPr kumimoji="0" lang="en-US" altLang="zh-TW" sz="4000" b="0" i="0" u="none" strike="noStrike" kern="1200" cap="none" spc="75" normalizeH="0" baseline="0" noProof="0" dirty="0">
              <a:ln>
                <a:noFill/>
              </a:ln>
              <a:solidFill>
                <a:srgbClr val="F86E24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FPWeiBei-B5" panose="03000700000000000000" pitchFamily="66" charset="-120"/>
              <a:ea typeface="DFPWeiBei-B5" panose="03000700000000000000" pitchFamily="66" charset="-120"/>
              <a:cs typeface="+mj-cs"/>
            </a:endParaRPr>
          </a:p>
          <a:p>
            <a:pPr marL="461963" marR="0" lvl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新約應用的挑戰</a:t>
            </a:r>
            <a:endParaRPr kumimoji="0" lang="en-US" altLang="zh-TW" sz="4000" b="0" i="0" u="none" strike="noStrike" kern="1200" cap="none" spc="75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DFPWeiBei-B5" panose="03000700000000000000" pitchFamily="66" charset="-120"/>
              <a:ea typeface="DFPWeiBei-B5" panose="03000700000000000000" pitchFamily="66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7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51C-1938-4E68-A055-972D214AEB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1865" y="461818"/>
            <a:ext cx="8229600" cy="594821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歌羅西書 </a:t>
            </a:r>
            <a:r>
              <a:rPr 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1:21	</a:t>
            </a:r>
            <a:r>
              <a:rPr lang="zh-TW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你們從前與神隔絕，因著惡行，心裡與</a:t>
            </a:r>
            <a:r>
              <a:rPr lang="zh-CN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為敵。</a:t>
            </a:r>
            <a:r>
              <a:rPr 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 </a:t>
            </a:r>
            <a:r>
              <a:rPr lang="zh-TW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但如今</a:t>
            </a:r>
            <a:r>
              <a:rPr lang="zh-CN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藉著基督的肉身受死，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叫你們與</a:t>
            </a:r>
            <a:r>
              <a:rPr lang="en-US" altLang="zh-TW" sz="4000" dirty="0">
                <a:solidFill>
                  <a:srgbClr val="80008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80008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en-US" altLang="zh-TW" sz="4000" dirty="0">
                <a:solidFill>
                  <a:srgbClr val="80008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自己和好</a:t>
            </a:r>
            <a:r>
              <a:rPr lang="zh-TW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，都成了聖潔，沒有瑕疵，無可責備，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把你們</a:t>
            </a:r>
            <a:r>
              <a:rPr lang="en-US" altLang="zh-CN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8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引到</a:t>
            </a:r>
            <a:r>
              <a:rPr lang="en-US" altLang="zh-TW" sz="4000" u="sng" dirty="0">
                <a:solidFill>
                  <a:srgbClr val="80008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u="sng" dirty="0">
                <a:solidFill>
                  <a:srgbClr val="80008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en-US" altLang="zh-TW" sz="4000" u="sng" dirty="0">
                <a:solidFill>
                  <a:srgbClr val="80008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8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自己面前</a:t>
            </a:r>
            <a:r>
              <a:rPr lang="en-US" altLang="zh-CN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TW" altLang="en-US" sz="48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48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38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C08EC6-1343-48A7-96DF-50C318157704}"/>
              </a:ext>
            </a:extLst>
          </p:cNvPr>
          <p:cNvSpPr txBox="1">
            <a:spLocks/>
          </p:cNvSpPr>
          <p:nvPr/>
        </p:nvSpPr>
        <p:spPr>
          <a:xfrm>
            <a:off x="914400" y="916709"/>
            <a:ext cx="7315200" cy="5024582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zh-CN" altLang="en-US" sz="44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和我們類似，猶太人的</a:t>
            </a:r>
            <a:r>
              <a:rPr lang="zh-CN" altLang="en-US" sz="4400" u="sng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好關係</a:t>
            </a:r>
            <a:r>
              <a:rPr lang="zh-CN" altLang="en-US" sz="44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常常表露在</a:t>
            </a:r>
            <a:r>
              <a:rPr lang="en-US" altLang="zh-CN" sz="44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一起用餐</a:t>
            </a:r>
            <a:r>
              <a:rPr lang="en-US" altLang="zh-CN" sz="44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上。</a:t>
            </a:r>
            <a:endParaRPr lang="en-US" altLang="zh-CN" sz="4400" dirty="0">
              <a:solidFill>
                <a:srgbClr val="000048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zh-CN" altLang="en-US" sz="4000" dirty="0">
                <a:solidFill>
                  <a:srgbClr val="7030A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使徒行傳 </a:t>
            </a:r>
            <a:r>
              <a:rPr lang="en-US" sz="4000" dirty="0">
                <a:solidFill>
                  <a:srgbClr val="7030A0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2:46		</a:t>
            </a:r>
            <a:r>
              <a:rPr lang="zh-TW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他們天天同心合意恆切的在殿裡，且在家中擘餅，存著歡喜誠實的心</a:t>
            </a:r>
            <a:r>
              <a:rPr lang="zh-TW" altLang="en-US" sz="4000" u="sng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用飯</a:t>
            </a:r>
            <a:r>
              <a:rPr lang="en-US" altLang="zh-TW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758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51C-1938-4E68-A055-972D214AEB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4868" y="461819"/>
            <a:ext cx="8222602" cy="5957454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3086100" algn="l"/>
              </a:tabLst>
            </a:pPr>
            <a:r>
              <a:rPr lang="zh-CN" altLang="en-US" sz="44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US" sz="4400" dirty="0">
                <a:solidFill>
                  <a:srgbClr val="000050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3:20	</a:t>
            </a:r>
            <a:r>
              <a:rPr lang="zh-TW" altLang="en-US" sz="4400" dirty="0">
                <a:solidFill>
                  <a:srgbClr val="00005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看哪，我站在門外叩門，若有聽見我聲音就開門的，我要進到他那裡去，</a:t>
            </a:r>
            <a:r>
              <a:rPr lang="zh-TW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我與他，他與我一同</a:t>
            </a:r>
            <a:r>
              <a:rPr lang="en-US" altLang="zh-CN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坐席</a:t>
            </a:r>
            <a:r>
              <a:rPr lang="en-US" altLang="zh-CN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en-US" altLang="zh-TW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坐席</a:t>
            </a:r>
            <a:r>
              <a:rPr lang="en-US" altLang="zh-CN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原文</a:t>
            </a:r>
            <a:r>
              <a:rPr lang="zh-CN" altLang="en-US" sz="4800" b="1" dirty="0">
                <a:solidFill>
                  <a:srgbClr val="0F14E3"/>
                </a:solidFill>
                <a:latin typeface="bwgrkl" panose="02020603050405020304" pitchFamily="18" charset="0"/>
              </a:rPr>
              <a:t>；</a:t>
            </a:r>
            <a:r>
              <a:rPr lang="el-GR" altLang="zh-TW" sz="5400" b="1" dirty="0">
                <a:solidFill>
                  <a:srgbClr val="0F14E3"/>
                </a:solidFill>
                <a:latin typeface="Times New Roma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δείπνεω</a:t>
            </a:r>
            <a:r>
              <a:rPr lang="el-GR" altLang="zh-TW" sz="4800" b="1" dirty="0">
                <a:solidFill>
                  <a:srgbClr val="0F14E3"/>
                </a:solidFill>
                <a:latin typeface="Times New Roma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800" dirty="0">
                <a:solidFill>
                  <a:srgbClr val="0F14E3"/>
                </a:solidFill>
                <a:latin typeface="Times New Roman" panose="02020603050405020304" pitchFamily="18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字譯：</a:t>
            </a:r>
            <a:r>
              <a:rPr lang="en-US" altLang="zh-CN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用餐</a:t>
            </a:r>
            <a:r>
              <a:rPr lang="en-US" altLang="zh-CN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en-US" altLang="zh-TW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0F14E3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1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274AC4-2CEE-4E6F-8AA6-5C63744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2" y="1179603"/>
            <a:ext cx="7200897" cy="977900"/>
          </a:xfrm>
        </p:spPr>
        <p:txBody>
          <a:bodyPr anchor="b">
            <a:normAutofit/>
          </a:bodyPr>
          <a:lstStyle/>
          <a:p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對</a:t>
            </a:r>
            <a:r>
              <a:rPr lang="en-US" altLang="zh-CN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敬畏耶和華</a:t>
            </a:r>
            <a:r>
              <a:rPr lang="en-US" altLang="zh-CN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的詮釋</a:t>
            </a:r>
            <a:endParaRPr lang="en-US" dirty="0">
              <a:solidFill>
                <a:srgbClr val="000048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4082C-6983-438B-AB99-E9178A3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991" y="3075603"/>
            <a:ext cx="6621366" cy="260279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057400" algn="l"/>
              </a:tabLst>
            </a:pPr>
            <a:r>
              <a:rPr lang="zh-CN" altLang="en-US" sz="44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箴言 </a:t>
            </a:r>
            <a:r>
              <a:rPr lang="en-US" sz="4400" dirty="0">
                <a:solidFill>
                  <a:srgbClr val="000050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9:10	</a:t>
            </a:r>
            <a:r>
              <a:rPr lang="zh-TW" altLang="en-US" sz="4400" dirty="0">
                <a:solidFill>
                  <a:srgbClr val="0F14E3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敬畏耶和華，是智慧的開端，認識至聖者，便是聰明。</a:t>
            </a:r>
            <a:endParaRPr lang="en-US" sz="4400" dirty="0">
              <a:solidFill>
                <a:srgbClr val="0F14E3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571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06BB7-D2D2-4540-BCE0-0D10D28B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38346"/>
            <a:ext cx="8000999" cy="1828800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400" dirty="0">
                <a:solidFill>
                  <a:srgbClr val="FFFFCC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FFFFCC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敬畏；害怕</a:t>
            </a:r>
            <a:r>
              <a:rPr lang="en-US" altLang="zh-CN" sz="4400" dirty="0">
                <a:solidFill>
                  <a:srgbClr val="FFFFCC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FFFFCC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上帝在聖經中是一個非常重要的一個觀念</a:t>
            </a:r>
            <a:endParaRPr lang="en-US" sz="4400" dirty="0">
              <a:solidFill>
                <a:srgbClr val="FFFFCC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62F1-C3B8-4087-96A0-E51C5A585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3190158"/>
            <a:ext cx="7767687" cy="322949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657600" algn="l"/>
              </a:tabLst>
            </a:pPr>
            <a:r>
              <a:rPr lang="zh-CN" altLang="en-US" sz="40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使徒行傳 </a:t>
            </a:r>
            <a:r>
              <a:rPr lang="en-US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9:31 	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那時猶太，加利利，撒瑪利亞，各處的教會都得平安，被建立，</a:t>
            </a:r>
            <a:r>
              <a:rPr lang="zh-TW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凡事敬畏主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，蒙聖靈的安慰，人數就增多了。</a:t>
            </a:r>
            <a:endParaRPr lang="en-US" sz="4000" dirty="0">
              <a:solidFill>
                <a:srgbClr val="FFFFCC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404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F0C5-18EF-4B63-AE56-BB58C376DC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983" y="450129"/>
            <a:ext cx="8206033" cy="59577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en-US" sz="6000" b="0" i="0" u="none" strike="noStrike" baseline="0" dirty="0" err="1">
                <a:solidFill>
                  <a:srgbClr val="0A10F4"/>
                </a:solidFill>
                <a:latin typeface="Bwhebb" panose="02020603050405020304" pitchFamily="18" charset="0"/>
              </a:rPr>
              <a:t>ary</a:t>
            </a:r>
            <a:r>
              <a:rPr lang="en-US" sz="6000" b="0" i="0" u="none" strike="noStrike" baseline="0" dirty="0">
                <a:solidFill>
                  <a:srgbClr val="0A10F4"/>
                </a:solidFill>
                <a:latin typeface="Candara" panose="020E0502030303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yirah</a:t>
            </a:r>
            <a:r>
              <a:rPr lang="zh-CN" altLang="en-US" sz="3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</a:rPr>
              <a:t>；</a:t>
            </a:r>
            <a:r>
              <a:rPr lang="zh-CN" alt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敬畏</a:t>
            </a:r>
            <a:r>
              <a:rPr lang="en-US" alt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這個字的含義所涵蓋的層面很廣 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有正面，有負面，有溫和，有強烈；所以在解讀上難免產生一些困惑。</a:t>
            </a:r>
            <a:endParaRPr lang="en-US" sz="36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indent="0" hangingPunct="1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000" dirty="0">
                <a:solidFill>
                  <a:srgbClr val="00004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利未記</a:t>
            </a:r>
            <a:r>
              <a:rPr lang="en-US" altLang="zh-TW" sz="4000" dirty="0">
                <a:solidFill>
                  <a:srgbClr val="00004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19:3	</a:t>
            </a:r>
            <a:r>
              <a:rPr lang="zh-TW" sz="4000" dirty="0">
                <a:solidFill>
                  <a:srgbClr val="00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你們各人都當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孝敬</a:t>
            </a:r>
            <a:r>
              <a:rPr 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yirah</a:t>
            </a:r>
            <a:r>
              <a:rPr 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父母，也要守我的安息日，我是耶和華你們的神。</a:t>
            </a:r>
            <a:endParaRPr lang="en-US" sz="4000" dirty="0">
              <a:solidFill>
                <a:srgbClr val="000048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542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F0C5-18EF-4B63-AE56-BB58C376DC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767" y="245097"/>
            <a:ext cx="8206033" cy="6400799"/>
          </a:xfrm>
        </p:spPr>
        <p:txBody>
          <a:bodyPr anchor="ctr">
            <a:normAutofit/>
          </a:bodyPr>
          <a:lstStyle/>
          <a:p>
            <a:pPr marL="0" marR="0" indent="0" algn="ctr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b="1" dirty="0">
                <a:solidFill>
                  <a:srgbClr val="032F0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負面的意思：</a:t>
            </a:r>
            <a:endParaRPr lang="en-US" sz="3200" b="1" dirty="0">
              <a:solidFill>
                <a:srgbClr val="032F0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2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創世記 </a:t>
            </a:r>
            <a:r>
              <a:rPr lang="en-US" sz="32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32:11 </a:t>
            </a:r>
            <a:r>
              <a:rPr lang="zh-TW" sz="3200" dirty="0">
                <a:solidFill>
                  <a:srgbClr val="000048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求你救我脫離我哥哥以掃的手，因為</a:t>
            </a:r>
            <a:r>
              <a:rPr lang="zh-TW" sz="3200" u="sng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我怕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yirah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3200" dirty="0">
                <a:solidFill>
                  <a:srgbClr val="000048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他來殺我，連妻子帶兒女一同殺了。</a:t>
            </a:r>
            <a:endParaRPr lang="en-US" sz="3200" dirty="0">
              <a:solidFill>
                <a:srgbClr val="000048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algn="ctr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200" b="1" dirty="0">
                <a:solidFill>
                  <a:srgbClr val="032F0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正面的意思：</a:t>
            </a:r>
            <a:endParaRPr lang="en-US" sz="3200" b="1" dirty="0">
              <a:solidFill>
                <a:srgbClr val="032F0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2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申命記 </a:t>
            </a:r>
            <a:r>
              <a:rPr lang="en-US" sz="32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10:21 </a:t>
            </a:r>
            <a:r>
              <a:rPr lang="zh-CN" altLang="en-US" sz="3200" dirty="0">
                <a:solidFill>
                  <a:srgbClr val="00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3200" dirty="0">
                <a:solidFill>
                  <a:srgbClr val="00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是你所讚美的，是你的神，為你作了那大而</a:t>
            </a:r>
            <a:r>
              <a:rPr lang="zh-TW" sz="3200" u="sng" dirty="0">
                <a:solidFill>
                  <a:srgbClr val="00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可畏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yirah</a:t>
            </a:r>
            <a:r>
              <a:rPr lang="en-US" sz="3200" i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awesome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3200" dirty="0">
                <a:solidFill>
                  <a:srgbClr val="00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的事，是你親眼所看見的。</a:t>
            </a:r>
            <a:endParaRPr lang="en-US" sz="3200" dirty="0">
              <a:solidFill>
                <a:srgbClr val="000048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2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詩篇 </a:t>
            </a:r>
            <a:r>
              <a:rPr lang="en-US" sz="32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66:3 </a:t>
            </a:r>
            <a:r>
              <a:rPr lang="zh-TW" sz="3200" dirty="0">
                <a:solidFill>
                  <a:srgbClr val="00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當對神說：你的作為何等</a:t>
            </a:r>
            <a:r>
              <a:rPr lang="zh-TW" sz="3200" u="sng" dirty="0">
                <a:solidFill>
                  <a:srgbClr val="00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可畏</a:t>
            </a:r>
            <a:r>
              <a:rPr lang="zh-TW" sz="3200" dirty="0">
                <a:solidFill>
                  <a:schemeClr val="accent2">
                    <a:lumMod val="7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yirah</a:t>
            </a:r>
            <a:r>
              <a:rPr lang="en-US" sz="3200" i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awesome</a:t>
            </a:r>
            <a:r>
              <a:rPr lang="en-US" sz="3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3200" dirty="0">
                <a:solidFill>
                  <a:srgbClr val="000048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sz="3200" dirty="0">
                <a:solidFill>
                  <a:srgbClr val="00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因你的大能仇敵要投降你。</a:t>
            </a:r>
            <a:endParaRPr lang="en-US" sz="3200" dirty="0">
              <a:solidFill>
                <a:srgbClr val="000048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377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962" y="969817"/>
            <a:ext cx="7204075" cy="4747491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zh-CN" altLang="en-US" sz="4400" dirty="0">
                <a:solidFill>
                  <a:srgbClr val="0F14E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箴言最中心的神學觀念就是</a:t>
            </a:r>
            <a:r>
              <a:rPr lang="zh-CN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敬畏耶和華</a:t>
            </a:r>
            <a:r>
              <a:rPr lang="zh-CN" altLang="en-US" sz="4400" dirty="0">
                <a:solidFill>
                  <a:srgbClr val="0F14E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；其</a:t>
            </a:r>
            <a:r>
              <a:rPr lang="zh-CN" altLang="en-US" sz="4400" u="sng" dirty="0">
                <a:solidFill>
                  <a:srgbClr val="0F14E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核心思想</a:t>
            </a:r>
            <a:r>
              <a:rPr lang="zh-CN" altLang="en-US" sz="4400" dirty="0">
                <a:solidFill>
                  <a:srgbClr val="0F14E3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就是</a:t>
            </a:r>
            <a:endParaRPr lang="en-US" altLang="zh-CN" sz="4400" dirty="0">
              <a:solidFill>
                <a:srgbClr val="0F14E3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1601788" indent="-685800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+mj-lt"/>
              <a:buAutoNum type="arabicPeriod"/>
            </a:pPr>
            <a:r>
              <a:rPr lang="zh-CN" altLang="en-US" sz="4400" dirty="0">
                <a:solidFill>
                  <a:srgbClr val="032F0A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承認上帝的主權</a:t>
            </a:r>
            <a:endParaRPr lang="en-US" altLang="zh-CN" sz="4400" dirty="0">
              <a:solidFill>
                <a:srgbClr val="032F0A"/>
              </a:solidFill>
              <a:latin typeface="Candara" panose="020E0502030303020204" pitchFamily="34" charset="0"/>
              <a:ea typeface="DFYuanBold-B5" panose="020F0709000000000000" pitchFamily="49" charset="-120"/>
            </a:endParaRPr>
          </a:p>
          <a:p>
            <a:pPr marL="1601788" indent="-685800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+mj-lt"/>
              <a:buAutoNum type="arabicPeriod"/>
            </a:pPr>
            <a:r>
              <a:rPr lang="zh-CN" altLang="en-US" sz="4400" dirty="0">
                <a:solidFill>
                  <a:srgbClr val="032F0A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遠離惡事</a:t>
            </a:r>
            <a:endParaRPr lang="en-US" sz="4400" dirty="0">
              <a:solidFill>
                <a:srgbClr val="032F0A"/>
              </a:solidFill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9004" y="1140643"/>
            <a:ext cx="6885992" cy="923827"/>
          </a:xfrm>
        </p:spPr>
        <p:txBody>
          <a:bodyPr anchor="b">
            <a:normAutofit/>
          </a:bodyPr>
          <a:lstStyle/>
          <a:p>
            <a:r>
              <a:rPr lang="en-US" altLang="zh-CN" dirty="0">
                <a:solidFill>
                  <a:srgbClr val="00004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dirty="0">
                <a:solidFill>
                  <a:srgbClr val="00004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敬畏耶和華</a:t>
            </a:r>
            <a:r>
              <a:rPr lang="en-US" altLang="zh-CN" dirty="0">
                <a:solidFill>
                  <a:srgbClr val="00004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dirty="0">
                <a:solidFill>
                  <a:srgbClr val="00004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的核心思想</a:t>
            </a:r>
            <a:endParaRPr lang="en-US" dirty="0">
              <a:solidFill>
                <a:srgbClr val="000048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218" y="2752436"/>
            <a:ext cx="6400800" cy="3158837"/>
          </a:xfrm>
        </p:spPr>
        <p:txBody>
          <a:bodyPr anchor="ctr"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SzPct val="85000"/>
              <a:buFont typeface="Wingdings" pitchFamily="2" charset="2"/>
              <a:buChar char="ð"/>
            </a:pPr>
            <a:r>
              <a:rPr lang="zh-CN" altLang="en-US" sz="40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尊崇祂的權柄與榮耀，順服祂的帶領與旨意。</a:t>
            </a:r>
            <a:endParaRPr lang="en-US" sz="4000" dirty="0">
              <a:solidFill>
                <a:srgbClr val="000048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514350" indent="-514350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SzPct val="85000"/>
              <a:buFont typeface="Wingdings" pitchFamily="2" charset="2"/>
              <a:buChar char="ð"/>
            </a:pPr>
            <a:r>
              <a:rPr lang="zh-CN" altLang="en-US" sz="40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心理上害怕得罪上帝，觸犯祂的聖潔與公義。</a:t>
            </a:r>
            <a:endParaRPr lang="en-US" altLang="zh-CN" sz="4000" dirty="0">
              <a:solidFill>
                <a:srgbClr val="000048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CF27-5093-4E38-B876-0ACB0883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7" y="466437"/>
            <a:ext cx="8021526" cy="1116446"/>
          </a:xfrm>
        </p:spPr>
        <p:txBody>
          <a:bodyPr anchor="t">
            <a:normAutofit/>
          </a:bodyPr>
          <a:lstStyle/>
          <a:p>
            <a:pPr eaLnBrk="0" hangingPunct="0"/>
            <a:r>
              <a:rPr lang="zh-CN" altLang="en-US" sz="4400" dirty="0">
                <a:solidFill>
                  <a:srgbClr val="000050"/>
                </a:solidFill>
                <a:latin typeface="DFPLiYuan-Bd" panose="020F0700000000000000" pitchFamily="34" charset="-120"/>
                <a:ea typeface="DFPLiYuan-Bd" panose="020F0700000000000000" pitchFamily="34" charset="-120"/>
              </a:rPr>
              <a:t>敬畏耶和華就是</a:t>
            </a:r>
            <a:r>
              <a:rPr lang="zh-CN" altLang="en-US" sz="4400" dirty="0">
                <a:solidFill>
                  <a:srgbClr val="C00000"/>
                </a:solidFill>
                <a:latin typeface="DFPLiYuan-Bd" panose="020F0700000000000000" pitchFamily="34" charset="-120"/>
                <a:ea typeface="DFPLiYuan-Bd" panose="020F0700000000000000" pitchFamily="34" charset="-120"/>
              </a:rPr>
              <a:t>認定祂的主權</a:t>
            </a:r>
            <a:endParaRPr lang="en-US" sz="4400" dirty="0">
              <a:solidFill>
                <a:srgbClr val="C00000"/>
              </a:solidFill>
              <a:latin typeface="DFPLiYuan-Bd" panose="020F0700000000000000" pitchFamily="34" charset="-120"/>
              <a:ea typeface="DFPLiYuan-Bd" panose="020F0700000000000000" pitchFamily="34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1010" y="1847273"/>
            <a:ext cx="3954702" cy="4590472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CN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16:</a:t>
            </a:r>
            <a:r>
              <a:rPr 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 </a:t>
            </a:r>
            <a:r>
              <a:rPr lang="zh-TW" alt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心中的謀算在乎人，</a:t>
            </a:r>
            <a:endParaRPr lang="en-US" sz="3600" dirty="0">
              <a:solidFill>
                <a:srgbClr val="001E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 </a:t>
            </a:r>
            <a:r>
              <a:rPr lang="zh-TW" alt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人一切所行的，在自己眼中看為清潔，</a:t>
            </a:r>
            <a:endParaRPr lang="en-US" sz="3600" dirty="0">
              <a:solidFill>
                <a:srgbClr val="001E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alt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你所作的，要交託耶和華，</a:t>
            </a:r>
            <a:endParaRPr lang="en-US" sz="3600" dirty="0">
              <a:solidFill>
                <a:srgbClr val="001E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728289" y="1847273"/>
            <a:ext cx="3954701" cy="4590472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TW" altLang="en-US" sz="36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舌頭的應對，由於耶和華。</a:t>
            </a:r>
            <a:endParaRPr lang="en-US" altLang="zh-TW" sz="3600" dirty="0">
              <a:solidFill>
                <a:srgbClr val="C00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TW" altLang="en-US" sz="36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惟有耶和華衡量人心。</a:t>
            </a:r>
            <a:endParaRPr lang="en-US" altLang="zh-TW" sz="3600" dirty="0">
              <a:solidFill>
                <a:srgbClr val="C00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TW" altLang="en-US" sz="36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你所謀的，就必成立。</a:t>
            </a:r>
            <a:endParaRPr lang="en-US" sz="3600" dirty="0">
              <a:solidFill>
                <a:srgbClr val="C00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5FCAE-E2BE-4AAF-A64D-7D6A19A30E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0618" y="2073896"/>
            <a:ext cx="6862763" cy="3657601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我們需要去理解一些</a:t>
            </a:r>
            <a:br>
              <a:rPr lang="en-US" alt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</a:b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希伯來文化中</a:t>
            </a:r>
            <a:br>
              <a:rPr lang="en-US" altLang="zh-CN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</a:b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主要的聖經觀念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45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403B-39C6-46DB-8FB0-4C215F22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7" y="463480"/>
            <a:ext cx="7974982" cy="910937"/>
          </a:xfrm>
        </p:spPr>
        <p:txBody>
          <a:bodyPr anchor="t">
            <a:normAutofit/>
          </a:bodyPr>
          <a:lstStyle/>
          <a:p>
            <a:pPr algn="l" eaLnBrk="0" hangingPunct="0"/>
            <a:r>
              <a:rPr lang="zh-CN" altLang="en-US" sz="4400" dirty="0">
                <a:solidFill>
                  <a:srgbClr val="000050"/>
                </a:solidFill>
                <a:latin typeface="DFPLiYuan-Bd" panose="020F0700000000000000" pitchFamily="34" charset="-120"/>
                <a:ea typeface="DFPLiYuan-Bd" panose="020F0700000000000000" pitchFamily="34" charset="-120"/>
              </a:rPr>
              <a:t>敬畏耶和華就是</a:t>
            </a:r>
            <a:r>
              <a:rPr lang="zh-CN" altLang="en-US" sz="4400" dirty="0">
                <a:solidFill>
                  <a:srgbClr val="C00000"/>
                </a:solidFill>
                <a:latin typeface="DFPLiYuan-Bd" panose="020F0700000000000000" pitchFamily="34" charset="-120"/>
                <a:ea typeface="DFPLiYuan-Bd" panose="020F0700000000000000" pitchFamily="34" charset="-120"/>
              </a:rPr>
              <a:t>遠離罪惡</a:t>
            </a:r>
            <a:endParaRPr lang="en-US" sz="4400" dirty="0">
              <a:solidFill>
                <a:srgbClr val="C00000"/>
              </a:solidFill>
              <a:latin typeface="DFPLiYuan-Bd" panose="020F0700000000000000" pitchFamily="34" charset="-120"/>
              <a:ea typeface="DFPLiYuan-Bd" panose="020F0700000000000000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51C-1938-4E68-A055-972D214AEB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2576" y="1838035"/>
            <a:ext cx="8208842" cy="4556485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  <a:tabLst>
                <a:tab pos="2057400" algn="l"/>
              </a:tabLst>
            </a:pPr>
            <a:r>
              <a:rPr lang="zh-TW" altLang="en-US" sz="36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箴</a:t>
            </a:r>
            <a:r>
              <a:rPr lang="zh-CN" altLang="en-US" sz="36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言 </a:t>
            </a:r>
            <a:r>
              <a:rPr lang="en-US" sz="36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3:7	</a:t>
            </a:r>
            <a:r>
              <a:rPr lang="zh-TW" altLang="en-US" sz="3600" dirty="0">
                <a:solidFill>
                  <a:srgbClr val="7030A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不要自以為有智慧，要敬畏耶和華，遠離惡事。</a:t>
            </a:r>
            <a:endParaRPr lang="en-US" altLang="zh-TW" sz="3600" dirty="0">
              <a:solidFill>
                <a:srgbClr val="7030A0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  <a:tabLst>
                <a:tab pos="2057400" algn="l"/>
              </a:tabLst>
            </a:pPr>
            <a:r>
              <a:rPr lang="zh-TW" altLang="en-US" sz="36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箴</a:t>
            </a:r>
            <a:r>
              <a:rPr lang="zh-CN" altLang="en-US" sz="36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言 </a:t>
            </a:r>
            <a:r>
              <a:rPr lang="en-US" sz="3600" dirty="0">
                <a:solidFill>
                  <a:srgbClr val="000050"/>
                </a:solidFill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14:26	</a:t>
            </a:r>
            <a:r>
              <a:rPr lang="zh-TW" altLang="en-US" sz="36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敬畏耶和華的，大有倚靠，他的兒女，也有避難所。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27 </a:t>
            </a:r>
            <a:r>
              <a:rPr lang="zh-TW" altLang="en-US" sz="36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敬畏耶和華，就是生命的泉源，可以使人離開死亡的網羅。</a:t>
            </a:r>
            <a:endParaRPr lang="en-US" sz="3600" dirty="0">
              <a:solidFill>
                <a:srgbClr val="7030A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54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274AC4-2CEE-4E6F-8AA6-5C63744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2" y="1159497"/>
            <a:ext cx="7550869" cy="914400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對</a:t>
            </a:r>
            <a:r>
              <a:rPr lang="en-US" altLang="zh-CN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恐懼戰兢</a:t>
            </a:r>
            <a:r>
              <a:rPr lang="en-US" altLang="zh-CN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的詮釋</a:t>
            </a:r>
            <a:endParaRPr lang="en-US" dirty="0">
              <a:solidFill>
                <a:srgbClr val="2F63F5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4082C-6983-438B-AB99-E9178A3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9" y="2761672"/>
            <a:ext cx="7042303" cy="319578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3600" dirty="0">
                <a:solidFill>
                  <a:srgbClr val="000050"/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腓立比書</a:t>
            </a:r>
            <a:r>
              <a:rPr lang="zh-CN" altLang="en-US" sz="36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2:12	</a:t>
            </a:r>
            <a:r>
              <a:rPr 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這樣看來，我親愛的弟兄，你們既是常順服的，不但我在你們那裡，就是如今不在你們那裡，更是順服的，就當</a:t>
            </a:r>
            <a:r>
              <a:rPr lang="zh-TW" altLang="en-US" sz="3600" u="sng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恐懼戰兢</a:t>
            </a:r>
            <a:r>
              <a:rPr lang="zh-TW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A10F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作成你們</a:t>
            </a:r>
            <a:r>
              <a:rPr lang="zh-TW" altLang="en-US" sz="3600" u="sng" dirty="0">
                <a:solidFill>
                  <a:srgbClr val="0A10F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得救的工夫</a:t>
            </a:r>
            <a:r>
              <a:rPr lang="zh-TW" altLang="en-US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3600" dirty="0">
                <a:solidFill>
                  <a:srgbClr val="001E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endParaRPr lang="en-US" sz="3600" dirty="0">
              <a:solidFill>
                <a:srgbClr val="001E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81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274AC4-2CEE-4E6F-8AA6-5C63744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7" y="358218"/>
            <a:ext cx="8210746" cy="1782855"/>
          </a:xfrm>
        </p:spPr>
        <p:txBody>
          <a:bodyPr anchor="ctr">
            <a:no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FFC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受洗之後如果再犯罪，就</a:t>
            </a:r>
            <a:r>
              <a:rPr lang="en-US" altLang="zh-CN" sz="4800" dirty="0">
                <a:solidFill>
                  <a:srgbClr val="FFC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altLang="zh-CN" sz="48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CCFFFF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4082C-6983-438B-AB99-E9178A3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28" y="3429000"/>
            <a:ext cx="7989216" cy="29812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將聖經的教導簡化</a:t>
            </a: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有其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必要性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與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風險；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這是傳道人常要面對的挑戰。</a:t>
            </a:r>
            <a:endParaRPr lang="en-US" sz="44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408" y="2244769"/>
            <a:ext cx="9143592" cy="2651760"/>
            <a:chOff x="476" y="-3923156"/>
            <a:chExt cx="10667524" cy="249372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65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51C-1938-4E68-A055-972D214AEB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1818" y="461818"/>
            <a:ext cx="8243644" cy="594821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所以我們如何解釋要</a:t>
            </a:r>
            <a:r>
              <a:rPr lang="en-US" altLang="zh-CN" sz="40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恐懼戰兢</a:t>
            </a:r>
            <a:r>
              <a:rPr lang="en-US" altLang="zh-TW" sz="40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i="1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032F0A"/>
                </a:solidFill>
                <a:latin typeface="Candara" panose="020E0502030303020204" pitchFamily="34" charset="0"/>
              </a:rPr>
              <a:t>work out your salvation with fear and trembling</a:t>
            </a:r>
            <a:r>
              <a:rPr lang="en-US" altLang="zh-TW" sz="3200" b="1" i="1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0A10F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，作成你們得救的工夫。 </a:t>
            </a:r>
            <a:r>
              <a:rPr lang="en-US" altLang="zh-CN" sz="40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』?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aYiW6-B5" panose="040B0609000000000000" pitchFamily="81" charset="-120"/>
                <a:cs typeface="Times New Roman" panose="02020603050405020304" pitchFamily="18" charset="0"/>
              </a:rPr>
              <a:t>『</a:t>
            </a:r>
            <a:r>
              <a:rPr lang="zh-TW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YaYiW6-B5" panose="040B0609000000000000" pitchFamily="81" charset="-120"/>
                <a:cs typeface="Times New Roman" panose="02020603050405020304" pitchFamily="18" charset="0"/>
              </a:rPr>
              <a:t>恐懼戰兢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aYiW6-B5" panose="040B0609000000000000" pitchFamily="81" charset="-120"/>
                <a:cs typeface="Times New Roman" panose="02020603050405020304" pitchFamily="18" charset="0"/>
              </a:rPr>
              <a:t>』</a:t>
            </a:r>
            <a:r>
              <a:rPr lang="en-US" altLang="zh-TW" sz="3600" dirty="0">
                <a:solidFill>
                  <a:srgbClr val="C00000"/>
                </a:solidFill>
                <a:latin typeface="Candara" panose="020E0502030303020204" pitchFamily="34" charset="0"/>
                <a:ea typeface="DFYaYiW6-B5" panose="040B0609000000000000" pitchFamily="81" charset="-120"/>
                <a:cs typeface="Times New Roman" panose="02020603050405020304" pitchFamily="18" charset="0"/>
              </a:rPr>
              <a:t>?   </a:t>
            </a:r>
            <a:r>
              <a:rPr lang="zh-CN" altLang="en-US" sz="3600" u="wavyHeavy" dirty="0">
                <a:solidFill>
                  <a:srgbClr val="C00000"/>
                </a:solidFill>
                <a:latin typeface="Candara" panose="020E0502030303020204" pitchFamily="34" charset="0"/>
                <a:ea typeface="DFYaYiW6-B5" panose="040B0609000000000000" pitchFamily="81" charset="-120"/>
                <a:cs typeface="Times New Roman" panose="02020603050405020304" pitchFamily="18" charset="0"/>
              </a:rPr>
              <a:t>一不小心就無法得救嗎</a:t>
            </a:r>
            <a:r>
              <a:rPr lang="en-US" altLang="zh-CN" sz="3600" dirty="0">
                <a:solidFill>
                  <a:srgbClr val="C00000"/>
                </a:solidFill>
                <a:latin typeface="Candara" panose="020E0502030303020204" pitchFamily="34" charset="0"/>
                <a:ea typeface="DFYaYiW6-B5" panose="040B0609000000000000" pitchFamily="81" charset="-120"/>
                <a:cs typeface="Times New Roman" panose="02020603050405020304" pitchFamily="18" charset="0"/>
              </a:rPr>
              <a:t>?</a:t>
            </a:r>
          </a:p>
          <a:p>
            <a:pPr marL="1144588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000064"/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要與主有好的關係</a:t>
            </a:r>
            <a:endParaRPr lang="en-US" altLang="zh-CN" sz="4000" dirty="0">
              <a:solidFill>
                <a:srgbClr val="000064"/>
              </a:solidFill>
              <a:latin typeface="DFYaYiW6-B5" panose="040B0609000000000000" pitchFamily="81" charset="-120"/>
              <a:ea typeface="DFYaYiW6-B5" panose="040B0609000000000000" pitchFamily="81" charset="-120"/>
              <a:cs typeface="Times New Roman" panose="02020603050405020304" pitchFamily="18" charset="0"/>
            </a:endParaRPr>
          </a:p>
          <a:p>
            <a:pPr marL="1144588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000064"/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要承認主在我們生命中的主權</a:t>
            </a:r>
            <a:endParaRPr lang="en-US" sz="4000" dirty="0">
              <a:solidFill>
                <a:srgbClr val="000064"/>
              </a:solidFill>
              <a:latin typeface="DFYaYiW6-B5" panose="040B0609000000000000" pitchFamily="81" charset="-120"/>
              <a:ea typeface="DFYaYiW6-B5" panose="040B0609000000000000" pitchFamily="81" charset="-120"/>
              <a:cs typeface="Times New Roman" panose="02020603050405020304" pitchFamily="18" charset="0"/>
            </a:endParaRPr>
          </a:p>
          <a:p>
            <a:pPr marL="1144588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ð"/>
            </a:pPr>
            <a:r>
              <a:rPr lang="zh-CN" altLang="en-US" sz="4000" dirty="0">
                <a:solidFill>
                  <a:srgbClr val="000064"/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要遠離惡事</a:t>
            </a:r>
            <a:endParaRPr lang="en-US" altLang="zh-CN" sz="4000" dirty="0">
              <a:solidFill>
                <a:srgbClr val="000064"/>
              </a:solidFill>
              <a:latin typeface="DFYaYiW6-B5" panose="040B0609000000000000" pitchFamily="81" charset="-120"/>
              <a:ea typeface="DFYaYiW6-B5" panose="040B0609000000000000" pitchFamily="81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65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51C-1938-4E68-A055-972D214AEB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1818" y="461818"/>
            <a:ext cx="8243644" cy="594821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6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比較：</a:t>
            </a:r>
            <a:r>
              <a:rPr lang="zh-CN" altLang="en-US" sz="4400" dirty="0">
                <a:solidFill>
                  <a:srgbClr val="00006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羅馬書 </a:t>
            </a:r>
            <a:r>
              <a:rPr lang="en-US" sz="4400" dirty="0">
                <a:solidFill>
                  <a:srgbClr val="000064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13:11	</a:t>
            </a:r>
            <a:r>
              <a:rPr lang="zh-TW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再者，你們曉得現今就是該趁早睡醒的時候，因為</a:t>
            </a:r>
            <a:r>
              <a:rPr lang="zh-TW" altLang="en-US" sz="4400" u="sng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我們得救，現今比初信的時候更近了</a:t>
            </a:r>
            <a:r>
              <a:rPr lang="zh-TW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altLang="zh-TW" sz="4400" dirty="0">
              <a:solidFill>
                <a:srgbClr val="000048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FF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那麼我們到底得救了沒有</a:t>
            </a:r>
            <a:r>
              <a:rPr lang="en-US" altLang="zh-CN" sz="4400" dirty="0">
                <a:solidFill>
                  <a:srgbClr val="0000FF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?</a:t>
            </a:r>
            <a:endParaRPr lang="en-US" altLang="zh-TW" sz="4400" dirty="0">
              <a:solidFill>
                <a:srgbClr val="0000FF"/>
              </a:solidFill>
              <a:latin typeface="DFYaYiW6-B5" panose="040B0609000000000000" pitchFamily="81" charset="-120"/>
              <a:ea typeface="DFYaYiW6-B5" panose="040B0609000000000000" pitchFamily="81" charset="-120"/>
            </a:endParaRPr>
          </a:p>
          <a:p>
            <a:pPr marL="687388" indent="-687388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ð"/>
            </a:pP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上帝救贖的工作在我們身上尚未完全 </a:t>
            </a:r>
            <a:r>
              <a:rPr lang="en-US" altLang="zh-CN" sz="4000" dirty="0">
                <a:solidFill>
                  <a:srgbClr val="032F0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000" dirty="0">
                <a:solidFill>
                  <a:srgbClr val="032F0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羅馬書</a:t>
            </a:r>
            <a:r>
              <a:rPr lang="en-US" altLang="zh-CN" sz="4000" dirty="0">
                <a:solidFill>
                  <a:srgbClr val="032F0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6-8</a:t>
            </a:r>
            <a:r>
              <a:rPr lang="zh-CN" altLang="en-US" sz="4000" dirty="0">
                <a:solidFill>
                  <a:srgbClr val="032F0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章的重點</a:t>
            </a:r>
            <a:r>
              <a:rPr lang="en-US" altLang="zh-CN" sz="4000" dirty="0">
                <a:solidFill>
                  <a:srgbClr val="032F0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endParaRPr lang="en-US" sz="4800" dirty="0">
              <a:solidFill>
                <a:srgbClr val="032F0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3717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1255-B7A1-4B0B-980D-1D5033E7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4" y="659876"/>
            <a:ext cx="7777113" cy="4364611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這地</a:t>
            </a:r>
            <a:r>
              <a:rPr lang="zh-TW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方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庇哩亞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的人，賢於帖撒羅尼迦的人，甘心領受這道，天天</a:t>
            </a:r>
            <a:r>
              <a:rPr lang="zh-TW" altLang="en-US" sz="4400" u="sng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考查</a:t>
            </a:r>
            <a:r>
              <a:rPr lang="zh-TW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聖經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詳細鑒查以判斷真偽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wgrkn" panose="02020603050405020304" pitchFamily="18" charset="0"/>
              </a:rPr>
              <a:t>avnakri,nw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CN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interrogate</a:t>
            </a:r>
            <a:r>
              <a:rPr lang="en-US" altLang="zh-TW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，要曉得這道是與不是。</a:t>
            </a:r>
            <a:r>
              <a:rPr lang="en-US" altLang="zh-TW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』</a:t>
            </a:r>
            <a:endParaRPr lang="en-US" sz="44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51C-1938-4E68-A055-972D214A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118" y="5250730"/>
            <a:ext cx="7675579" cy="947394"/>
          </a:xfrm>
        </p:spPr>
        <p:txBody>
          <a:bodyPr anchor="b">
            <a:noAutofit/>
          </a:bodyPr>
          <a:lstStyle/>
          <a:p>
            <a:pPr marL="0" indent="0" algn="r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zh-CN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使徒行傳 </a:t>
            </a:r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17:11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98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C020-CEBC-4FCB-BD83-BE531ABDB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13" y="461819"/>
            <a:ext cx="7324628" cy="2967182"/>
          </a:xfrm>
        </p:spPr>
        <p:txBody>
          <a:bodyPr anchor="ctr">
            <a:normAutofit/>
          </a:bodyPr>
          <a:lstStyle/>
          <a:p>
            <a:pPr marL="914400" marR="0" lvl="0" indent="-914400" algn="l" defTabSz="6858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新約議題</a:t>
            </a:r>
            <a:r>
              <a:rPr kumimoji="0" lang="en-US" altLang="zh-CN" sz="54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	</a:t>
            </a:r>
            <a:r>
              <a:rPr kumimoji="0" lang="zh-TW" altLang="en-US" sz="54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第</a:t>
            </a:r>
            <a:r>
              <a:rPr kumimoji="0" lang="zh-CN" altLang="en-US" sz="54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二</a:t>
            </a:r>
            <a:r>
              <a:rPr kumimoji="0" lang="zh-TW" altLang="en-US" sz="54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講</a:t>
            </a:r>
            <a:br>
              <a:rPr kumimoji="0" lang="en-US" altLang="zh-TW" sz="5400" b="0" i="0" u="none" strike="noStrike" kern="1200" cap="none" spc="75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</a:br>
            <a:r>
              <a:rPr kumimoji="0" lang="zh-TW" altLang="en-US" sz="4800" b="0" i="0" u="none" strike="noStrike" kern="1200" cap="none" spc="7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舊約，新約，現代文化與思維</a:t>
            </a:r>
            <a:endParaRPr kumimoji="0" lang="en-US" altLang="zh-TW" sz="5400" b="0" i="0" u="none" strike="noStrike" kern="1200" cap="none" spc="75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WeiBei-B5" panose="03000700000000000000" pitchFamily="66" charset="-120"/>
              <a:ea typeface="DFPWeiBei-B5" panose="03000700000000000000" pitchFamily="66" charset="-120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8A33AE-4E5B-4F73-9FF1-341ABEA6C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740" y="4110086"/>
            <a:ext cx="6400801" cy="2286095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en-US" sz="5400" cap="none" spc="75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+mj-cs"/>
              </a:rPr>
              <a:t>新約應用的挑戰</a:t>
            </a:r>
            <a:br>
              <a:rPr lang="en-US" altLang="zh-TW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</a:b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《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一個牧者的探索 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– 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II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》</a:t>
            </a:r>
            <a:endParaRPr lang="en-US" altLang="zh-TW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D8BE-C1B4-4835-9A0C-90E13EF7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560" y="932737"/>
            <a:ext cx="6878994" cy="1035698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文化的潛在影響力</a:t>
            </a:r>
            <a:endParaRPr lang="en-US" sz="4800" dirty="0">
              <a:solidFill>
                <a:srgbClr val="00005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7F79-296F-4F75-B320-9A326438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665" y="2743200"/>
            <a:ext cx="7024784" cy="318206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altLang="zh-CN" sz="36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1988-1998</a:t>
            </a:r>
            <a:r>
              <a:rPr lang="zh-CN" altLang="en-US" sz="36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年間，韓航出事率高達美國航空業平均出事率的</a:t>
            </a:r>
            <a:r>
              <a:rPr lang="en-US" altLang="zh-CN" sz="3600" b="1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17</a:t>
            </a:r>
            <a:r>
              <a:rPr lang="zh-CN" altLang="en-US" sz="36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倍。</a:t>
            </a:r>
            <a:r>
              <a:rPr lang="en-US" altLang="zh-CN" sz="36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1999</a:t>
            </a:r>
            <a:r>
              <a:rPr lang="zh-CN" altLang="en-US" sz="3600" dirty="0">
                <a:solidFill>
                  <a:srgbClr val="000048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年之後卻成為全世界最安全的航空公司之一。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怎麼一回事</a:t>
            </a:r>
            <a:r>
              <a:rPr lang="en-US" altLang="zh-CN" sz="3600" dirty="0">
                <a:solidFill>
                  <a:srgbClr val="004E4C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  </a:t>
            </a:r>
            <a:endParaRPr lang="en-US" sz="3600" dirty="0">
              <a:solidFill>
                <a:srgbClr val="004E4C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310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12D7FE-7BA4-4636-B6F3-866D8F3FF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12730"/>
              </p:ext>
            </p:extLst>
          </p:nvPr>
        </p:nvGraphicFramePr>
        <p:xfrm>
          <a:off x="480767" y="452487"/>
          <a:ext cx="8210746" cy="6042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5373">
                  <a:extLst>
                    <a:ext uri="{9D8B030D-6E8A-4147-A177-3AD203B41FA5}">
                      <a16:colId xmlns:a16="http://schemas.microsoft.com/office/drawing/2014/main" val="3023273400"/>
                    </a:ext>
                  </a:extLst>
                </a:gridCol>
                <a:gridCol w="4105373">
                  <a:extLst>
                    <a:ext uri="{9D8B030D-6E8A-4147-A177-3AD203B41FA5}">
                      <a16:colId xmlns:a16="http://schemas.microsoft.com/office/drawing/2014/main" val="658777535"/>
                    </a:ext>
                  </a:extLst>
                </a:gridCol>
              </a:tblGrid>
              <a:tr h="7941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年度</a:t>
                      </a:r>
                      <a:endParaRPr lang="en-US" sz="4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出事地點</a:t>
                      </a:r>
                      <a:endParaRPr lang="en-US" sz="4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61938796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1999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上海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385526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1997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關島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23849145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1994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濟州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62898280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1989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的黎波里；索爾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47719573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1987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安達曼海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25363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1983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庫頁島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8919064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1980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索爾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699531"/>
                  </a:ext>
                </a:extLst>
              </a:tr>
              <a:tr h="6560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>
                          <a:solidFill>
                            <a:srgbClr val="002060"/>
                          </a:solidFill>
                          <a:latin typeface="Candara" panose="020E0502030303020204" pitchFamily="34" charset="0"/>
                        </a:rPr>
                        <a:t>1978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ndara" panose="020E0502030303020204" pitchFamily="34" charset="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0048"/>
                          </a:solidFill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被俄國軍機擊落</a:t>
                      </a:r>
                      <a:endParaRPr lang="en-US" sz="2800" dirty="0">
                        <a:solidFill>
                          <a:srgbClr val="000048"/>
                        </a:solidFill>
                        <a:latin typeface="DFYuanMedium-B5" panose="020F0509000000000000" pitchFamily="49" charset="-120"/>
                        <a:ea typeface="DFYuanMedium-B5" panose="020F0509000000000000" pitchFamily="49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41842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70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C5030-9E8B-4DB1-8152-A495C83822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1255" y="1365549"/>
            <a:ext cx="7901492" cy="412286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我們的思維方式常常受到主觀意識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例如個人經驗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及預設立場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例如</a:t>
            </a: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個人喜好與文化傳統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的影響。</a:t>
            </a:r>
            <a:endParaRPr lang="en-US" altLang="zh-TW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defTabSz="68580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zh-CN" altLang="en-US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個人主觀經驗與觀點</a:t>
            </a:r>
            <a:r>
              <a:rPr lang="en-US" altLang="zh-CN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+</a:t>
            </a:r>
            <a:r>
              <a:rPr lang="zh-CN" altLang="en-US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文化傳統</a:t>
            </a:r>
            <a:r>
              <a:rPr lang="zh-CN" altLang="en-US" sz="33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 </a:t>
            </a:r>
            <a:r>
              <a:rPr lang="zh-CN" altLang="en-US" sz="33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sym typeface="Wingdings" panose="05000000000000000000" pitchFamily="2" charset="2"/>
              </a:rPr>
              <a:t> 解經的角度  </a:t>
            </a:r>
            <a:r>
              <a:rPr lang="zh-CN" altLang="en-US" sz="33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sym typeface="Wingdings" panose="05000000000000000000" pitchFamily="2" charset="2"/>
              </a:rPr>
              <a:t>釋經的結論</a:t>
            </a:r>
            <a:r>
              <a:rPr lang="zh-CN" altLang="en-US" sz="33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sym typeface="Wingdings" panose="05000000000000000000" pitchFamily="2" charset="2"/>
              </a:rPr>
              <a:t> </a:t>
            </a:r>
            <a:r>
              <a:rPr lang="zh-CN" altLang="en-US" sz="33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 </a:t>
            </a:r>
            <a:r>
              <a:rPr lang="zh-CN" altLang="en-US" sz="33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sym typeface="Wingdings" panose="05000000000000000000" pitchFamily="2" charset="2"/>
              </a:rPr>
              <a:t> 聖經神學的立場  生活應用</a:t>
            </a:r>
            <a:endParaRPr lang="en-US" sz="33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2" y="857250"/>
            <a:ext cx="534739" cy="51435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Arial Nova Cond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Arial Nova Cond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86E5BFE-1921-4676-A7AA-F68984FE7AF3}"/>
              </a:ext>
            </a:extLst>
          </p:cNvPr>
          <p:cNvSpPr/>
          <p:nvPr/>
        </p:nvSpPr>
        <p:spPr>
          <a:xfrm>
            <a:off x="2227082" y="4017586"/>
            <a:ext cx="2269503" cy="509048"/>
          </a:xfrm>
          <a:prstGeom prst="rect">
            <a:avLst/>
          </a:prstGeom>
          <a:noFill/>
          <a:ln w="28575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9116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4D18-7C2F-4852-9445-D0239AC8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40" y="674255"/>
            <a:ext cx="6400800" cy="16070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dirty="0">
                <a:solidFill>
                  <a:srgbClr val="00222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到那日，主會說祂</a:t>
            </a:r>
            <a:r>
              <a:rPr lang="en-US" altLang="zh-CN" dirty="0">
                <a:solidFill>
                  <a:srgbClr val="00222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DFYuanMedium-B5" panose="020F0509000000000000" pitchFamily="49" charset="-120"/>
              </a:rPr>
              <a:t>從來不認識</a:t>
            </a:r>
            <a:r>
              <a:rPr lang="en-US" altLang="zh-CN" dirty="0">
                <a:solidFill>
                  <a:srgbClr val="00222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dirty="0">
                <a:solidFill>
                  <a:srgbClr val="00222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我嗎</a:t>
            </a:r>
            <a:r>
              <a:rPr lang="en-US" altLang="zh-CN" dirty="0">
                <a:solidFill>
                  <a:srgbClr val="00222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2221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351C-1938-4E68-A055-972D214A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475346"/>
            <a:ext cx="7080444" cy="37084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馬太福音 </a:t>
            </a:r>
            <a:r>
              <a:rPr 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7:22 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當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那日必有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許多人對我說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、主阿、主阿、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我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們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不是奉你的名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傳道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、奉你的名趕鬼、奉你的名行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許多異能嗎</a:t>
            </a:r>
            <a:r>
              <a:rPr lang="zh-CN" altLang="en-US" sz="32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。</a:t>
            </a:r>
            <a:r>
              <a:rPr 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23 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我就明明的告訴他們說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、</a:t>
            </a: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我從來不認識你們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、你們這些</a:t>
            </a:r>
            <a:r>
              <a:rPr lang="zh-CN" altLang="en-US" sz="3200" dirty="0">
                <a:solidFill>
                  <a:srgbClr val="CC33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作惡的人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YuanMedium-B5" panose="020F0509000000000000" pitchFamily="49" charset="-120"/>
              </a:rPr>
              <a:t>、離開我去吧</a:t>
            </a:r>
            <a:r>
              <a:rPr lang="zh-CN" altLang="en-US" sz="32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。</a:t>
            </a:r>
            <a:endParaRPr lang="en-US" sz="3200" dirty="0">
              <a:solidFill>
                <a:srgbClr val="00222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691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0816FBE-DCE6-494F-8000-17B99C5C0F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3470" y="706583"/>
            <a:ext cx="7208044" cy="3629890"/>
          </a:xfrm>
        </p:spPr>
        <p:txBody>
          <a:bodyPr vert="horz" lIns="68580" tIns="34290" rIns="68580" bIns="34290" rtlCol="0" anchor="t" anchorCtr="0">
            <a:noAutofit/>
          </a:bodyPr>
          <a:lstStyle/>
          <a:p>
            <a:pPr defTabSz="685800">
              <a:lnSpc>
                <a:spcPct val="110000"/>
              </a:lnSpc>
              <a:spcBef>
                <a:spcPts val="1350"/>
              </a:spcBef>
              <a:spcAft>
                <a:spcPts val="450"/>
              </a:spcAft>
            </a:pPr>
            <a:r>
              <a:rPr lang="zh-CN" altLang="en-US" sz="4000" dirty="0">
                <a:solidFill>
                  <a:schemeClr val="tx1"/>
                </a:solidFill>
                <a:latin typeface="Candara" panose="020E0502030303020204" pitchFamily="34" charset="0"/>
                <a:ea typeface="DFPYaYiW6-B5" panose="040B0600000000000000" pitchFamily="82" charset="-120"/>
              </a:rPr>
              <a:t>我們若是在面對傳統文化的抗拒時不斷地妥協，就會逐漸導致腳踏兩條船</a:t>
            </a:r>
            <a:r>
              <a:rPr lang="en-US" altLang="zh-CN" sz="4000" dirty="0">
                <a:solidFill>
                  <a:schemeClr val="tx1"/>
                </a:solidFill>
                <a:latin typeface="Candara" panose="020E0502030303020204" pitchFamily="34" charset="0"/>
                <a:ea typeface="DFPYaYiW6-B5" panose="040B0600000000000000" pitchFamily="82" charset="-120"/>
              </a:rPr>
              <a:t> – </a:t>
            </a:r>
            <a:r>
              <a:rPr lang="zh-CN" altLang="en-US" sz="4000" dirty="0">
                <a:solidFill>
                  <a:schemeClr val="tx1"/>
                </a:solidFill>
                <a:latin typeface="Candara" panose="020E0502030303020204" pitchFamily="34" charset="0"/>
                <a:ea typeface="DFPYaYiW6-B5" panose="040B0600000000000000" pitchFamily="82" charset="-120"/>
              </a:rPr>
              <a:t>被根深蒂固的文化價值所誤導，而未能正確運用聖經原則。</a:t>
            </a:r>
            <a:endParaRPr lang="en-US" sz="4000" dirty="0">
              <a:solidFill>
                <a:schemeClr val="tx1"/>
              </a:solidFill>
              <a:latin typeface="Candara" panose="020E0502030303020204" pitchFamily="34" charset="0"/>
              <a:ea typeface="DFPYaYiW6-B5" panose="040B0600000000000000" pitchFamily="8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11302-D5CF-470B-BFBE-599B9EBE2E24}"/>
              </a:ext>
            </a:extLst>
          </p:cNvPr>
          <p:cNvSpPr txBox="1"/>
          <p:nvPr/>
        </p:nvSpPr>
        <p:spPr>
          <a:xfrm>
            <a:off x="1483470" y="5269337"/>
            <a:ext cx="70360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342900"/>
            <a:r>
              <a:rPr lang="zh-CN" altLang="en-US" sz="4400" dirty="0">
                <a:solidFill>
                  <a:srgbClr val="00007A"/>
                </a:solidFill>
                <a:latin typeface="Candara" panose="020E0502030303020204" pitchFamily="34" charset="0"/>
                <a:ea typeface="DFPYaYiW6-B5" panose="040B0600000000000000" pitchFamily="82" charset="-120"/>
              </a:rPr>
              <a:t>我們要如何來克服這個試探</a:t>
            </a:r>
            <a:r>
              <a:rPr lang="en-US" altLang="zh-CN" sz="4400" dirty="0">
                <a:solidFill>
                  <a:srgbClr val="00007A"/>
                </a:solidFill>
                <a:latin typeface="Candara" panose="020E0502030303020204" pitchFamily="34" charset="0"/>
                <a:ea typeface="DFPYaYiW6-B5" panose="040B0600000000000000" pitchFamily="82" charset="-120"/>
              </a:rPr>
              <a:t>?</a:t>
            </a:r>
            <a:endParaRPr lang="en-US" sz="1600" dirty="0">
              <a:solidFill>
                <a:srgbClr val="00007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79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274AC4-2CEE-4E6F-8AA6-5C63744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584462"/>
            <a:ext cx="7200897" cy="170625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48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聖經運用的關鍵在於</a:t>
            </a:r>
            <a:br>
              <a:rPr lang="en-US" altLang="zh-CN" sz="48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</a:br>
            <a:r>
              <a:rPr lang="zh-CN" altLang="en-US" sz="48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是否有</a:t>
            </a:r>
            <a:r>
              <a:rPr lang="en-US" altLang="zh-CN" sz="48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C00000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受教的心</a:t>
            </a:r>
            <a:r>
              <a:rPr lang="en-US" altLang="zh-CN" sz="48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C00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4082C-6983-438B-AB99-E9178A3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070" y="2950587"/>
            <a:ext cx="6971121" cy="2978871"/>
          </a:xfrm>
        </p:spPr>
        <p:txBody>
          <a:bodyPr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主所選召的門徒：</a:t>
            </a:r>
            <a:r>
              <a:rPr lang="zh-CN" altLang="en-US" sz="4000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</a:t>
            </a:r>
            <a:r>
              <a:rPr lang="zh-TW" sz="4000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們雖然沒有接受過拉比式的神學教育，卻比別人明白主耶穌所說的話</a:t>
            </a:r>
            <a:r>
              <a:rPr lang="en-US" altLang="zh-TW" sz="4000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relatively speaking</a:t>
            </a:r>
            <a:r>
              <a:rPr lang="en-US" sz="3600" b="1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3600" b="1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1E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1E00"/>
              </a:solidFill>
              <a:effectLst/>
              <a:latin typeface="Candara" panose="020E0502030303020204" pitchFamily="34" charset="0"/>
              <a:ea typeface="DFPYuanLight-B5" panose="020F03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1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5FCAE-E2BE-4AAF-A64D-7D6A19A30E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04974" y="2083324"/>
            <a:ext cx="7343480" cy="4072378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0" dirty="0">
                <a:solidFill>
                  <a:srgbClr val="E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我們需要</a:t>
            </a:r>
            <a:r>
              <a:rPr lang="zh-CN" altLang="en-US" sz="5400" b="0" dirty="0">
                <a:solidFill>
                  <a:srgbClr val="E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意識到本身的文化特點在</a:t>
            </a:r>
            <a:r>
              <a:rPr lang="zh-CN" alt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解經</a:t>
            </a:r>
            <a:r>
              <a:rPr lang="zh-CN" altLang="en-US" sz="5400" b="0" dirty="0">
                <a:solidFill>
                  <a:srgbClr val="E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與</a:t>
            </a:r>
            <a:r>
              <a:rPr lang="zh-CN" altLang="en-US" sz="5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應用</a:t>
            </a:r>
            <a:r>
              <a:rPr lang="zh-CN" altLang="en-US" sz="5400" b="0" dirty="0">
                <a:solidFill>
                  <a:srgbClr val="E5FF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上可能產生的盲點。</a:t>
            </a:r>
            <a:endParaRPr lang="en-US" sz="5400" b="0" dirty="0">
              <a:solidFill>
                <a:srgbClr val="E5FF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663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B1EA8-B294-4F35-94EE-8AD98FD0A8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7870" y="1583700"/>
            <a:ext cx="3907314" cy="3912127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苗條就是美</a:t>
            </a:r>
            <a:endParaRPr lang="en-US" altLang="zh-CN" sz="32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年輕有精力是本錢</a:t>
            </a:r>
            <a:endParaRPr lang="en-US" altLang="zh-CN" sz="32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到底有沒有神</a:t>
            </a:r>
            <a:r>
              <a:rPr lang="en-US" altLang="zh-CN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聚焦在我身上</a:t>
            </a:r>
            <a:endParaRPr lang="en-US" altLang="zh-CN" sz="32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陽光燦爛帶來快樂</a:t>
            </a:r>
            <a:endParaRPr lang="en-US" altLang="zh-CN" sz="32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運用邏輯與理性</a:t>
            </a:r>
            <a:endParaRPr lang="en-US" sz="32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80C85-1A1E-4C2B-835E-9B1116933FF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2456" y="670746"/>
            <a:ext cx="3799892" cy="551259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CN" altLang="en-US" sz="3300" u="sng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現代西方文化</a:t>
            </a:r>
            <a:endParaRPr lang="en-US" sz="3300" u="sng" dirty="0">
              <a:solidFill>
                <a:srgbClr val="00005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A7C5D2-35B6-4B0F-B74C-C432E50041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96240" y="676693"/>
            <a:ext cx="3538538" cy="551259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CN" altLang="en-US" sz="3300" u="sng" dirty="0">
                <a:solidFill>
                  <a:srgbClr val="00005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希伯來文化</a:t>
            </a:r>
            <a:endParaRPr lang="en-US" sz="3300" u="sng" dirty="0">
              <a:solidFill>
                <a:srgbClr val="00005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70FB09-A63C-4922-B2EE-CF7FB43C43D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96240" y="1583702"/>
            <a:ext cx="3907314" cy="3912125"/>
          </a:xfrm>
        </p:spPr>
        <p:txBody>
          <a:bodyPr anchor="t">
            <a:noAutofit/>
          </a:bodyPr>
          <a:lstStyle/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00323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豐滿才是福</a:t>
            </a:r>
            <a:endParaRPr lang="en-US" altLang="zh-CN" sz="3200" dirty="0">
              <a:solidFill>
                <a:srgbClr val="00323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00323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年老有智慧是財富</a:t>
            </a:r>
            <a:endParaRPr lang="en-US" altLang="zh-CN" sz="3200" dirty="0">
              <a:solidFill>
                <a:srgbClr val="00323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00323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哪個神最大</a:t>
            </a:r>
            <a:r>
              <a:rPr lang="en-US" altLang="zh-CN" sz="3200" dirty="0">
                <a:solidFill>
                  <a:srgbClr val="00323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00323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聚焦在家族</a:t>
            </a:r>
            <a:endParaRPr lang="en-US" altLang="zh-CN" sz="3200" dirty="0">
              <a:solidFill>
                <a:srgbClr val="00323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00323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恩雨大降帶來歡呼</a:t>
            </a:r>
            <a:endParaRPr lang="en-US" altLang="zh-CN" sz="3200" dirty="0">
              <a:solidFill>
                <a:srgbClr val="00323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Tx/>
            </a:pPr>
            <a:r>
              <a:rPr lang="zh-CN" altLang="en-US" sz="3200" dirty="0">
                <a:solidFill>
                  <a:srgbClr val="00323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運用比喻與預言</a:t>
            </a:r>
            <a:endParaRPr lang="en-US" sz="3200" dirty="0">
              <a:solidFill>
                <a:srgbClr val="003231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6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Arial Nova Cond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C5030-9E8B-4DB1-8152-A495C83822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004" y="457200"/>
            <a:ext cx="8229601" cy="597130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1350"/>
              </a:spcBef>
              <a:spcAft>
                <a:spcPts val="900"/>
              </a:spcAft>
              <a:buNone/>
            </a:pP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希臘羅馬文化的絆腳石 </a:t>
            </a:r>
            <a:r>
              <a:rPr lang="en-US" altLang="zh-CN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TW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保羅在哥林多人</a:t>
            </a:r>
            <a:r>
              <a:rPr lang="zh-CN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中</a:t>
            </a:r>
            <a:r>
              <a:rPr lang="zh-TW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彷彿是</a:t>
            </a:r>
            <a:r>
              <a:rPr lang="zh-CN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外勞</a:t>
            </a:r>
            <a:r>
              <a:rPr lang="zh-TW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在台灣人中間</a:t>
            </a:r>
            <a:r>
              <a:rPr 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– </a:t>
            </a:r>
            <a:r>
              <a:rPr lang="zh-TW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做的是基層的工作，</a:t>
            </a:r>
            <a:r>
              <a:rPr lang="zh-CN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說的</a:t>
            </a:r>
            <a:r>
              <a:rPr lang="zh-TW" alt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是最基本的詞彙。難怪在一些哥林多信徒中間一直對他的使徒身份有相當程度的保留。 </a:t>
            </a:r>
            <a:r>
              <a:rPr lang="en-US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哥林多後書</a:t>
            </a:r>
            <a:r>
              <a:rPr lang="en-US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11:4)</a:t>
            </a:r>
          </a:p>
          <a:p>
            <a:pPr marL="0" indent="0" defTabSz="685800">
              <a:lnSpc>
                <a:spcPct val="110000"/>
              </a:lnSpc>
              <a:spcBef>
                <a:spcPts val="450"/>
              </a:spcBef>
              <a:buNone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詞彙的微妙影響：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1371600" indent="0" defTabSz="685800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滿頭白髮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 vs. 『</a:t>
            </a: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一頭銀髮</a:t>
            </a: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2" y="857250"/>
            <a:ext cx="534739" cy="51435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Arial Nova Cond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Arial Nova C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2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99118" y="678730"/>
            <a:ext cx="6516082" cy="3450210"/>
          </a:xfrm>
        </p:spPr>
        <p:txBody>
          <a:bodyPr anchor="t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en-US" sz="4000" b="1" i="1" cap="none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People don't resist change. They resist being changed</a:t>
            </a:r>
            <a:r>
              <a:rPr lang="en-US" altLang="zh-TW" sz="4000" b="1" i="1" cap="small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  <a:br>
              <a:rPr lang="en-US" altLang="zh-TW" sz="4800" b="0" cap="small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人們不抗拒改變；</a:t>
            </a:r>
            <a:br>
              <a:rPr lang="en-US" alt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</a:br>
            <a:r>
              <a:rPr lang="zh-TW" altLang="en-US" sz="5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他們抗拒被改變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”</a:t>
            </a:r>
            <a:endParaRPr lang="en-US" sz="48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88156" y="4800600"/>
            <a:ext cx="6909848" cy="1219200"/>
          </a:xfrm>
        </p:spPr>
        <p:txBody>
          <a:bodyPr anchor="ctr">
            <a:noAutofit/>
          </a:bodyPr>
          <a:lstStyle/>
          <a:p>
            <a:r>
              <a:rPr lang="en-US" sz="4000" i="1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― </a:t>
            </a:r>
            <a:r>
              <a:rPr lang="en-US" sz="4000" b="1" i="1" cap="none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Peter M. Senge </a:t>
            </a:r>
            <a:r>
              <a:rPr lang="en-US" sz="4000" b="1" cap="none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zh-CN" altLang="en-US" sz="40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彼得聖吉</a:t>
            </a:r>
            <a:endParaRPr lang="en-US" sz="4000" dirty="0">
              <a:solidFill>
                <a:srgbClr val="FFC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276501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9673-A0BF-463F-99CE-67825C76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65" y="1150070"/>
            <a:ext cx="6595534" cy="22789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  <a:t>新的教導不能遷就</a:t>
            </a:r>
            <a:br>
              <a:rPr lang="en-US" altLang="zh-TW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</a:br>
            <a:r>
              <a:rPr lang="zh-TW" altLang="en-US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  <a:t>舊的理念</a:t>
            </a:r>
            <a:r>
              <a:rPr lang="en-US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274233" y="3883843"/>
            <a:ext cx="6595534" cy="1346383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rgbClr val="032F0A"/>
                </a:solidFill>
                <a:latin typeface="Cooper Black" pitchFamily="18" charset="0"/>
                <a:ea typeface="DFYuanBold-B5" pitchFamily="49" charset="-120"/>
              </a:rPr>
              <a:t>新衣服的比喻</a:t>
            </a:r>
            <a:endParaRPr lang="en-US" sz="5400" dirty="0">
              <a:solidFill>
                <a:srgbClr val="032F0A"/>
              </a:solidFill>
              <a:latin typeface="Cooper Black" pitchFamily="18" charset="0"/>
              <a:ea typeface="DFYuanBold-B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319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1340" y="461913"/>
            <a:ext cx="8215460" cy="593888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36 </a:t>
            </a:r>
            <a:r>
              <a:rPr lang="zh-CN" alt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耶穌又設一個比喻，對他們說：沒有人把新衣服撕下一塊來，補在舊衣服上，若是這樣，就把新的撕破了，並且所撕下來的那塊新的，和舊的也不相稱。</a:t>
            </a:r>
            <a:endParaRPr lang="en-US" sz="4800" dirty="0">
              <a:solidFill>
                <a:srgbClr val="000099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853225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71340" y="461913"/>
            <a:ext cx="8188566" cy="594336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37 </a:t>
            </a:r>
            <a:r>
              <a:rPr lang="zh-CN" alt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也沒有人把新酒裝在舊皮袋裡，若是這樣，新酒必將皮袋裂開，酒便漏出來，皮袋也就壞了。</a:t>
            </a:r>
            <a:r>
              <a:rPr 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38 </a:t>
            </a:r>
            <a:r>
              <a:rPr lang="zh-CN" alt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但新酒必須裝在新皮袋裡。</a:t>
            </a:r>
            <a:r>
              <a:rPr 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39 </a:t>
            </a:r>
            <a:r>
              <a:rPr lang="zh-CN" altLang="en-US" sz="4800" dirty="0">
                <a:solidFill>
                  <a:srgbClr val="000099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沒有人喝了陳酒又想喝新的，他總說陳的好。</a:t>
            </a:r>
            <a:endParaRPr lang="en-US" sz="4800" dirty="0">
              <a:solidFill>
                <a:srgbClr val="000099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7988443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165" y="273050"/>
            <a:ext cx="8220635" cy="11430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800" dirty="0">
                <a:solidFill>
                  <a:srgbClr val="C00000"/>
                </a:solidFill>
                <a:latin typeface="Georgia" pitchFamily="18" charset="0"/>
                <a:ea typeface="DFYuanBold-B5" pitchFamily="49" charset="-120"/>
              </a:rPr>
              <a:t>新衣服的比喻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164" y="1586753"/>
            <a:ext cx="3653349" cy="4823473"/>
          </a:xfrm>
        </p:spPr>
        <p:txBody>
          <a:bodyPr>
            <a:normAutofit/>
          </a:bodyPr>
          <a:lstStyle/>
          <a:p>
            <a:pPr marL="687388" indent="-687388">
              <a:spcBef>
                <a:spcPts val="3000"/>
              </a:spcBef>
              <a:spcAft>
                <a:spcPts val="3600"/>
              </a:spcAft>
              <a:buClr>
                <a:srgbClr val="000099"/>
              </a:buClr>
            </a:pPr>
            <a:r>
              <a:rPr lang="zh-CN" alt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新衣服</a:t>
            </a:r>
            <a:r>
              <a:rPr 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	</a:t>
            </a:r>
          </a:p>
          <a:p>
            <a:pPr marL="687388" indent="-687388">
              <a:spcBef>
                <a:spcPts val="3000"/>
              </a:spcBef>
              <a:spcAft>
                <a:spcPts val="3600"/>
              </a:spcAft>
              <a:buClr>
                <a:srgbClr val="000099"/>
              </a:buClr>
            </a:pPr>
            <a:r>
              <a:rPr lang="zh-CN" alt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舊衣服</a:t>
            </a:r>
            <a:endParaRPr lang="en-US" altLang="zh-CN" sz="4400" dirty="0">
              <a:solidFill>
                <a:srgbClr val="000099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687388" indent="-687388">
              <a:spcBef>
                <a:spcPts val="3000"/>
              </a:spcBef>
              <a:spcAft>
                <a:spcPts val="3600"/>
              </a:spcAft>
              <a:buClr>
                <a:srgbClr val="000099"/>
              </a:buClr>
            </a:pPr>
            <a:r>
              <a:rPr lang="zh-CN" alt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新布補丁</a:t>
            </a:r>
            <a:endParaRPr lang="en-US" sz="4400" dirty="0">
              <a:solidFill>
                <a:srgbClr val="000099"/>
              </a:solidFill>
              <a:latin typeface="DFYuanBold-B5" pitchFamily="49" charset="-120"/>
              <a:ea typeface="DFYuanBold-B5" pitchFamily="49" charset="-120"/>
            </a:endParaRPr>
          </a:p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355184" y="1595717"/>
            <a:ext cx="4331616" cy="4814509"/>
          </a:xfrm>
        </p:spPr>
        <p:txBody>
          <a:bodyPr>
            <a:noAutofit/>
          </a:bodyPr>
          <a:lstStyle/>
          <a:p>
            <a:pPr marL="687388" indent="-687388">
              <a:spcBef>
                <a:spcPts val="12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教導未受過教育的學生</a:t>
            </a:r>
            <a:endParaRPr lang="en-US" sz="44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687388" indent="-687388">
              <a:spcBef>
                <a:spcPts val="12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教導已受過教育的學生</a:t>
            </a:r>
            <a:endParaRPr lang="en-US" sz="44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687388" indent="-687388">
              <a:spcBef>
                <a:spcPts val="12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教導未受過教育的學生</a:t>
            </a:r>
            <a:endParaRPr lang="en-US" sz="44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403B-7EC1-4DCD-900A-A6B48524D1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7870" y="443345"/>
            <a:ext cx="8238931" cy="596669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35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 </a:t>
            </a:r>
            <a:r>
              <a:rPr lang="en-GB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1:3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牛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認識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主人，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驢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認識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主人的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槽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以色列卻</a:t>
            </a:r>
            <a:r>
              <a:rPr lang="zh-CN" altLang="en-US" sz="4000" u="sng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</a:t>
            </a:r>
            <a:r>
              <a:rPr lang="zh-CN" altLang="en-US" sz="40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認識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我的民卻不留意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endParaRPr lang="en-US" sz="4000" dirty="0"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35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創世記 </a:t>
            </a:r>
            <a:r>
              <a:rPr 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18:19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眷顧</a:t>
            </a:r>
            <a:r>
              <a:rPr lang="en-US" altLang="zh-CN" sz="3200" dirty="0">
                <a:solidFill>
                  <a:srgbClr val="007635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3200" b="1" i="1" dirty="0">
                <a:solidFill>
                  <a:srgbClr val="007635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yada</a:t>
            </a:r>
            <a:r>
              <a:rPr lang="zh-CN" altLang="en-US" sz="3200" i="1" dirty="0">
                <a:solidFill>
                  <a:srgbClr val="007635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3200" u="sng" dirty="0">
                <a:solidFill>
                  <a:srgbClr val="007635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認識</a:t>
            </a:r>
            <a:r>
              <a:rPr lang="zh-CN" altLang="en-US" sz="3200" dirty="0">
                <a:solidFill>
                  <a:srgbClr val="007635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en-US" altLang="zh-CN" sz="3200" b="1" i="1" dirty="0">
                <a:solidFill>
                  <a:srgbClr val="007635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I have chosen</a:t>
            </a:r>
            <a:r>
              <a:rPr lang="en-US" altLang="zh-CN" sz="3200" dirty="0">
                <a:solidFill>
                  <a:srgbClr val="007635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他，</a:t>
            </a:r>
            <a:r>
              <a:rPr lang="zh-CN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</a:t>
            </a:r>
            <a:r>
              <a:rPr lang="zh-CN" altLang="en-US" sz="4000" u="sng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要叫他</a:t>
            </a:r>
            <a:r>
              <a:rPr lang="zh-CN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吩咐他的眾子，和他的眷屬，</a:t>
            </a:r>
            <a:r>
              <a:rPr lang="zh-CN" altLang="en-US" sz="4000" u="sng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遵守我的道，秉公行義</a:t>
            </a:r>
            <a:r>
              <a:rPr lang="zh-CN" altLang="en-US" sz="4000" dirty="0">
                <a:solidFill>
                  <a:srgbClr val="0F14E3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使我所應許亞伯拉罕的話都成就了。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endParaRPr lang="en-US" sz="24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09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ACCE-D257-4EEE-A0F5-917CD538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962" y="678729"/>
            <a:ext cx="7131498" cy="5731497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神國度的真理只能教導</a:t>
            </a:r>
            <a:r>
              <a:rPr lang="zh-CN" altLang="en-US" sz="4800" u="sng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沒有先入為主想法</a:t>
            </a:r>
            <a:r>
              <a:rPr lang="zh-CN" altLang="en-US" sz="4800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或是</a:t>
            </a:r>
            <a:r>
              <a:rPr lang="zh-CN" altLang="en-US" sz="4800" u="sng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能超越根深蒂固觀念</a:t>
            </a:r>
            <a:r>
              <a:rPr lang="zh-CN" altLang="en-US" sz="4800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的人，因為他們有一顆</a:t>
            </a:r>
            <a:r>
              <a:rPr lang="zh-CN" altLang="en-US" sz="4800" dirty="0">
                <a:solidFill>
                  <a:srgbClr val="C0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受教的心</a:t>
            </a:r>
            <a:r>
              <a:rPr lang="zh-CN" altLang="en-US" sz="4800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。他們的腦海裡沒有傳統錯謬宗教思維所預置的理念。</a:t>
            </a:r>
            <a:endParaRPr lang="en-US" sz="4800" dirty="0">
              <a:solidFill>
                <a:schemeClr val="tx1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00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44A3-FD76-42C6-9C61-1024C3D11D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2557" y="679450"/>
            <a:ext cx="7098383" cy="227114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DFPYaYiW6-B5" panose="040B0600000000000000" pitchFamily="82" charset="-120"/>
                <a:ea typeface="DFPYaYiW6-B5" panose="040B0600000000000000" pitchFamily="82" charset="-120"/>
              </a:rPr>
              <a:t>人總是世界的社會制度投射到上帝的國度上，像</a:t>
            </a:r>
            <a:r>
              <a:rPr lang="en-US" altLang="zh-CN" sz="4400" dirty="0">
                <a:solidFill>
                  <a:schemeClr val="tx1"/>
                </a:solidFill>
                <a:latin typeface="DFPYaYiW6-B5" panose="040B0600000000000000" pitchFamily="82" charset="-120"/>
                <a:ea typeface="DFPYaYiW6-B5" panose="040B0600000000000000" pitchFamily="82" charset="-120"/>
              </a:rPr>
              <a:t>『</a:t>
            </a:r>
            <a:r>
              <a:rPr lang="zh-CN" altLang="en-US" sz="4400" dirty="0">
                <a:solidFill>
                  <a:schemeClr val="tx1"/>
                </a:solidFill>
                <a:latin typeface="DFPYaYiW6-B5" panose="040B0600000000000000" pitchFamily="82" charset="-120"/>
                <a:ea typeface="DFPYaYiW6-B5" panose="040B0600000000000000" pitchFamily="82" charset="-120"/>
              </a:rPr>
              <a:t>封神榜</a:t>
            </a:r>
            <a:r>
              <a:rPr lang="en-US" altLang="zh-CN" sz="4400" dirty="0">
                <a:solidFill>
                  <a:schemeClr val="tx1"/>
                </a:solidFill>
                <a:latin typeface="DFPYaYiW6-B5" panose="040B0600000000000000" pitchFamily="82" charset="-120"/>
                <a:ea typeface="DFPYaYiW6-B5" panose="040B0600000000000000" pitchFamily="82" charset="-120"/>
              </a:rPr>
              <a:t>』</a:t>
            </a:r>
            <a:r>
              <a:rPr lang="zh-CN" altLang="en-US" sz="4400" dirty="0">
                <a:solidFill>
                  <a:schemeClr val="tx1"/>
                </a:solidFill>
                <a:latin typeface="DFPYaYiW6-B5" panose="040B0600000000000000" pitchFamily="82" charset="-120"/>
                <a:ea typeface="DFPYaYiW6-B5" panose="040B0600000000000000" pitchFamily="82" charset="-120"/>
              </a:rPr>
              <a:t>一樣。</a:t>
            </a:r>
            <a:endParaRPr lang="en-US" sz="4400" dirty="0">
              <a:solidFill>
                <a:schemeClr val="tx1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602557" y="3429000"/>
            <a:ext cx="7098383" cy="2943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111109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在信仰的道路上，往往人雖然離開了埃及，心卻沒有離開埃及。然而神國度的真理必須要有新的思維才能實現。</a:t>
            </a:r>
            <a:endParaRPr lang="en-US" sz="4000" dirty="0">
              <a:solidFill>
                <a:srgbClr val="111109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69519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728A-EDC8-41BE-9ECD-4AF0F41C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65" y="1140643"/>
            <a:ext cx="6595534" cy="22812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  <a:t>新的教導必須要有</a:t>
            </a:r>
            <a:br>
              <a:rPr lang="en-US" altLang="zh-TW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</a:br>
            <a:r>
              <a:rPr lang="zh-TW" altLang="en-US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  <a:t>受教的心才能領受</a:t>
            </a:r>
            <a:r>
              <a:rPr lang="en-US" sz="5400" dirty="0">
                <a:solidFill>
                  <a:srgbClr val="000099"/>
                </a:solidFill>
                <a:latin typeface="Cooper Black" pitchFamily="18" charset="0"/>
                <a:ea typeface="DFYuanBold-B5" pitchFamily="49" charset="-120"/>
              </a:rPr>
              <a:t> 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274233" y="3893270"/>
            <a:ext cx="6595534" cy="1338606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Aft>
                <a:spcPts val="600"/>
              </a:spcAft>
            </a:pPr>
            <a:r>
              <a:rPr lang="zh-TW" altLang="en-US" sz="5400" dirty="0">
                <a:solidFill>
                  <a:srgbClr val="032F0A"/>
                </a:solidFill>
                <a:latin typeface="Cooper Black" pitchFamily="18" charset="0"/>
                <a:ea typeface="DFYuanBold-B5" pitchFamily="49" charset="-120"/>
              </a:rPr>
              <a:t>新酒的比喻 </a:t>
            </a:r>
            <a:endParaRPr lang="en-US" sz="5400" dirty="0">
              <a:solidFill>
                <a:srgbClr val="032F0A"/>
              </a:solidFill>
              <a:latin typeface="Cooper Black" pitchFamily="18" charset="0"/>
              <a:ea typeface="DFYuanBold-B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11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165" y="273050"/>
            <a:ext cx="8220635" cy="1143000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800" dirty="0">
                <a:solidFill>
                  <a:srgbClr val="C00000"/>
                </a:solidFill>
                <a:latin typeface="Georgia" pitchFamily="18" charset="0"/>
                <a:ea typeface="DFYuanBold-B5" pitchFamily="49" charset="-120"/>
              </a:rPr>
              <a:t>新</a:t>
            </a:r>
            <a:r>
              <a:rPr lang="zh-CN" altLang="en-US" sz="4800" dirty="0">
                <a:solidFill>
                  <a:srgbClr val="C00000"/>
                </a:solidFill>
                <a:latin typeface="Georgia" pitchFamily="18" charset="0"/>
                <a:ea typeface="DFYuanBold-B5" pitchFamily="49" charset="-120"/>
              </a:rPr>
              <a:t>皮袋</a:t>
            </a:r>
            <a:r>
              <a:rPr lang="zh-TW" altLang="en-US" sz="4800" dirty="0">
                <a:solidFill>
                  <a:srgbClr val="C00000"/>
                </a:solidFill>
                <a:latin typeface="Georgia" pitchFamily="18" charset="0"/>
                <a:ea typeface="DFYuanBold-B5" pitchFamily="49" charset="-120"/>
              </a:rPr>
              <a:t>的比喻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130" y="1586753"/>
            <a:ext cx="3191436" cy="455631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000099"/>
              </a:buClr>
            </a:pPr>
            <a:r>
              <a:rPr lang="zh-CN" alt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新皮袋</a:t>
            </a:r>
            <a:endParaRPr lang="en-US" sz="4400" dirty="0">
              <a:solidFill>
                <a:srgbClr val="000099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000099"/>
              </a:buClr>
            </a:pPr>
            <a:r>
              <a:rPr lang="zh-CN" alt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舊皮袋</a:t>
            </a:r>
            <a:endParaRPr lang="en-US" altLang="zh-CN" sz="4400" dirty="0">
              <a:solidFill>
                <a:srgbClr val="000099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000099"/>
              </a:buClr>
            </a:pPr>
            <a:r>
              <a:rPr lang="zh-CN" alt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新酒</a:t>
            </a:r>
            <a:endParaRPr lang="en-US" sz="4400" dirty="0">
              <a:solidFill>
                <a:srgbClr val="000099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>
                <a:srgbClr val="000099"/>
              </a:buClr>
            </a:pPr>
            <a:r>
              <a:rPr lang="zh-CN" altLang="en-US" sz="44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陳酒</a:t>
            </a:r>
            <a:r>
              <a:rPr lang="en-US" sz="4000" dirty="0">
                <a:solidFill>
                  <a:srgbClr val="000099"/>
                </a:solidFill>
                <a:latin typeface="DFYuanBold-B5" pitchFamily="49" charset="-120"/>
                <a:ea typeface="DFYuanBold-B5" pitchFamily="49" charset="-120"/>
              </a:rPr>
              <a:t>	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132729" y="1595717"/>
            <a:ext cx="4796117" cy="4547347"/>
          </a:xfrm>
        </p:spPr>
        <p:txBody>
          <a:bodyPr>
            <a:noAutofit/>
          </a:bodyPr>
          <a:lstStyle/>
          <a:p>
            <a:pPr marL="457200" indent="-457200">
              <a:spcBef>
                <a:spcPts val="2400"/>
              </a:spcBef>
              <a:spcAft>
                <a:spcPts val="1800"/>
              </a:spcAft>
              <a:buClr>
                <a:srgbClr val="003300"/>
              </a:buClr>
            </a:pPr>
            <a:r>
              <a:rPr lang="zh-CN" altLang="en-US" sz="40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未受過教育的學生</a:t>
            </a:r>
            <a:endParaRPr lang="en-US" sz="40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457200" indent="-457200">
              <a:spcBef>
                <a:spcPts val="2400"/>
              </a:spcBef>
              <a:spcAft>
                <a:spcPts val="1800"/>
              </a:spcAft>
              <a:buClr>
                <a:srgbClr val="003300"/>
              </a:buClr>
            </a:pPr>
            <a:r>
              <a:rPr lang="zh-CN" altLang="en-US" sz="40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受過教育的學生</a:t>
            </a:r>
            <a:endParaRPr lang="en-US" sz="40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457200" indent="-457200">
              <a:spcBef>
                <a:spcPts val="2400"/>
              </a:spcBef>
              <a:spcAft>
                <a:spcPts val="1800"/>
              </a:spcAft>
              <a:buClr>
                <a:srgbClr val="003300"/>
              </a:buClr>
            </a:pPr>
            <a:r>
              <a:rPr lang="zh-CN" altLang="en-US" sz="40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新的教導</a:t>
            </a:r>
            <a:endParaRPr lang="en-US" altLang="zh-CN" sz="40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457200" indent="-457200">
              <a:spcBef>
                <a:spcPts val="2400"/>
              </a:spcBef>
              <a:spcAft>
                <a:spcPts val="1800"/>
              </a:spcAft>
              <a:buClr>
                <a:srgbClr val="003300"/>
              </a:buClr>
            </a:pPr>
            <a:r>
              <a:rPr lang="zh-CN" altLang="en-US" sz="40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過去的教導</a:t>
            </a:r>
            <a:endParaRPr lang="en-US" sz="40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</p:txBody>
      </p:sp>
    </p:spTree>
  </p:cSld>
  <p:clrMapOvr>
    <a:masterClrMapping/>
  </p:clrMapOvr>
  <p:transition>
    <p:pull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02558" y="688157"/>
            <a:ext cx="7025902" cy="54958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chemeClr val="tx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既然新舊無法相容，堅持原有宗教思維的人要把新的教導勉強加入舊的思維體系裡，原有的體系就會完全崩潰；新的體系也無法建立得起來。</a:t>
            </a:r>
            <a:endParaRPr lang="en-US" sz="4400" dirty="0">
              <a:solidFill>
                <a:schemeClr val="tx1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1133355"/>
      </p:ext>
    </p:extLst>
  </p:cSld>
  <p:clrMapOvr>
    <a:masterClrMapping/>
  </p:clrMapOvr>
  <p:transition>
    <p:pull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1376313" y="697584"/>
            <a:ext cx="7315200" cy="592945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None/>
            </a:pPr>
            <a:r>
              <a:rPr lang="zh-CN" altLang="en-US" sz="4000" dirty="0">
                <a:solidFill>
                  <a:schemeClr val="tx1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人的無知與罪性導致我們</a:t>
            </a:r>
            <a:r>
              <a:rPr lang="zh-TW" altLang="en-US" sz="40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用先入為主的預設立場來過濾客觀存在的證據與真理</a:t>
            </a:r>
            <a:r>
              <a:rPr lang="zh-TW" altLang="en-US" sz="4000" dirty="0">
                <a:solidFill>
                  <a:schemeClr val="tx1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；</a:t>
            </a:r>
            <a:r>
              <a:rPr lang="zh-CN" altLang="en-US" sz="4000" dirty="0">
                <a:solidFill>
                  <a:schemeClr val="tx1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拒絕</a:t>
            </a:r>
            <a:r>
              <a:rPr lang="zh-TW" altLang="en-US" sz="4000" dirty="0">
                <a:solidFill>
                  <a:schemeClr val="tx1"/>
                </a:solidFill>
                <a:latin typeface="DFYuanBold-B5" panose="020F0709000000000000" pitchFamily="49" charset="-120"/>
                <a:ea typeface="DFYuanBold-B5" panose="020F0709000000000000" pitchFamily="49" charset="-120"/>
                <a:cs typeface="Times New Roman" panose="02020603050405020304" pitchFamily="18" charset="0"/>
              </a:rPr>
              <a:t>用客觀存在的證據與真理來驗證自己的預設立場。</a:t>
            </a:r>
            <a:endParaRPr lang="en-US" altLang="zh-TW" sz="4000" dirty="0">
              <a:solidFill>
                <a:schemeClr val="tx1"/>
              </a:solidFill>
              <a:latin typeface="DFYuanBold-B5" panose="020F0709000000000000" pitchFamily="49" charset="-120"/>
              <a:ea typeface="DFYuanBold-B5" panose="020F07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None/>
            </a:pPr>
            <a:r>
              <a:rPr lang="zh-CN" altLang="en-US" sz="4000" dirty="0">
                <a:solidFill>
                  <a:srgbClr val="464523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因此一個沒有自省功能，卻一味堅持要保留自己文化特質的社會，通常結果就是 </a:t>
            </a:r>
            <a:r>
              <a:rPr lang="zh-TW" altLang="en-US" sz="4000" dirty="0">
                <a:solidFill>
                  <a:srgbClr val="464523"/>
                </a:solidFill>
                <a:latin typeface="DFYuanBold-B5" panose="020F0709000000000000" pitchFamily="49" charset="-120"/>
                <a:ea typeface="DFYuanBold-B5" panose="020F0709000000000000" pitchFamily="49" charset="-120"/>
                <a:sym typeface="Wingdings" panose="05000000000000000000" pitchFamily="2" charset="2"/>
              </a:rPr>
              <a:t></a:t>
            </a:r>
            <a:endParaRPr lang="en-US" sz="4000" dirty="0">
              <a:solidFill>
                <a:srgbClr val="464523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None/>
            </a:pPr>
            <a:endParaRPr lang="en-US" sz="4000" dirty="0">
              <a:solidFill>
                <a:schemeClr val="tx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7344919"/>
      </p:ext>
    </p:extLst>
  </p:cSld>
  <p:clrMapOvr>
    <a:masterClrMapping/>
  </p:clrMapOvr>
  <p:transition>
    <p:pull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71341" y="452486"/>
            <a:ext cx="8220172" cy="6183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0" indent="-45720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</a:pPr>
            <a:r>
              <a:rPr lang="zh-TW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要民主，不要法治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 </a:t>
            </a:r>
            <a:r>
              <a:rPr 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要玩遊戲，卻不願遵守遊戲規則</a:t>
            </a:r>
            <a:r>
              <a:rPr lang="zh-TW" alt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0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lvl="0" indent="-45720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</a:pPr>
            <a:r>
              <a:rPr lang="zh-TW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要權力，不要責任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 </a:t>
            </a:r>
            <a:r>
              <a:rPr 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TW" alt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任意妄為，不需要為後果負任何責任。</a:t>
            </a:r>
            <a:endParaRPr lang="en-US" altLang="zh-TW" sz="40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-45720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</a:pPr>
            <a:r>
              <a:rPr lang="zh-TW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要享受，不要勞動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 </a:t>
            </a:r>
            <a:r>
              <a:rPr 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TW" alt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茶來伸手，飯來張口；捨不得自己的孩子勞動；還埋怨找不到工人。</a:t>
            </a:r>
            <a:endParaRPr lang="en-US" sz="40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33606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80767" y="471340"/>
            <a:ext cx="8220173" cy="6165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0" indent="-4572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zh-TW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要尊嚴，不要約束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要別人尊重，</a:t>
            </a: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自己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卻</a:t>
            </a: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不遵守自己所立的規矩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lvl="0" indent="-4572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zh-TW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要成長，不要學習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其實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一無所知，卻自以為是，夜郎自大。</a:t>
            </a:r>
            <a:endParaRPr lang="en-US" altLang="zh-TW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-4572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要自由，不要道德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不要人管，自己也不管。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-4572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</a:pPr>
            <a:r>
              <a:rPr lang="zh-TW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要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享受</a:t>
            </a:r>
            <a:r>
              <a:rPr lang="zh-TW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LiYuan-Bd" panose="020F0700000000000000" pitchFamily="34" charset="-120"/>
                <a:ea typeface="DFPLiYuan-Bd" panose="020F0700000000000000" pitchFamily="34" charset="-120"/>
              </a:rPr>
              <a:t>，不要投資</a:t>
            </a:r>
            <a:r>
              <a:rPr lang="en-US" sz="40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TW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只管砍樹，不管種樹；把後代的資源花的精光</a:t>
            </a:r>
            <a:r>
              <a:rPr lang="zh-CN" altLang="en-US" sz="36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36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484011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CEF46C9-7A8C-457A-BCCF-17111AAF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84" y="794994"/>
            <a:ext cx="6922207" cy="3777622"/>
          </a:xfrm>
        </p:spPr>
        <p:txBody>
          <a:bodyPr anchor="ctr">
            <a:no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800" dirty="0">
                <a:solidFill>
                  <a:schemeClr val="accent1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『</a:t>
            </a:r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但新酒必須裝在新皮袋裡。沒有人喝了陳酒又想喝新的，他總說陳的好。</a:t>
            </a:r>
            <a:r>
              <a:rPr lang="en-US" altLang="zh-TW" sz="4800" dirty="0">
                <a:solidFill>
                  <a:schemeClr val="accent1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』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9B5FDB-702E-4784-90BE-A5E31CDD9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6804" y="4781894"/>
            <a:ext cx="6683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路加福音</a:t>
            </a:r>
            <a:r>
              <a:rPr lang="en-US" altLang="zh-TW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5:39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2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25E3-5B4A-46BE-9A68-362A207947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5168" y="669303"/>
            <a:ext cx="7060676" cy="5731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人若不修正自己的預設立場，裡面就逐漸對真理產生抗拒的心，結果就是選擇</a:t>
            </a:r>
            <a:r>
              <a:rPr lang="en-US" altLang="zh-TW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從此</a:t>
            </a:r>
            <a:r>
              <a:rPr 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不再和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同行。</a:t>
            </a:r>
            <a:r>
              <a:rPr lang="en-US" altLang="zh-TW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en-US" altLang="zh-TW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約翰福音</a:t>
            </a:r>
            <a:r>
              <a:rPr lang="en-US" sz="40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6: 66)  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以至於教會運作逐漸離開主的呼召與教導。</a:t>
            </a:r>
            <a:endParaRPr lang="en-US" sz="44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6A344-1CC5-42CE-AE48-ABE7769D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66" y="895547"/>
            <a:ext cx="6858001" cy="1168924"/>
          </a:xfrm>
        </p:spPr>
        <p:txBody>
          <a:bodyPr anchor="b">
            <a:normAutofit/>
          </a:bodyPr>
          <a:lstStyle/>
          <a:p>
            <a:r>
              <a:rPr lang="zh-CN" altLang="en-US" dirty="0">
                <a:solidFill>
                  <a:srgbClr val="00222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主耶穌基督認識你嗎</a:t>
            </a:r>
            <a:r>
              <a:rPr lang="en-US" altLang="zh-CN" dirty="0">
                <a:solidFill>
                  <a:srgbClr val="00222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dirty="0">
              <a:solidFill>
                <a:srgbClr val="002221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8B3EE0-DD5B-41DC-8517-899E41305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666" y="2512292"/>
            <a:ext cx="7098169" cy="36483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zh-CN" altLang="en-US" sz="4000" dirty="0">
                <a:solidFill>
                  <a:srgbClr val="00222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根據希伯來文化，一個人</a:t>
            </a:r>
            <a:r>
              <a:rPr lang="en-US" altLang="zh-CN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被上帝所認識</a:t>
            </a:r>
            <a:r>
              <a:rPr lang="en-US" altLang="zh-CN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rgbClr val="00222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，是指這個人與上帝有</a:t>
            </a:r>
            <a:r>
              <a:rPr lang="en-US" altLang="zh-CN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以聖約為根基的美好關係。</a:t>
            </a:r>
            <a:r>
              <a:rPr lang="en-US" altLang="zh-CN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rgbClr val="0A10F4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維繫此關係的關鍵在於遵循聖約所定規的要求</a:t>
            </a:r>
            <a:r>
              <a:rPr lang="zh-CN" altLang="en-US" sz="4000" dirty="0">
                <a:solidFill>
                  <a:srgbClr val="00222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sz="4000" dirty="0">
              <a:solidFill>
                <a:srgbClr val="002221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8199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274AC4-2CEE-4E6F-8AA6-5C63744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659876"/>
            <a:ext cx="7200897" cy="161198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從登山寶訓看台灣文化</a:t>
            </a:r>
            <a:br>
              <a:rPr lang="en-US" altLang="zh-CN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</a:br>
            <a:r>
              <a:rPr lang="zh-CN" altLang="en-US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的信仰挑戰</a:t>
            </a:r>
            <a:endParaRPr lang="en-US" sz="4400" dirty="0">
              <a:solidFill>
                <a:srgbClr val="000048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4082C-6983-438B-AB99-E9178A3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923" y="2762054"/>
            <a:ext cx="6834433" cy="314344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zh-CN" sz="4000" dirty="0">
                <a:solidFill>
                  <a:srgbClr val="032F0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『</a:t>
            </a:r>
            <a:r>
              <a:rPr lang="zh-TW" altLang="en-US" sz="4000" dirty="0">
                <a:solidFill>
                  <a:srgbClr val="032F0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你們是世上的鹽，鹽若失了味，怎能叫他再鹹呢，以後無用，不過丟在外面，被人踐踏了。</a:t>
            </a:r>
            <a:r>
              <a:rPr lang="en-US" altLang="zh-CN" sz="4000" dirty="0">
                <a:solidFill>
                  <a:srgbClr val="032F0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』	</a:t>
            </a:r>
            <a:r>
              <a:rPr lang="zh-CN" altLang="en-US" sz="4000" dirty="0">
                <a:solidFill>
                  <a:srgbClr val="00006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馬太福音 </a:t>
            </a:r>
            <a:r>
              <a:rPr lang="en-US" altLang="zh-CN" sz="4000" dirty="0">
                <a:solidFill>
                  <a:srgbClr val="00006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5:</a:t>
            </a:r>
            <a:r>
              <a:rPr lang="en-US" sz="4000" dirty="0">
                <a:solidFill>
                  <a:srgbClr val="000064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13 </a:t>
            </a:r>
            <a:endParaRPr lang="en-US" sz="4000" dirty="0">
              <a:solidFill>
                <a:srgbClr val="000064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42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ED283FF-DE03-4A13-8B13-243D60607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8375" y="921470"/>
            <a:ext cx="7207250" cy="5015059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002221"/>
                </a:solidFill>
                <a:latin typeface="Georgia" panose="02040502050405020303" pitchFamily="18" charset="0"/>
                <a:ea typeface="DFPYuanMedium-B5" panose="020F0500000000000000" pitchFamily="34" charset="-120"/>
              </a:rPr>
              <a:t>最合乎台灣傳統文化</a:t>
            </a:r>
            <a:r>
              <a:rPr lang="zh-CN" altLang="en-US" sz="4000" dirty="0">
                <a:solidFill>
                  <a:srgbClr val="C00000"/>
                </a:solidFill>
                <a:latin typeface="Georgia" panose="02040502050405020303" pitchFamily="18" charset="0"/>
                <a:ea typeface="DFPYuanMedium-B5" panose="020F0500000000000000" pitchFamily="34" charset="-120"/>
              </a:rPr>
              <a:t>人情味特質</a:t>
            </a:r>
            <a:r>
              <a:rPr lang="zh-CN" altLang="en-US" sz="4000" dirty="0">
                <a:solidFill>
                  <a:srgbClr val="002221"/>
                </a:solidFill>
                <a:latin typeface="Georgia" panose="02040502050405020303" pitchFamily="18" charset="0"/>
                <a:ea typeface="DFPYuanMedium-B5" panose="020F0500000000000000" pitchFamily="34" charset="-120"/>
              </a:rPr>
              <a:t>的解釋：</a:t>
            </a:r>
            <a:endParaRPr lang="en-US" altLang="zh-CN" sz="4000" dirty="0">
              <a:solidFill>
                <a:srgbClr val="002221"/>
              </a:solidFill>
              <a:latin typeface="Georgia" panose="02040502050405020303" pitchFamily="18" charset="0"/>
              <a:ea typeface="DFPYuanMedium-B5" panose="020F0500000000000000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zh-CN" sz="4000" dirty="0">
                <a:solidFill>
                  <a:schemeClr val="accent1">
                    <a:lumMod val="10000"/>
                  </a:schemeClr>
                </a:solidFill>
                <a:latin typeface="Georgia" panose="02040502050405020303" pitchFamily="18" charset="0"/>
                <a:ea typeface="DFPYuanMedium-B5" panose="020F0500000000000000" pitchFamily="34" charset="-120"/>
              </a:rPr>
              <a:t>『</a:t>
            </a:r>
            <a:r>
              <a:rPr lang="zh-CN" altLang="en-US" sz="40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鹽是用來</a:t>
            </a:r>
            <a:r>
              <a:rPr lang="zh-CN" altLang="en-US" sz="4000" dirty="0">
                <a:solidFill>
                  <a:srgbClr val="FF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調味</a:t>
            </a:r>
            <a:r>
              <a:rPr lang="zh-CN" altLang="en-US" sz="40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的，所以我們要隨和一點，不要輕易跟別人起衝突。</a:t>
            </a:r>
            <a:r>
              <a:rPr lang="en-US" altLang="zh-CN" sz="4000" dirty="0">
                <a:solidFill>
                  <a:schemeClr val="accent1">
                    <a:lumMod val="10000"/>
                  </a:schemeClr>
                </a:solidFill>
                <a:latin typeface="Georgia" panose="02040502050405020303" pitchFamily="18" charset="0"/>
                <a:ea typeface="DFPYuanMedium-B5" panose="020F0500000000000000" pitchFamily="34" charset="-120"/>
              </a:rPr>
              <a:t>』</a:t>
            </a: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032F0A"/>
                </a:solidFill>
                <a:latin typeface="Candara" panose="020E0502030303020204" pitchFamily="34" charset="0"/>
                <a:ea typeface="DFPLiYuan-Bd" panose="020F0700000000000000" pitchFamily="34" charset="-120"/>
              </a:rPr>
              <a:t>問題是：這樣解釋對嗎</a:t>
            </a:r>
            <a:r>
              <a:rPr lang="en-US" altLang="zh-CN" sz="4000" dirty="0">
                <a:solidFill>
                  <a:srgbClr val="032F0A"/>
                </a:solidFill>
                <a:latin typeface="Candara" panose="020E0502030303020204" pitchFamily="34" charset="0"/>
                <a:ea typeface="DFPLiYuan-Bd" panose="020F0700000000000000" pitchFamily="34" charset="-120"/>
              </a:rPr>
              <a:t>?</a:t>
            </a:r>
            <a:endParaRPr lang="en-US" sz="4000" dirty="0">
              <a:solidFill>
                <a:srgbClr val="032F0A"/>
              </a:solidFill>
              <a:latin typeface="Candara" panose="020E0502030303020204" pitchFamily="34" charset="0"/>
              <a:ea typeface="DFPLiYuan-Bd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70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966F1-011D-48C7-970C-3092309C55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1500" y="1097281"/>
            <a:ext cx="8001000" cy="233171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先看舊約聖經中所提到</a:t>
            </a:r>
            <a:br>
              <a:rPr lang="en-US" altLang="zh-CN" sz="540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en-US" altLang="zh-CN" sz="540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540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鹽的特質是什麼</a:t>
            </a:r>
            <a:r>
              <a:rPr lang="en-US" altLang="zh-CN" sz="540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?』</a:t>
            </a:r>
            <a:endParaRPr lang="en-US" sz="5400">
              <a:solidFill>
                <a:srgbClr val="FFFFCC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341" y="443060"/>
            <a:ext cx="8239026" cy="5976594"/>
          </a:xfrm>
        </p:spPr>
        <p:txBody>
          <a:bodyPr anchor="t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64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凡以色列人所獻給耶和華聖物中的舉祭，我都賜給你和你的兒女，當作永得的分。這是給你和你的后裔，在耶和華面前作為永遠的鹽約 </a:t>
            </a:r>
            <a:r>
              <a:rPr lang="en-US" altLang="zh-CN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鹽即不廢壞的意思</a:t>
            </a:r>
            <a:r>
              <a:rPr lang="en-US" altLang="zh-CN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800" dirty="0">
                <a:solidFill>
                  <a:srgbClr val="000064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rgbClr val="000064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64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民數記 </a:t>
            </a:r>
            <a:r>
              <a:rPr lang="en-US" altLang="zh-CN" sz="4800" dirty="0">
                <a:solidFill>
                  <a:srgbClr val="000064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18:19</a:t>
            </a:r>
            <a:endParaRPr lang="en-US" sz="7200" dirty="0">
              <a:solidFill>
                <a:srgbClr val="000064"/>
              </a:solidFill>
              <a:latin typeface="Candara" panose="020E0502030303020204" pitchFamily="34" charset="0"/>
              <a:ea typeface="DFPYuanMedium-B5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8698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3120" y="688158"/>
            <a:ext cx="7897760" cy="5458118"/>
          </a:xfrm>
        </p:spPr>
        <p:txBody>
          <a:bodyPr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6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耶和華以色列的神曾立鹽約</a:t>
            </a:r>
            <a:r>
              <a:rPr lang="en-US" altLang="zh-CN" sz="4800" dirty="0">
                <a:solidFill>
                  <a:srgbClr val="00006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(</a:t>
            </a:r>
            <a:r>
              <a:rPr lang="zh-CN" altLang="en-US" sz="4800" dirty="0">
                <a:solidFill>
                  <a:srgbClr val="00006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鹽即不廢壞的意思</a:t>
            </a:r>
            <a:r>
              <a:rPr lang="en-US" altLang="zh-CN" sz="4800" dirty="0">
                <a:solidFill>
                  <a:srgbClr val="00006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)</a:t>
            </a:r>
            <a:r>
              <a:rPr lang="zh-CN" altLang="en-US" sz="4800" dirty="0">
                <a:solidFill>
                  <a:srgbClr val="000064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，將以色列國永遠賜給大衛和他的子孫，你們不知道麼。</a:t>
            </a:r>
            <a:endParaRPr lang="en-US" sz="4800" dirty="0">
              <a:solidFill>
                <a:srgbClr val="000064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6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歷代志下 </a:t>
            </a:r>
            <a:r>
              <a:rPr lang="en-US" altLang="zh-CN" sz="4800" dirty="0">
                <a:solidFill>
                  <a:srgbClr val="00006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13:5</a:t>
            </a:r>
            <a:endParaRPr lang="en-US" sz="4800" dirty="0">
              <a:solidFill>
                <a:srgbClr val="000064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1704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C966F1-011D-48C7-970C-3092309C55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1500" y="669303"/>
            <a:ext cx="8001000" cy="328249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再來看看新約聖經中所提到</a:t>
            </a:r>
            <a:r>
              <a:rPr lang="en-US" altLang="zh-CN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鹽</a:t>
            </a:r>
            <a:r>
              <a:rPr lang="en-US" altLang="zh-CN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的特質 </a:t>
            </a:r>
            <a:r>
              <a:rPr lang="en-US" altLang="zh-CN" sz="5400" b="1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br>
              <a:rPr lang="en-US" altLang="zh-CN" sz="5400" b="1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en-US" altLang="zh-CN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失了味</a:t>
            </a:r>
            <a:r>
              <a:rPr lang="en-US" altLang="zh-CN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是什麼意思</a:t>
            </a:r>
            <a:r>
              <a:rPr lang="en-US" altLang="zh-CN" sz="5400" dirty="0">
                <a:solidFill>
                  <a:srgbClr val="FFFFCC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sz="5400" dirty="0">
              <a:solidFill>
                <a:srgbClr val="FFFFCC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27" y="702296"/>
            <a:ext cx="7772400" cy="1145357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5400" dirty="0">
                <a:solidFill>
                  <a:srgbClr val="00005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鹽若</a:t>
            </a:r>
            <a:r>
              <a:rPr lang="en-US" altLang="zh-CN" sz="5400" dirty="0">
                <a:solidFill>
                  <a:srgbClr val="C0000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『</a:t>
            </a:r>
            <a:r>
              <a:rPr lang="zh-CN" altLang="en-US" sz="5400" dirty="0">
                <a:solidFill>
                  <a:srgbClr val="C0000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失了味</a:t>
            </a:r>
            <a:r>
              <a:rPr lang="en-US" altLang="zh-CN" sz="5400" dirty="0">
                <a:solidFill>
                  <a:srgbClr val="C00000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』</a:t>
            </a:r>
            <a:endParaRPr lang="en-US" sz="5400" dirty="0">
              <a:solidFill>
                <a:srgbClr val="C00000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5" name="Content Placeholder 4" descr="Sal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07027" y="2212259"/>
            <a:ext cx="7529051" cy="3943444"/>
          </a:xfrm>
        </p:spPr>
      </p:pic>
    </p:spTree>
    <p:extLst>
      <p:ext uri="{BB962C8B-B14F-4D97-AF65-F5344CB8AC3E}">
        <p14:creationId xmlns:p14="http://schemas.microsoft.com/office/powerpoint/2010/main" val="23275971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340" y="471340"/>
            <a:ext cx="8229600" cy="5920034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64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因為他們雖然知道神，卻不當作神榮耀祂，也不感謝祂。他們的思念變為虛妄，無知的心就昏暗了。自稱為聰明，反成了愚拙</a:t>
            </a:r>
            <a:r>
              <a:rPr lang="zh-CN" altLang="en-US" sz="4800" dirty="0">
                <a:solidFill>
                  <a:srgbClr val="000064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Candara" panose="020E0502030303020204" pitchFamily="34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latin typeface="Bwgrkn" panose="02020603050405020304" pitchFamily="18" charset="0"/>
              </a:rPr>
              <a:t>mwrai,nw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；變為愚拙</a:t>
            </a:r>
            <a:r>
              <a:rPr lang="en-US" sz="4800" b="1" dirty="0">
                <a:solidFill>
                  <a:srgbClr val="0000FF"/>
                </a:solidFill>
                <a:latin typeface="Candara" panose="020E0502030303020204" pitchFamily="34" charset="0"/>
              </a:rPr>
              <a:t>)</a:t>
            </a:r>
            <a:r>
              <a:rPr lang="zh-CN" altLang="en-US" sz="4800" dirty="0">
                <a:solidFill>
                  <a:srgbClr val="000064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羅馬書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 1:21</a:t>
            </a:r>
            <a:r>
              <a:rPr lang="en-US" altLang="zh-CN" sz="4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-22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 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3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0583" y="440703"/>
            <a:ext cx="8222834" cy="5976594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zh-CN" altLang="en-US" sz="4800" dirty="0">
                <a:solidFill>
                  <a:srgbClr val="000064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智慧人在哪裡，文士在哪裡。這世上的辯士在哪裡。神豈不是叫這世上的智慧變成愚拙麼 </a:t>
            </a:r>
            <a:r>
              <a:rPr lang="en-US" sz="4800" b="1" dirty="0">
                <a:solidFill>
                  <a:srgbClr val="0000FF"/>
                </a:solidFill>
                <a:latin typeface="Candara" panose="020E0502030303020204" pitchFamily="34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latin typeface="Bwgrkn" panose="02020603050405020304" pitchFamily="18" charset="0"/>
              </a:rPr>
              <a:t>mwrai,nw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；變為愚拙</a:t>
            </a:r>
            <a:r>
              <a:rPr lang="en-US" sz="4800" b="1" dirty="0">
                <a:solidFill>
                  <a:srgbClr val="0000FF"/>
                </a:solidFill>
                <a:latin typeface="Candara" panose="020E0502030303020204" pitchFamily="34" charset="0"/>
              </a:rPr>
              <a:t>)</a:t>
            </a:r>
            <a:r>
              <a:rPr lang="en-US" sz="4800" dirty="0">
                <a:solidFill>
                  <a:srgbClr val="000048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?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 </a:t>
            </a:r>
          </a:p>
          <a:p>
            <a:pPr marL="0" indent="0" algn="r">
              <a:lnSpc>
                <a:spcPct val="110000"/>
              </a:lnSpc>
              <a:spcBef>
                <a:spcPts val="1800"/>
              </a:spcBef>
              <a:spcAft>
                <a:spcPts val="900"/>
              </a:spcAft>
              <a:buNone/>
            </a:pPr>
            <a:r>
              <a:rPr lang="zh-CN" altLang="en-US" sz="4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哥林多前書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 1:20</a:t>
            </a:r>
          </a:p>
        </p:txBody>
      </p:sp>
    </p:spTree>
    <p:extLst>
      <p:ext uri="{BB962C8B-B14F-4D97-AF65-F5344CB8AC3E}">
        <p14:creationId xmlns:p14="http://schemas.microsoft.com/office/powerpoint/2010/main" val="2115014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966F1-011D-48C7-970C-3092309C55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8375" y="935249"/>
            <a:ext cx="7207250" cy="5003637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新約聖經所提到</a:t>
            </a:r>
            <a:r>
              <a:rPr lang="en-US" altLang="zh-CN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鹽的特質</a:t>
            </a:r>
            <a:r>
              <a:rPr lang="en-US" altLang="zh-CN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』</a:t>
            </a:r>
            <a:r>
              <a:rPr lang="zh-CN" altLang="en-US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中 </a:t>
            </a:r>
            <a:r>
              <a:rPr lang="en-US" altLang="zh-CN" sz="4400" b="1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– </a:t>
            </a:r>
            <a:r>
              <a:rPr lang="en-US" altLang="zh-CN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失了味</a:t>
            </a:r>
            <a:r>
              <a:rPr lang="en-US" altLang="zh-CN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』</a:t>
            </a:r>
            <a:r>
              <a:rPr lang="zh-CN" altLang="en-US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是什麼意思</a:t>
            </a:r>
            <a:r>
              <a:rPr lang="en-US" altLang="zh-CN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?</a:t>
            </a:r>
            <a:br>
              <a:rPr lang="en-US" altLang="zh-CN" sz="4400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</a:br>
            <a:br>
              <a:rPr lang="en-US" altLang="zh-CN" dirty="0">
                <a:solidFill>
                  <a:srgbClr val="000050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</a:br>
            <a:r>
              <a:rPr lang="en-US" altLang="zh-CN" sz="5400" dirty="0">
                <a:solidFill>
                  <a:srgbClr val="003231"/>
                </a:solidFill>
                <a:latin typeface="Candara" panose="020E0502030303020204" pitchFamily="34" charset="0"/>
                <a:ea typeface="DFPYuanMedium-B5" panose="020F0500000000000000" pitchFamily="34" charset="-120"/>
              </a:rPr>
              <a:t>『</a:t>
            </a:r>
            <a:r>
              <a:rPr lang="zh-CN" altLang="en-US" sz="5400" dirty="0">
                <a:solidFill>
                  <a:srgbClr val="00323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變成戇</a:t>
            </a:r>
            <a:r>
              <a:rPr lang="en-US" altLang="zh-CN" sz="5400" dirty="0">
                <a:solidFill>
                  <a:srgbClr val="00323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CN" altLang="en-US" sz="5400" dirty="0">
                <a:solidFill>
                  <a:srgbClr val="00323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愚拙 </a:t>
            </a:r>
            <a:r>
              <a:rPr lang="en-US" altLang="zh-CN" sz="4400" b="1" i="1" dirty="0">
                <a:solidFill>
                  <a:srgbClr val="003231"/>
                </a:solidFill>
                <a:latin typeface="Candara" panose="020E0502030303020204" pitchFamily="34" charset="0"/>
                <a:ea typeface="DFPYuanBold-B5" panose="020F0700000000000000" pitchFamily="34" charset="-120"/>
              </a:rPr>
              <a:t>become foolish</a:t>
            </a:r>
            <a:r>
              <a:rPr lang="en-US" altLang="zh-CN" sz="5400" dirty="0">
                <a:solidFill>
                  <a:srgbClr val="00323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400" dirty="0">
              <a:solidFill>
                <a:srgbClr val="003231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60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B4AF1-310C-4686-A4A8-3BD3883330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7836" y="454843"/>
            <a:ext cx="8354506" cy="59483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猶太人對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認識</a:t>
            </a:r>
            <a:r>
              <a:rPr lang="en-US" altLang="zh-TW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的界定是由一個人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認識對方之後的後續反應</a:t>
            </a:r>
            <a:r>
              <a:rPr lang="zh-TW" altLang="en-US" sz="44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來衡量的。換句話說，如果一個人真認識耶穌基督，就應該會自然而然地信靠順服祂。</a:t>
            </a:r>
            <a:endParaRPr lang="en-US" sz="4400" dirty="0">
              <a:latin typeface="Candara" panose="020E0502030303020204" pitchFamily="34" charset="0"/>
              <a:ea typeface="DFPYuanLight-B5" panose="020F03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434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6BC0-A4A3-43A8-BE7F-323244F477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340" y="471340"/>
            <a:ext cx="8229600" cy="5920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因此，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鹽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在登山寶訓中最可能的涵義是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(1)『</a:t>
            </a: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防止腐化的能力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；並且具有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(2)『</a:t>
            </a: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聰明智慧的品質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altLang="zh-CN" sz="44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461963" indent="-461963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基督徒在這世界上應該要有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防止腐化，並保存生命智慧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的能力；而不是要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隨和</a:t>
            </a:r>
            <a:r>
              <a:rPr lang="en-US" altLang="zh-CN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40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530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42E1-D19A-467F-9D14-CD525DB24E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827" y="923827"/>
            <a:ext cx="7334053" cy="503391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凡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順從耶穌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基督的人，就必然遵循上帝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國度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價值觀</a:t>
            </a:r>
            <a:r>
              <a:rPr lang="zh-CN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而行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；凡遵循上帝的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國度價值觀</a:t>
            </a:r>
            <a:r>
              <a:rPr lang="zh-CN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而</a:t>
            </a:r>
            <a:r>
              <a:rPr lang="zh-CN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行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的人，就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難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免受世人的辱罵，逼迫，甚至捏造各樣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Microsoft YaHei" panose="020B0503020204020204" pitchFamily="34" charset="-122"/>
              </a:rPr>
              <a:t>壞話毀謗</a:t>
            </a:r>
            <a:r>
              <a:rPr lang="zh-CN" altLang="en-US" sz="44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48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79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CEE6-31E1-4C21-B5AB-E1CDD24E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65" y="801278"/>
            <a:ext cx="7100789" cy="249810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耶穌對信他的猶太人說：你們若常常遵守我的道，就真是我的門徒。你們必曉得真理，真理必叫你們得以自由。</a:t>
            </a:r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	</a:t>
            </a:r>
            <a:r>
              <a:rPr lang="zh-CN" alt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約翰福音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8:31</a:t>
            </a:r>
            <a:r>
              <a:rPr lang="en-US" altLang="zh-CN" sz="36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-32</a:t>
            </a:r>
            <a:endParaRPr lang="en-US" sz="3600" dirty="0">
              <a:solidFill>
                <a:srgbClr val="00005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D0926-28F6-4DFA-AF1A-053329AA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7665" y="3883808"/>
            <a:ext cx="6874545" cy="2172914"/>
          </a:xfrm>
        </p:spPr>
        <p:txBody>
          <a:bodyPr anchor="ctr">
            <a:normAutofit/>
          </a:bodyPr>
          <a:lstStyle/>
          <a:p>
            <a:pPr algn="l">
              <a:lnSpc>
                <a:spcPct val="110000"/>
              </a:lnSpc>
              <a:spcBef>
                <a:spcPts val="450"/>
              </a:spcBef>
            </a:pP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民族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社會文化往往是攔阻我們改變一個很主要的原因。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62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274AC4-2CEE-4E6F-8AA6-5C63744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659876"/>
            <a:ext cx="7200897" cy="161198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聖經的</a:t>
            </a:r>
            <a:r>
              <a:rPr lang="en-US" altLang="zh-CN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婚姻</a:t>
            </a:r>
            <a:r>
              <a:rPr lang="en-US" altLang="zh-CN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觀</a:t>
            </a:r>
            <a:endParaRPr lang="en-US" sz="4400" dirty="0">
              <a:solidFill>
                <a:srgbClr val="000048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4082C-6983-438B-AB99-E9178A3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923" y="2762054"/>
            <a:ext cx="6834433" cy="3143443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36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創世記</a:t>
            </a:r>
            <a:r>
              <a:rPr lang="en-US" altLang="zh-TW" sz="36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2:24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因此，</a:t>
            </a:r>
            <a:r>
              <a:rPr lang="zh-TW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人要離開父母，與妻子連合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，二人成為一體。</a:t>
            </a:r>
            <a:r>
              <a:rPr lang="en-GB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當時夫妻二人，赤身露體，並不羞恥。</a:t>
            </a:r>
            <a:endParaRPr lang="en-US" sz="36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567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05662A-4D19-4E5C-B2DD-ECA881D991A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7584" y="669303"/>
            <a:ext cx="7767685" cy="5722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馬太福音</a:t>
            </a:r>
            <a:r>
              <a:rPr lang="en-US" altLang="zh-TW" sz="40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19:4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耶穌回答說：那起初造人的，是造男造女，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5 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並且說：</a:t>
            </a:r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因此，人要離開父母，與妻子連合，二人成為一體。</a:t>
            </a:r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這經你們沒有念過麼。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既然如此，夫妻不再是兩個人，乃是一體的了，所以神配合的，人不可分開。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8463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05662A-4D19-4E5C-B2DD-ECA881D991A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7584" y="669303"/>
            <a:ext cx="7767685" cy="5722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馬太福音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19:7 </a:t>
            </a:r>
            <a:r>
              <a:rPr 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法利賽人說：這樣，</a:t>
            </a:r>
            <a:r>
              <a:rPr 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摩西為甚麼吩咐給妻子休書，就可以休他呢。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耶穌說：摩西</a:t>
            </a:r>
            <a:r>
              <a:rPr lang="zh-TW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因為你們的心硬</a:t>
            </a:r>
            <a:r>
              <a:rPr lang="zh-TW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所以許你們休妻，但起初並不是這樣。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我告訴你們，凡休妻另娶的，若不為淫亂的緣故，就是犯姦淫了，有人娶那被休的婦人，也是犯姦淫了。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4466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05662A-4D19-4E5C-B2DD-ECA881D991A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7584" y="669303"/>
            <a:ext cx="7541443" cy="5750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algn="ctr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因為你們的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心硬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』…</a:t>
            </a:r>
            <a:endParaRPr lang="en-US" sz="5400" b="0" i="0" strike="noStrike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 indent="0" algn="ctr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800" b="0" i="0" u="none" strike="noStrike" baseline="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algn="ctr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b="0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硬</a:t>
            </a:r>
            <a:r>
              <a:rPr lang="en-US" altLang="zh-CN" sz="4800" b="0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4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+</a:t>
            </a:r>
            <a:r>
              <a:rPr lang="en-US" altLang="zh-CN" sz="4800" b="0" i="0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b="0" i="0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心</a:t>
            </a:r>
            <a:r>
              <a:rPr lang="en-US" altLang="zh-CN" sz="4800" b="0" i="0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</a:p>
          <a:p>
            <a:pPr marL="0" marR="0" indent="0" algn="ctr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 i="1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Stubbornness</a:t>
            </a:r>
            <a:r>
              <a:rPr lang="en-US" sz="4800" b="0" i="0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0" i="0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en-US" sz="4000" b="1" i="1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of persons hard to teach</a:t>
            </a:r>
            <a:r>
              <a:rPr lang="en-US" sz="4000" b="0" i="0" u="none" strike="noStrike" baseline="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) </a:t>
            </a:r>
            <a:r>
              <a:rPr lang="zh-CN" altLang="en-US" sz="5400" b="0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頑固，沒有受教的心</a:t>
            </a:r>
            <a:endParaRPr lang="en-US" sz="115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F3A285-1992-4407-B7C2-C82B7B28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1453131"/>
            <a:ext cx="5157663" cy="14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401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05662A-4D19-4E5C-B2DD-ECA881D991A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76312" y="678730"/>
            <a:ext cx="7418895" cy="5505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Bwgrkl"/>
              </a:rPr>
              <a:t>主耶穌又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Bwgrkl"/>
              </a:rPr>
              <a:t>再次</a:t>
            </a:r>
            <a:r>
              <a:rPr lang="zh-TW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Bwgrkl"/>
              </a:rPr>
              <a:t>指出猶太法利賽人和拉比在聖經教導上的老問題</a:t>
            </a:r>
            <a:r>
              <a:rPr lang="en-US" sz="44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Bwgrkl"/>
              </a:rPr>
              <a:t> –</a:t>
            </a:r>
          </a:p>
          <a:p>
            <a:pPr marL="461963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Bwgrkl"/>
              </a:rPr>
              <a:t>既然上帝已經定規兩人要成為一體，怎麼在你們中間還在討論『休妻的條件』</a:t>
            </a: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Bwgrkl"/>
              </a:rPr>
              <a:t>?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1A6A6-051A-4BCD-81C8-184F5613A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6" y="2512242"/>
            <a:ext cx="7070103" cy="183351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sz="72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結論</a:t>
            </a:r>
            <a:endParaRPr lang="en-US" sz="72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9C633-0A70-4CC5-97A6-C558F1C2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8226" y="4345758"/>
            <a:ext cx="6617617" cy="167404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智慧之子當以智慧為是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16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DB711D-222D-44EF-9069-B66A1E15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9" y="1314450"/>
            <a:ext cx="4675452" cy="211455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30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基督徒之父是亞伯拉罕 </a:t>
            </a:r>
            <a:r>
              <a:rPr lang="en-US" sz="30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30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反思根源 </a:t>
            </a:r>
            <a:r>
              <a:rPr lang="en-US" sz="30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. </a:t>
            </a:r>
            <a:r>
              <a:rPr lang="zh-CN" altLang="en-US" sz="30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重建信仰 </a:t>
            </a:r>
            <a:r>
              <a:rPr 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平裝</a:t>
            </a:r>
            <a:r>
              <a:rPr 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en-US" sz="2700" i="1" cap="small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Our Father Abraham: Jewish Roots of the Christian Faith</a:t>
            </a:r>
            <a:endParaRPr lang="en-US" sz="2700" i="1" cap="smal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AD8BF-4BC1-4ACA-9A70-DE9EC238F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799" y="3958936"/>
            <a:ext cx="4676759" cy="1704257"/>
          </a:xfrm>
        </p:spPr>
        <p:txBody>
          <a:bodyPr anchor="ctr">
            <a:normAutofit/>
          </a:bodyPr>
          <a:lstStyle/>
          <a:p>
            <a:pPr algn="l">
              <a:spcBef>
                <a:spcPts val="450"/>
              </a:spcBef>
            </a:pPr>
            <a:r>
              <a:rPr lang="zh-CN" alt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作者：</a:t>
            </a:r>
            <a:r>
              <a:rPr 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 </a:t>
            </a:r>
            <a:r>
              <a:rPr lang="zh-CN" alt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馬文．韋爾森</a:t>
            </a:r>
            <a:r>
              <a:rPr lang="en-US" sz="2100" i="1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 (Marvin R. Wilson)</a:t>
            </a:r>
            <a:br>
              <a:rPr lang="en-US" sz="2100" i="1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CN" alt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譯者：</a:t>
            </a:r>
            <a:r>
              <a:rPr 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 </a:t>
            </a:r>
            <a:r>
              <a:rPr lang="zh-CN" alt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林梓鳳</a:t>
            </a:r>
            <a:br>
              <a:rPr 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CN" alt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出版社：</a:t>
            </a:r>
            <a:r>
              <a:rPr 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 </a:t>
            </a:r>
            <a:r>
              <a:rPr lang="zh-CN" altLang="en-US" sz="21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夏達華研道中心</a:t>
            </a:r>
            <a:endParaRPr lang="en-US" sz="21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776B4C7-FAE8-49AB-9FA4-5C3776542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054"/>
          <a:stretch/>
        </p:blipFill>
        <p:spPr bwMode="auto">
          <a:xfrm>
            <a:off x="5408468" y="1194807"/>
            <a:ext cx="3275733" cy="4468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3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274AC4-2CEE-4E6F-8AA6-5C637449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168978"/>
            <a:ext cx="7200897" cy="895492"/>
          </a:xfrm>
        </p:spPr>
        <p:txBody>
          <a:bodyPr anchor="b">
            <a:normAutofit/>
          </a:bodyPr>
          <a:lstStyle/>
          <a:p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對</a:t>
            </a:r>
            <a:r>
              <a:rPr lang="en-US" altLang="zh-CN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救恩或永生</a:t>
            </a:r>
            <a:r>
              <a:rPr lang="en-US" altLang="zh-CN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dirty="0">
                <a:solidFill>
                  <a:srgbClr val="00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的詮釋</a:t>
            </a:r>
            <a:endParaRPr lang="en-US" dirty="0">
              <a:solidFill>
                <a:srgbClr val="000048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4082C-6983-438B-AB99-E9178A3C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2516957"/>
            <a:ext cx="6924109" cy="367645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猶太人對</a:t>
            </a:r>
            <a:r>
              <a:rPr lang="en-US" altLang="zh-CN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救恩</a:t>
            </a:r>
            <a:r>
              <a:rPr lang="en-US" altLang="zh-CN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或</a:t>
            </a:r>
            <a:r>
              <a:rPr lang="en-US" altLang="zh-CN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得永生</a:t>
            </a:r>
            <a:r>
              <a:rPr lang="en-US" altLang="zh-CN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的理解不是</a:t>
            </a:r>
            <a:r>
              <a:rPr lang="en-US" altLang="zh-CN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進天堂</a:t>
            </a:r>
            <a:r>
              <a:rPr lang="en-US" altLang="zh-CN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；而是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與上帝有永恆，美好的關係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rgbClr val="002221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；而義人就是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上帝和他關係很好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的人。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329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FBC922-2FF8-4ACA-9AF1-66DFF325C2C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04" y="1092533"/>
            <a:ext cx="3045425" cy="467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8078E-B833-4267-A0A7-E19A28E2A50F}"/>
              </a:ext>
            </a:extLst>
          </p:cNvPr>
          <p:cNvSpPr txBox="1"/>
          <p:nvPr/>
        </p:nvSpPr>
        <p:spPr>
          <a:xfrm>
            <a:off x="606971" y="3452380"/>
            <a:ext cx="4480545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33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Our Father Abraham: </a:t>
            </a:r>
            <a:r>
              <a:rPr lang="en-US" sz="3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Jewish Roots of the Christian </a:t>
            </a:r>
            <a:r>
              <a:rPr lang="en-US" altLang="zh-CN" sz="3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Faith</a:t>
            </a:r>
            <a:r>
              <a:rPr lang="en-US" sz="3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by Marvin R. Wilson</a:t>
            </a:r>
            <a:r>
              <a:rPr lang="en-US" altLang="zh-CN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197708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E555-559B-4CFA-853A-AB177BF1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2" y="1184563"/>
            <a:ext cx="4657268" cy="2244437"/>
          </a:xfrm>
        </p:spPr>
        <p:txBody>
          <a:bodyPr anchor="t"/>
          <a:lstStyle/>
          <a:p>
            <a:pPr algn="l">
              <a:lnSpc>
                <a:spcPct val="120000"/>
              </a:lnSpc>
            </a:pPr>
            <a:r>
              <a:rPr lang="zh-CN" altLang="en-US" sz="3300" kern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古猶太歷史文化語境下的希伯來聖經文學研究</a:t>
            </a:r>
            <a:r>
              <a:rPr lang="zh-CN" altLang="en-US" sz="3300" kern="18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Microsoft YaHei" panose="020B0503020204020204" pitchFamily="34" charset="-122"/>
              </a:rPr>
              <a:t> </a:t>
            </a:r>
            <a:br>
              <a:rPr lang="en-US" altLang="zh-CN" sz="3000" kern="18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Microsoft YaHei" panose="020B0503020204020204" pitchFamily="34" charset="-122"/>
              </a:rPr>
            </a:br>
            <a:r>
              <a:rPr lang="en-US" sz="30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簡體字</a:t>
            </a:r>
            <a:r>
              <a:rPr lang="en-US" sz="3000" b="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– </a:t>
            </a:r>
            <a:r>
              <a:rPr lang="zh-CN" altLang="en-US" sz="3000" b="0" dirty="0">
                <a:solidFill>
                  <a:srgbClr val="FFC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目前缺貨</a:t>
            </a:r>
            <a:endParaRPr lang="en-US" b="0" dirty="0">
              <a:solidFill>
                <a:srgbClr val="FFC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2BB10-7950-4311-9A07-6E1A3298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2" y="3771901"/>
            <a:ext cx="4658576" cy="190153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450"/>
              </a:spcBef>
            </a:pPr>
            <a:r>
              <a:rPr lang="zh-CN" alt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作者：</a:t>
            </a:r>
            <a:r>
              <a:rPr 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 </a:t>
            </a:r>
            <a:r>
              <a:rPr lang="zh-CN" altLang="en-US" sz="2700" u="sng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王立新</a:t>
            </a:r>
            <a:endParaRPr lang="en-US" sz="27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450"/>
              </a:spcBef>
            </a:pPr>
            <a:r>
              <a:rPr lang="zh-CN" alt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出版社：商務印書館</a:t>
            </a:r>
            <a:r>
              <a:rPr lang="zh-CN" altLang="en-US" sz="2700" u="sng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Microsoft YaHei" panose="020B0503020204020204" pitchFamily="34" charset="-122"/>
              </a:rPr>
              <a:t> </a:t>
            </a:r>
            <a:endParaRPr lang="en-US" sz="27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450"/>
              </a:spcBef>
            </a:pPr>
            <a:r>
              <a:rPr lang="zh-CN" alt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出版日期：</a:t>
            </a:r>
            <a:r>
              <a:rPr 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2014/05/01</a:t>
            </a:r>
            <a:endParaRPr lang="en-US" sz="27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450"/>
              </a:spcBef>
            </a:pPr>
            <a:r>
              <a:rPr lang="zh-CN" altLang="en-US" sz="27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書房：博客來網路書房</a:t>
            </a:r>
            <a:endParaRPr lang="en-US" sz="27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古猶太歷史文化語境下的希伯來聖經文學研究">
            <a:extLst>
              <a:ext uri="{FF2B5EF4-FFF2-40B4-BE49-F238E27FC236}">
                <a16:creationId xmlns:a16="http://schemas.microsoft.com/office/drawing/2014/main" id="{46FE58A7-7489-436D-9263-710419181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r="17137"/>
          <a:stretch/>
        </p:blipFill>
        <p:spPr bwMode="auto">
          <a:xfrm>
            <a:off x="5611567" y="1109072"/>
            <a:ext cx="3054452" cy="4639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062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DDA2-0024-494F-9084-1DAEB659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92" y="1169353"/>
            <a:ext cx="4558148" cy="190895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zh-CN" alt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為誰而著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?  </a:t>
            </a:r>
            <a:r>
              <a:rPr lang="zh-CN" alt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猶太背景下的約翰福音詮釋 </a:t>
            </a:r>
            <a:r>
              <a:rPr lang="en-US" altLang="zh-CN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Helvetica" panose="020B0604020202020204" pitchFamily="34" charset="0"/>
              </a:rPr>
              <a:t>/ </a:t>
            </a:r>
            <a:r>
              <a:rPr lang="en-US" sz="2700" i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Helvetica" panose="020B0604020202020204" pitchFamily="34" charset="0"/>
              </a:rPr>
              <a:t>The Jewish Gospel of John: Discovering Jesus, King of All Israel</a:t>
            </a:r>
            <a:r>
              <a:rPr lang="en-US" sz="2700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簡體字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26463-0423-4A6A-A6FF-058DDCC6A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92" y="3273136"/>
            <a:ext cx="4668967" cy="2415509"/>
          </a:xfrm>
        </p:spPr>
        <p:txBody>
          <a:bodyPr anchor="ctr">
            <a:normAutofit fontScale="92500"/>
          </a:bodyPr>
          <a:lstStyle/>
          <a:p>
            <a:pPr algn="l">
              <a:spcBef>
                <a:spcPts val="450"/>
              </a:spcBef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作者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: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艾利．拉撒路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艾森伯格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Eli Lizorkin-Eyzenberg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);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譯者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: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張思思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algn="l">
              <a:spcBef>
                <a:spcPts val="450"/>
              </a:spcBef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出版社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: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中華三一出版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algn="l">
              <a:spcBef>
                <a:spcPts val="450"/>
              </a:spcBef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出版日期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: 2020/6/15</a:t>
            </a:r>
          </a:p>
          <a:p>
            <a:pPr algn="l">
              <a:spcBef>
                <a:spcPts val="450"/>
              </a:spcBef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書房：宇宙光雜誌社；校園書房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512183-9733-4F57-890E-9ADB89E56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14364"/>
          <a:stretch/>
        </p:blipFill>
        <p:spPr bwMode="auto">
          <a:xfrm>
            <a:off x="5442239" y="1169352"/>
            <a:ext cx="3234170" cy="4519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285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EF4102-3D85-4906-B772-471C6201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42" y="1376633"/>
            <a:ext cx="7863320" cy="2727669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500" b="0" spc="3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“古代希伯來人思維方式</a:t>
            </a:r>
            <a:br>
              <a:rPr lang="en-US" altLang="zh-CN" sz="4500" b="0" spc="3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CN" altLang="en-US" sz="4500" b="0" spc="3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的特徵</a:t>
            </a:r>
            <a:r>
              <a:rPr lang="zh-CN" altLang="en-US" sz="45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br>
              <a:rPr lang="en-US" sz="405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zh-CN" altLang="en-US" sz="405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水深之處福音網</a:t>
            </a:r>
            <a:endParaRPr lang="en-US" sz="2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43AAF-9A0E-4617-9F52-7CB8D0F9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634" y="4356228"/>
            <a:ext cx="7300134" cy="1125140"/>
          </a:xfrm>
        </p:spPr>
        <p:txBody>
          <a:bodyPr anchor="ctr">
            <a:normAutofit fontScale="92500"/>
          </a:bodyPr>
          <a:lstStyle/>
          <a:p>
            <a:r>
              <a:rPr lang="zh-CN" altLang="en-US" sz="3000" b="1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(http://www.luke54.org/view/1060/7428.html)</a:t>
            </a:r>
            <a:endParaRPr lang="en-US" sz="30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614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2704C6-04F8-4CBA-9672-0DFE0A96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6" y="669303"/>
            <a:ext cx="3277232" cy="3026004"/>
          </a:xfrm>
        </p:spPr>
        <p:txBody>
          <a:bodyPr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33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猶太教四千年：</a:t>
            </a:r>
            <a:r>
              <a:rPr lang="zh-CN" altLang="en-US" sz="2700" dirty="0">
                <a:solidFill>
                  <a:srgbClr val="CCFFCC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從聖經起源、耶穌時代聖殿崇拜到現代分布全球的猶太信仰 </a:t>
            </a:r>
            <a:r>
              <a:rPr lang="en-US" i="1" u="none" strike="noStrike" dirty="0">
                <a:solidFill>
                  <a:srgbClr val="FFFFCC"/>
                </a:solidFill>
                <a:effectLst/>
                <a:latin typeface="Arial" panose="020B0604020202020204" pitchFamily="34" charset="0"/>
              </a:rPr>
              <a:t>A History of Judaism</a:t>
            </a:r>
            <a:endParaRPr lang="en-US" i="1" dirty="0">
              <a:solidFill>
                <a:srgbClr val="FFFFCC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6F96AD-8B3A-4546-A600-0E7B6A435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115" y="3909767"/>
            <a:ext cx="3679397" cy="227893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作者： 馬汀 </a:t>
            </a:r>
            <a:r>
              <a:rPr lang="en-US" altLang="zh-TW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sym typeface="Symbol" panose="05050102010706020507" pitchFamily="18" charset="2"/>
              </a:rPr>
              <a:t> </a:t>
            </a:r>
            <a:r>
              <a:rPr lang="zh-TW" altLang="en-US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古德曼</a:t>
            </a:r>
            <a:r>
              <a:rPr lang="en-US" altLang="zh-TW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altLang="zh-TW" sz="2400" b="1" i="1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Martin Goodman)</a:t>
            </a:r>
            <a:endParaRPr lang="zh-TW" altLang="en-US" sz="2400" b="1" i="1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譯者： 羅亞琪</a:t>
            </a:r>
            <a:r>
              <a:rPr lang="zh-CN" altLang="en-US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zh-TW" altLang="en-US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曾宗盛</a:t>
            </a:r>
          </a:p>
          <a:p>
            <a:pPr algn="l">
              <a:spcBef>
                <a:spcPts val="0"/>
              </a:spcBef>
            </a:pPr>
            <a:r>
              <a:rPr lang="zh-TW" altLang="en-US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出版社：麥浩斯 </a:t>
            </a:r>
            <a:endParaRPr lang="en-US" altLang="zh-TW" sz="2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出版日期：</a:t>
            </a:r>
            <a:r>
              <a:rPr lang="en-US" altLang="zh-TW" sz="2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2019/06/20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9A9C1-D143-447C-9E94-69F33470C5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56" y="1191706"/>
            <a:ext cx="4358127" cy="4474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596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08078E-B833-4267-A0A7-E19A28E2A50F}"/>
              </a:ext>
            </a:extLst>
          </p:cNvPr>
          <p:cNvSpPr txBox="1"/>
          <p:nvPr/>
        </p:nvSpPr>
        <p:spPr>
          <a:xfrm>
            <a:off x="504496" y="1413062"/>
            <a:ext cx="40675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Misreading Scripture with Western Eyes:</a:t>
            </a:r>
            <a:r>
              <a:rPr lang="en-US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Removing Cultural Blinders to Better Understand the Bible</a:t>
            </a:r>
            <a:r>
              <a: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，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E. Randolph Richards, 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Brandon J. O‘Brien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宋体" panose="02010600030101010101" pitchFamily="2" charset="-122"/>
              </a:rPr>
              <a:t>，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2012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60A0E3-29C8-439B-BC19-40BBE156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13" y="599542"/>
            <a:ext cx="3776391" cy="565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5944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FBB0B09-96B0-46DE-8E47-F6528712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25" y="580351"/>
            <a:ext cx="3619325" cy="5697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265A0-9617-46ED-A1BD-A9243D280C73}"/>
              </a:ext>
            </a:extLst>
          </p:cNvPr>
          <p:cNvSpPr txBox="1"/>
          <p:nvPr/>
        </p:nvSpPr>
        <p:spPr>
          <a:xfrm>
            <a:off x="471340" y="2059394"/>
            <a:ext cx="4223208" cy="254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20000"/>
              </a:lnSpc>
            </a:pPr>
            <a:r>
              <a:rPr lang="en-US" sz="36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Hebrew </a:t>
            </a:r>
            <a:r>
              <a:rPr lang="en-US" sz="3600" b="1" i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Yeshua</a:t>
            </a:r>
            <a:r>
              <a:rPr lang="en-US" sz="3600" b="1" i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vs. the Greek Jesus</a:t>
            </a:r>
            <a:r>
              <a:rPr lang="en-US" sz="36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defTabSz="342900">
              <a:lnSpc>
                <a:spcPct val="120000"/>
              </a:lnSpc>
            </a:pPr>
            <a:r>
              <a:rPr lang="en-US" sz="32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Nehemia</a:t>
            </a:r>
            <a:r>
              <a:rPr lang="en-US" sz="32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Gordon, 2005</a:t>
            </a:r>
          </a:p>
        </p:txBody>
      </p:sp>
    </p:spTree>
    <p:extLst>
      <p:ext uri="{BB962C8B-B14F-4D97-AF65-F5344CB8AC3E}">
        <p14:creationId xmlns:p14="http://schemas.microsoft.com/office/powerpoint/2010/main" val="22720344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E1D59F-46BA-4B00-B300-954571FB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96" y="644037"/>
            <a:ext cx="3717005" cy="556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A8523D-60A1-4C45-941C-C361F03FC2E7}"/>
              </a:ext>
            </a:extLst>
          </p:cNvPr>
          <p:cNvSpPr txBox="1"/>
          <p:nvPr/>
        </p:nvSpPr>
        <p:spPr>
          <a:xfrm>
            <a:off x="609900" y="1351508"/>
            <a:ext cx="37170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Jesus Through Middle Eastern Eyes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Cultural Studies in the Gospels,</a:t>
            </a:r>
          </a:p>
          <a:p>
            <a:pPr defTabSz="34290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Kenneth E. Bailey, 2008</a:t>
            </a:r>
          </a:p>
        </p:txBody>
      </p:sp>
    </p:spTree>
    <p:extLst>
      <p:ext uri="{BB962C8B-B14F-4D97-AF65-F5344CB8AC3E}">
        <p14:creationId xmlns:p14="http://schemas.microsoft.com/office/powerpoint/2010/main" val="33807922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B04FC1-1193-4479-AE5D-10E13D5C86E8}"/>
              </a:ext>
            </a:extLst>
          </p:cNvPr>
          <p:cNvSpPr txBox="1"/>
          <p:nvPr/>
        </p:nvSpPr>
        <p:spPr>
          <a:xfrm>
            <a:off x="515845" y="3429000"/>
            <a:ext cx="4056155" cy="304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10000"/>
              </a:lnSpc>
            </a:pP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Sitting at the Feet of Rabbi Jesus: </a:t>
            </a:r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How the Jewishness of Jesus Can Transform Your Faith,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by </a:t>
            </a:r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Ann Spangler and Lois Tverberg, 2018</a:t>
            </a:r>
          </a:p>
        </p:txBody>
      </p:sp>
      <p:pic>
        <p:nvPicPr>
          <p:cNvPr id="3074" name="Picture 2" descr="Sitting at the Feet of Rabbi Jesus: How the Jewishness of Jesus Can Transform Your Faith">
            <a:extLst>
              <a:ext uri="{FF2B5EF4-FFF2-40B4-BE49-F238E27FC236}">
                <a16:creationId xmlns:a16="http://schemas.microsoft.com/office/drawing/2014/main" id="{CDD2E2EC-8882-4EFB-8359-2232FC09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53" y="2980213"/>
            <a:ext cx="2126635" cy="324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8A1C2-F944-4C16-85AF-F5D4C840710A}"/>
              </a:ext>
            </a:extLst>
          </p:cNvPr>
          <p:cNvSpPr txBox="1"/>
          <p:nvPr/>
        </p:nvSpPr>
        <p:spPr>
          <a:xfrm>
            <a:off x="515844" y="468143"/>
            <a:ext cx="523903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Reading the Bible with Rabbi Jesus: </a:t>
            </a:r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How a Jewish Perspective Can Transform Your Understanding, 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by</a:t>
            </a:r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 Lois Tverberg, 2017</a:t>
            </a:r>
          </a:p>
        </p:txBody>
      </p:sp>
      <p:pic>
        <p:nvPicPr>
          <p:cNvPr id="3076" name="Picture 4" descr="Reading the Bible with Rabbi Jesus: How a Jewish Perspective Can Transform Your Understanding by [Lois Tverberg]">
            <a:extLst>
              <a:ext uri="{FF2B5EF4-FFF2-40B4-BE49-F238E27FC236}">
                <a16:creationId xmlns:a16="http://schemas.microsoft.com/office/drawing/2014/main" id="{C5670202-635B-4870-B970-DCC70D25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54" y="635784"/>
            <a:ext cx="2061093" cy="3180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86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B4AF1-310C-4686-A4A8-3BD3883330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7836" y="454843"/>
            <a:ext cx="8354506" cy="59483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52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5200" b="1" dirty="0">
                <a:solidFill>
                  <a:srgbClr val="C00000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認識</a:t>
            </a:r>
            <a:r>
              <a:rPr lang="en-US" altLang="zh-CN" sz="52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5200" b="1" dirty="0">
                <a:solidFill>
                  <a:srgbClr val="000048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你獨一的真神，並且</a:t>
            </a:r>
            <a:r>
              <a:rPr lang="en-US" altLang="zh-CN" sz="5200" b="1" dirty="0">
                <a:solidFill>
                  <a:srgbClr val="C00000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5200" b="1" dirty="0">
                <a:solidFill>
                  <a:srgbClr val="C00000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認識</a:t>
            </a:r>
            <a:r>
              <a:rPr lang="en-US" altLang="zh-CN" sz="5200" b="1" dirty="0">
                <a:solidFill>
                  <a:srgbClr val="C00000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5200" b="1" dirty="0">
                <a:solidFill>
                  <a:srgbClr val="000048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你所差來的耶穌基督，這就是</a:t>
            </a:r>
            <a:r>
              <a:rPr lang="en-US" altLang="zh-CN" sz="5200" b="1" dirty="0">
                <a:solidFill>
                  <a:srgbClr val="FF0000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5200" b="1" dirty="0">
                <a:solidFill>
                  <a:srgbClr val="FF0000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永生</a:t>
            </a:r>
            <a:r>
              <a:rPr lang="en-US" altLang="zh-CN" sz="5200" b="1" dirty="0">
                <a:solidFill>
                  <a:srgbClr val="FF0000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5200" dirty="0">
                <a:solidFill>
                  <a:srgbClr val="000048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5200" dirty="0">
              <a:solidFill>
                <a:srgbClr val="000048"/>
              </a:solidFill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300" dirty="0">
                <a:solidFill>
                  <a:srgbClr val="000048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約翰福音 </a:t>
            </a:r>
            <a:r>
              <a:rPr lang="en-US" sz="4300" dirty="0">
                <a:solidFill>
                  <a:srgbClr val="000048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17:3</a:t>
            </a:r>
            <a:endParaRPr lang="en-US" sz="4300" dirty="0">
              <a:solidFill>
                <a:srgbClr val="000048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b="1" dirty="0">
                <a:solidFill>
                  <a:srgbClr val="FF0000"/>
                </a:solidFill>
                <a:latin typeface="Candara" panose="020E0502030303020204" pitchFamily="34" charset="0"/>
                <a:ea typeface="華康古印體" panose="02010609000101010101" pitchFamily="49" charset="-120"/>
                <a:cs typeface="Times New Roman" panose="02020603050405020304" pitchFamily="18" charset="0"/>
              </a:rPr>
              <a:t>永生</a:t>
            </a:r>
            <a:r>
              <a:rPr lang="en-US" altLang="zh-TW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TW" altLang="en-US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就是指</a:t>
            </a:r>
            <a:r>
              <a:rPr lang="zh-TW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因著認識耶穌基督是</a:t>
            </a:r>
            <a:r>
              <a:rPr lang="zh-CN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救贖主，</a:t>
            </a:r>
            <a:r>
              <a:rPr lang="zh-TW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彌賽亞；而</a:t>
            </a:r>
            <a:r>
              <a:rPr lang="zh-CN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改變其</a:t>
            </a:r>
            <a:r>
              <a:rPr lang="en-US" altLang="zh-TW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經營</a:t>
            </a:r>
            <a:r>
              <a:rPr lang="zh-CN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管理自己人生</a:t>
            </a:r>
            <a:r>
              <a:rPr lang="en-US" altLang="zh-TW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的理念</a:t>
            </a:r>
            <a:r>
              <a:rPr lang="zh-TW" altLang="en-US" sz="4800" dirty="0">
                <a:solidFill>
                  <a:srgbClr val="0A10F4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TW" sz="4800" dirty="0">
              <a:solidFill>
                <a:srgbClr val="0A10F4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B4AF1-310C-4686-A4A8-3BD3883330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9556" y="471340"/>
            <a:ext cx="8354506" cy="5948313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00003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而使徒保羅對提摩太說：</a:t>
            </a:r>
            <a:endParaRPr lang="en-US" altLang="zh-CN" sz="4400" dirty="0">
              <a:solidFill>
                <a:srgbClr val="00003E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en-US" altLang="zh-CN" sz="4800" dirty="0">
                <a:solidFill>
                  <a:srgbClr val="00003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b="1" dirty="0">
                <a:solidFill>
                  <a:srgbClr val="00003E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你要為真道打那美好的仗，</a:t>
            </a:r>
            <a:r>
              <a:rPr lang="zh-TW" altLang="en-US" sz="4800" b="1" u="sng" dirty="0">
                <a:solidFill>
                  <a:srgbClr val="00003E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持定永生</a:t>
            </a:r>
            <a:r>
              <a:rPr lang="en-US" altLang="zh-TW" sz="3600" dirty="0">
                <a:solidFill>
                  <a:srgbClr val="B80023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B80023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cs typeface="Times New Roman" panose="02020603050405020304" pitchFamily="18" charset="0"/>
              </a:rPr>
              <a:t>掌握；抓緊永遠的生命</a:t>
            </a:r>
            <a:r>
              <a:rPr lang="en-US" altLang="zh-TW" sz="3600" dirty="0">
                <a:solidFill>
                  <a:srgbClr val="B80023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800" b="1" dirty="0">
                <a:solidFill>
                  <a:srgbClr val="00003E"/>
                </a:solidFill>
                <a:latin typeface="DFPWeiBei-B5" panose="03000700000000000000" pitchFamily="66" charset="-120"/>
                <a:ea typeface="華康古印體" panose="02010609000101010101" pitchFamily="49" charset="-120"/>
                <a:cs typeface="Times New Roman" panose="02020603050405020304" pitchFamily="18" charset="0"/>
              </a:rPr>
              <a:t>，你為此被召，也在許多見證人面前，已經作了那美好的見證。</a:t>
            </a:r>
            <a:r>
              <a:rPr lang="en-US" altLang="zh-CN" sz="4800" dirty="0">
                <a:solidFill>
                  <a:srgbClr val="00003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 algn="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4400" dirty="0">
                <a:solidFill>
                  <a:srgbClr val="00003E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提摩太前書</a:t>
            </a:r>
            <a:r>
              <a:rPr lang="zh-TW" altLang="en-US" sz="4400" dirty="0">
                <a:solidFill>
                  <a:srgbClr val="00003E"/>
                </a:solidFill>
                <a:latin typeface="Candara" panose="020E0502030303020204" pitchFamily="34" charset="0"/>
                <a:ea typeface="DFPYuanLight-B5" panose="020F03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3E"/>
                </a:solidFill>
                <a:latin typeface="Candara" panose="020E0502030303020204" pitchFamily="34" charset="0"/>
                <a:ea typeface="DFPYuanLight-B5" panose="020F0300000000000000" pitchFamily="34" charset="-120"/>
                <a:cs typeface="Times New Roman" panose="02020603050405020304" pitchFamily="18" charset="0"/>
              </a:rPr>
              <a:t>6:12</a:t>
            </a:r>
            <a:endParaRPr lang="en-US" sz="4800" dirty="0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66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ackground-ppt-template-012">
  <a:themeElements>
    <a:clrScheme name="Default Design 13">
      <a:dk1>
        <a:srgbClr val="292929"/>
      </a:dk1>
      <a:lt1>
        <a:srgbClr val="FFFFFF"/>
      </a:lt1>
      <a:dk2>
        <a:srgbClr val="FFFFFF"/>
      </a:dk2>
      <a:lt2>
        <a:srgbClr val="808080"/>
      </a:lt2>
      <a:accent1>
        <a:srgbClr val="6E0C1E"/>
      </a:accent1>
      <a:accent2>
        <a:srgbClr val="ED8C0E"/>
      </a:accent2>
      <a:accent3>
        <a:srgbClr val="FFFFFF"/>
      </a:accent3>
      <a:accent4>
        <a:srgbClr val="212121"/>
      </a:accent4>
      <a:accent5>
        <a:srgbClr val="BAAAAB"/>
      </a:accent5>
      <a:accent6>
        <a:srgbClr val="D77E0C"/>
      </a:accent6>
      <a:hlink>
        <a:srgbClr val="EDB10E"/>
      </a:hlink>
      <a:folHlink>
        <a:srgbClr val="A50021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92929"/>
        </a:dk1>
        <a:lt1>
          <a:srgbClr val="FFFFFF"/>
        </a:lt1>
        <a:dk2>
          <a:srgbClr val="FFFFFF"/>
        </a:dk2>
        <a:lt2>
          <a:srgbClr val="808080"/>
        </a:lt2>
        <a:accent1>
          <a:srgbClr val="6E0C1E"/>
        </a:accent1>
        <a:accent2>
          <a:srgbClr val="ED8C0E"/>
        </a:accent2>
        <a:accent3>
          <a:srgbClr val="FFFFFF"/>
        </a:accent3>
        <a:accent4>
          <a:srgbClr val="212121"/>
        </a:accent4>
        <a:accent5>
          <a:srgbClr val="BAAAAB"/>
        </a:accent5>
        <a:accent6>
          <a:srgbClr val="D77E0C"/>
        </a:accent6>
        <a:hlink>
          <a:srgbClr val="EDB10E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4.xml><?xml version="1.0" encoding="utf-8"?>
<a:theme xmlns:a="http://schemas.openxmlformats.org/drawingml/2006/main" name="1_Wisp">
  <a:themeElements>
    <a:clrScheme name="Custom 1">
      <a:dk1>
        <a:srgbClr val="313100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5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6.xml><?xml version="1.0" encoding="utf-8"?>
<a:theme xmlns:a="http://schemas.openxmlformats.org/drawingml/2006/main" name="1_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17.xml><?xml version="1.0" encoding="utf-8"?>
<a:theme xmlns:a="http://schemas.openxmlformats.org/drawingml/2006/main" name="2_Wisp">
  <a:themeElements>
    <a:clrScheme name="Custom 1">
      <a:dk1>
        <a:srgbClr val="313100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Ray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Ray" id="{70D9396B-401C-41DA-AEA7-E3C980FBD308}" vid="{60A486E9-F397-4F95-9B97-6C6F14E188FF}"/>
    </a:ext>
  </a:extLst>
</a:theme>
</file>

<file path=ppt/theme/theme4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Mountain Red">
  <a:themeElements>
    <a:clrScheme name="Default Design 13">
      <a:dk1>
        <a:srgbClr val="292929"/>
      </a:dk1>
      <a:lt1>
        <a:srgbClr val="FFFFFF"/>
      </a:lt1>
      <a:dk2>
        <a:srgbClr val="FFFFFF"/>
      </a:dk2>
      <a:lt2>
        <a:srgbClr val="808080"/>
      </a:lt2>
      <a:accent1>
        <a:srgbClr val="6E0C1E"/>
      </a:accent1>
      <a:accent2>
        <a:srgbClr val="ED8C0E"/>
      </a:accent2>
      <a:accent3>
        <a:srgbClr val="FFFFFF"/>
      </a:accent3>
      <a:accent4>
        <a:srgbClr val="212121"/>
      </a:accent4>
      <a:accent5>
        <a:srgbClr val="BAAAAB"/>
      </a:accent5>
      <a:accent6>
        <a:srgbClr val="D77E0C"/>
      </a:accent6>
      <a:hlink>
        <a:srgbClr val="EDB10E"/>
      </a:hlink>
      <a:folHlink>
        <a:srgbClr val="A50021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92929"/>
        </a:dk1>
        <a:lt1>
          <a:srgbClr val="FFFFFF"/>
        </a:lt1>
        <a:dk2>
          <a:srgbClr val="FFFFFF"/>
        </a:dk2>
        <a:lt2>
          <a:srgbClr val="808080"/>
        </a:lt2>
        <a:accent1>
          <a:srgbClr val="6E0C1E"/>
        </a:accent1>
        <a:accent2>
          <a:srgbClr val="ED8C0E"/>
        </a:accent2>
        <a:accent3>
          <a:srgbClr val="FFFFFF"/>
        </a:accent3>
        <a:accent4>
          <a:srgbClr val="212121"/>
        </a:accent4>
        <a:accent5>
          <a:srgbClr val="BAAAAB"/>
        </a:accent5>
        <a:accent6>
          <a:srgbClr val="D77E0C"/>
        </a:accent6>
        <a:hlink>
          <a:srgbClr val="EDB10E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设计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设计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313100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Academic</Template>
  <TotalTime>6275</TotalTime>
  <Words>4096</Words>
  <Application>Microsoft Office PowerPoint</Application>
  <PresentationFormat>On-screen Show (4:3)</PresentationFormat>
  <Paragraphs>212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32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78</vt:i4>
      </vt:variant>
    </vt:vector>
  </HeadingPairs>
  <TitlesOfParts>
    <vt:vector size="127" baseType="lpstr">
      <vt:lpstr>bwgrkl</vt:lpstr>
      <vt:lpstr>Bwgrkn</vt:lpstr>
      <vt:lpstr>Bwhebb</vt:lpstr>
      <vt:lpstr>DFPLiYuan-Bd</vt:lpstr>
      <vt:lpstr>DFPWeiBei-B5</vt:lpstr>
      <vt:lpstr>DFPYaYiW6-B5</vt:lpstr>
      <vt:lpstr>DFPYuanBold-B5</vt:lpstr>
      <vt:lpstr>DFWeiBei-B5</vt:lpstr>
      <vt:lpstr>DFYaYiW6-B5</vt:lpstr>
      <vt:lpstr>DFYuanBold-B5</vt:lpstr>
      <vt:lpstr>DFYuanMedium-B5</vt:lpstr>
      <vt:lpstr>Arial</vt:lpstr>
      <vt:lpstr>Arial Narrow</vt:lpstr>
      <vt:lpstr>Arial Nova Cond</vt:lpstr>
      <vt:lpstr>Bookman Old Style</vt:lpstr>
      <vt:lpstr>Calibri</vt:lpstr>
      <vt:lpstr>Cambria</vt:lpstr>
      <vt:lpstr>Candara</vt:lpstr>
      <vt:lpstr>Century Gothic</vt:lpstr>
      <vt:lpstr>Cooper Black</vt:lpstr>
      <vt:lpstr>Corbel</vt:lpstr>
      <vt:lpstr>Courier New</vt:lpstr>
      <vt:lpstr>Franklin Gothic Book</vt:lpstr>
      <vt:lpstr>Garamond</vt:lpstr>
      <vt:lpstr>Georgia</vt:lpstr>
      <vt:lpstr>Impact</vt:lpstr>
      <vt:lpstr>Perpetua</vt:lpstr>
      <vt:lpstr>Rockwell</vt:lpstr>
      <vt:lpstr>Times New Roman</vt:lpstr>
      <vt:lpstr>Wingdings</vt:lpstr>
      <vt:lpstr>Wingdings 2</vt:lpstr>
      <vt:lpstr>Wingdings 3</vt:lpstr>
      <vt:lpstr>5_Equity</vt:lpstr>
      <vt:lpstr>Roses</vt:lpstr>
      <vt:lpstr>1_Blue Ray</vt:lpstr>
      <vt:lpstr>TornVTI</vt:lpstr>
      <vt:lpstr>Organic</vt:lpstr>
      <vt:lpstr>Damask</vt:lpstr>
      <vt:lpstr>Mountain Red</vt:lpstr>
      <vt:lpstr>演示设计</vt:lpstr>
      <vt:lpstr>6_Equity</vt:lpstr>
      <vt:lpstr>Equity</vt:lpstr>
      <vt:lpstr>background-ppt-template-012</vt:lpstr>
      <vt:lpstr>Network</vt:lpstr>
      <vt:lpstr>Wisp</vt:lpstr>
      <vt:lpstr>1_Wisp</vt:lpstr>
      <vt:lpstr>1_Damask</vt:lpstr>
      <vt:lpstr>1_TornVTI</vt:lpstr>
      <vt:lpstr>2_Wisp</vt:lpstr>
      <vt:lpstr>新約議題 第一講 猶太背景，希臘哲學，華人文化 新約解經的挑戰</vt:lpstr>
      <vt:lpstr>我們需要去理解一些 希伯來文化中 主要的聖經觀念</vt:lpstr>
      <vt:lpstr>到那日，主會說祂『從來不認識』我嗎?</vt:lpstr>
      <vt:lpstr>PowerPoint Presentation</vt:lpstr>
      <vt:lpstr>主耶穌基督認識你嗎?</vt:lpstr>
      <vt:lpstr>PowerPoint Presentation</vt:lpstr>
      <vt:lpstr>對『救恩或永生』的詮釋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對『敬畏耶和華』的詮釋</vt:lpstr>
      <vt:lpstr>『敬畏；害怕』上帝在聖經中是一個非常重要的一個觀念</vt:lpstr>
      <vt:lpstr>PowerPoint Presentation</vt:lpstr>
      <vt:lpstr>PowerPoint Presentation</vt:lpstr>
      <vt:lpstr>PowerPoint Presentation</vt:lpstr>
      <vt:lpstr>『敬畏耶和華』的核心思想</vt:lpstr>
      <vt:lpstr>敬畏耶和華就是認定祂的主權</vt:lpstr>
      <vt:lpstr>敬畏耶和華就是遠離罪惡</vt:lpstr>
      <vt:lpstr>對『恐懼戰兢』的詮釋</vt:lpstr>
      <vt:lpstr>『受洗之後如果再犯罪，就…』</vt:lpstr>
      <vt:lpstr>PowerPoint Presentation</vt:lpstr>
      <vt:lpstr>PowerPoint Presentation</vt:lpstr>
      <vt:lpstr>『這地方(庇哩亞)的人，賢於帖撒羅尼迦的人，甘心領受這道，天天考查聖經(詳細鑒查以判斷真偽；avnakri,nw；interrogate)，要曉得這道是與不是。』</vt:lpstr>
      <vt:lpstr>新約議題 第二講 舊約，新約，現代文化與思維</vt:lpstr>
      <vt:lpstr>文化的潛在影響力</vt:lpstr>
      <vt:lpstr>PowerPoint Presentation</vt:lpstr>
      <vt:lpstr>PowerPoint Presentation</vt:lpstr>
      <vt:lpstr>我們若是在面對傳統文化的抗拒時不斷地妥協，就會逐漸導致腳踏兩條船 – 被根深蒂固的文化價值所誤導，而未能正確運用聖經原則。</vt:lpstr>
      <vt:lpstr>聖經運用的關鍵在於 是否有『受教的心』</vt:lpstr>
      <vt:lpstr>我們需要意識到本身的文化特點在解經與應用上可能產生的盲點。</vt:lpstr>
      <vt:lpstr>PowerPoint Presentation</vt:lpstr>
      <vt:lpstr>PowerPoint Presentation</vt:lpstr>
      <vt:lpstr>“People don't resist change. They resist being changed. 人們不抗拒改變； 他們抗拒被改變”</vt:lpstr>
      <vt:lpstr>新的教導不能遷就 舊的理念 </vt:lpstr>
      <vt:lpstr>PowerPoint Presentation</vt:lpstr>
      <vt:lpstr>PowerPoint Presentation</vt:lpstr>
      <vt:lpstr>新衣服的比喻</vt:lpstr>
      <vt:lpstr>PowerPoint Presentation</vt:lpstr>
      <vt:lpstr>人總是世界的社會制度投射到上帝的國度上，像『封神榜』一樣。</vt:lpstr>
      <vt:lpstr>新的教導必須要有 受教的心才能領受 </vt:lpstr>
      <vt:lpstr>新皮袋的比喻</vt:lpstr>
      <vt:lpstr>PowerPoint Presentation</vt:lpstr>
      <vt:lpstr>PowerPoint Presentation</vt:lpstr>
      <vt:lpstr>PowerPoint Presentation</vt:lpstr>
      <vt:lpstr>PowerPoint Presentation</vt:lpstr>
      <vt:lpstr>路加福音 5:39</vt:lpstr>
      <vt:lpstr>PowerPoint Presentation</vt:lpstr>
      <vt:lpstr>從登山寶訓看台灣文化 的信仰挑戰</vt:lpstr>
      <vt:lpstr>PowerPoint Presentation</vt:lpstr>
      <vt:lpstr>先看舊約聖經中所提到 『鹽的特質是什麼?』</vt:lpstr>
      <vt:lpstr>PowerPoint Presentation</vt:lpstr>
      <vt:lpstr>PowerPoint Presentation</vt:lpstr>
      <vt:lpstr>再來看看新約聖經中所提到『鹽』的特質 –  『失了味』是什麼意思?</vt:lpstr>
      <vt:lpstr>鹽若『失了味』</vt:lpstr>
      <vt:lpstr>PowerPoint Presentation</vt:lpstr>
      <vt:lpstr>PowerPoint Presentation</vt:lpstr>
      <vt:lpstr>新約聖經所提到『鹽的特質』中 – 『失了味』是什麼意思?  『變成戇/愚拙 become foolish』</vt:lpstr>
      <vt:lpstr>PowerPoint Presentation</vt:lpstr>
      <vt:lpstr>PowerPoint Presentation</vt:lpstr>
      <vt:lpstr>耶穌對信他的猶太人說：你們若常常遵守我的道，就真是我的門徒。你們必曉得真理，真理必叫你們得以自由。 約翰福音8:31-32</vt:lpstr>
      <vt:lpstr>聖經的『婚姻』觀</vt:lpstr>
      <vt:lpstr>PowerPoint Presentation</vt:lpstr>
      <vt:lpstr>PowerPoint Presentation</vt:lpstr>
      <vt:lpstr>PowerPoint Presentation</vt:lpstr>
      <vt:lpstr>PowerPoint Presentation</vt:lpstr>
      <vt:lpstr>結論</vt:lpstr>
      <vt:lpstr>基督徒之父是亞伯拉罕 – 反思根源 . 重建信仰 (平裝) Our Father Abraham: Jewish Roots of the Christian Faith</vt:lpstr>
      <vt:lpstr>PowerPoint Presentation</vt:lpstr>
      <vt:lpstr>古猶太歷史文化語境下的希伯來聖經文學研究  (簡體字) – 目前缺貨</vt:lpstr>
      <vt:lpstr>為誰而著?  猶太背景下的約翰福音詮釋 / The Jewish Gospel of John: Discovering Jesus, King of All Israel (簡體字)</vt:lpstr>
      <vt:lpstr>“古代希伯來人思維方式 的特徵” 水深之處福音網</vt:lpstr>
      <vt:lpstr>猶太教四千年：從聖經起源、耶穌時代聖殿崇拜到現代分布全球的猶太信仰 A History of Judaism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聖經與教會歷史 研習會 (5/22)</dc:title>
  <dc:creator>rjames Ho</dc:creator>
  <cp:lastModifiedBy>Jiao, Nelson Dongjun</cp:lastModifiedBy>
  <cp:revision>156</cp:revision>
  <cp:lastPrinted>2022-01-14T12:37:27Z</cp:lastPrinted>
  <dcterms:created xsi:type="dcterms:W3CDTF">2021-04-23T14:05:46Z</dcterms:created>
  <dcterms:modified xsi:type="dcterms:W3CDTF">2022-10-27T01:53:07Z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2022-10-27T01:52:50Z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43637aea-23ef-4109-8c48-c6759267989a</vt:lpwstr>
  </property>
  <property fmtid="{D5CDD505-2E9C-101B-9397-08002B2CF9AE}" pid="8" name="MSIP_Label_dad3be33-4108-4738-9e07-d8656a181486_ContentBits">
    <vt:lpwstr>0</vt:lpwstr>
  </property>
</Properties>
</file>