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05" r:id="rId1"/>
  </p:sldMasterIdLst>
  <p:notesMasterIdLst>
    <p:notesMasterId r:id="rId22"/>
  </p:notesMasterIdLst>
  <p:sldIdLst>
    <p:sldId id="257" r:id="rId2"/>
    <p:sldId id="281" r:id="rId3"/>
    <p:sldId id="270" r:id="rId4"/>
    <p:sldId id="286" r:id="rId5"/>
    <p:sldId id="284" r:id="rId6"/>
    <p:sldId id="259" r:id="rId7"/>
    <p:sldId id="288" r:id="rId8"/>
    <p:sldId id="271" r:id="rId9"/>
    <p:sldId id="258" r:id="rId10"/>
    <p:sldId id="266" r:id="rId11"/>
    <p:sldId id="272" r:id="rId12"/>
    <p:sldId id="262" r:id="rId13"/>
    <p:sldId id="290" r:id="rId14"/>
    <p:sldId id="291" r:id="rId15"/>
    <p:sldId id="292" r:id="rId16"/>
    <p:sldId id="275" r:id="rId17"/>
    <p:sldId id="268" r:id="rId18"/>
    <p:sldId id="285" r:id="rId19"/>
    <p:sldId id="276" r:id="rId20"/>
    <p:sldId id="277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FZLiShu-S01" panose="02000500000000000000" pitchFamily="2" charset="-122"/>
      <p:regular r:id="rId29"/>
    </p:embeddedFont>
    <p:embeddedFont>
      <p:font typeface="Tw Cen MT" panose="020B0602020104020603" pitchFamily="34" charset="77"/>
      <p:regular r:id="rId30"/>
      <p:bold r:id="rId31"/>
      <p:italic r:id="rId32"/>
      <p:boldItalic r:id="rId33"/>
    </p:embeddedFont>
    <p:embeddedFont>
      <p:font typeface="TW-Kai" panose="02010604000101010101" pitchFamily="2" charset="-128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16"/>
    <p:restoredTop sz="68927"/>
  </p:normalViewPr>
  <p:slideViewPr>
    <p:cSldViewPr snapToGrid="0" snapToObjects="1">
      <p:cViewPr varScale="1">
        <p:scale>
          <a:sx n="33" d="100"/>
          <a:sy n="33" d="100"/>
        </p:scale>
        <p:origin x="5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42D86-BD6F-0F4F-B40C-401394CE5A98}" type="datetimeFigureOut">
              <a:t>6/18/22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A5F96-92E1-A544-8871-F4105A7AF3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85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A5F96-92E1-A544-8871-F4105A7AF31D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47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A5F96-92E1-A544-8871-F4105A7AF31D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06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A5F96-92E1-A544-8871-F4105A7AF31D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71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A5F96-92E1-A544-8871-F4105A7AF31D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93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A5F96-92E1-A544-8871-F4105A7AF31D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1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A5F96-92E1-A544-8871-F4105A7AF31D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1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A5F96-92E1-A544-8871-F4105A7AF31D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99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A5F96-92E1-A544-8871-F4105A7AF31D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71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A5F96-92E1-A544-8871-F4105A7AF31D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12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A5F96-92E1-A544-8871-F4105A7AF31D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202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A5F96-92E1-A544-8871-F4105A7AF31D}" type="slidenum"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38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A5F96-92E1-A544-8871-F4105A7AF31D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941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A5F96-92E1-A544-8871-F4105A7AF31D}" type="slidenum"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06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A5F96-92E1-A544-8871-F4105A7AF31D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29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A5F96-92E1-A544-8871-F4105A7AF31D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57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A5F96-92E1-A544-8871-F4105A7AF31D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24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A5F96-92E1-A544-8871-F4105A7AF31D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43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A5F96-92E1-A544-8871-F4105A7AF31D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78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A5F96-92E1-A544-8871-F4105A7AF31D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70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A5F96-92E1-A544-8871-F4105A7AF31D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02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F8452-9ECB-7148-B576-FFB2F951B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C1A8AB-6E5E-3F4B-A089-F163F0F61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BB4C0-895D-5249-B587-38BEAFB6C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4B952-C605-A944-A7BD-3575650BE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270DA-B168-374E-AF66-C8FF835F2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358A165B-E362-BC41-BE3C-BDD7062C37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12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ACFAB-D45A-3241-9E4F-FBF3BF5A5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977546-B032-DF42-996D-0B4C002A1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852EB-34FA-0E46-9065-C7D2BF571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3CF14-A39B-6042-BC51-E021770E2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BB8B6-78A1-9F4E-8E8B-2D0ADBF86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56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A57943-567E-A44E-852A-C7302D004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E4D8EA-C9EC-8D4D-A24F-B9A823503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10F79-8FE6-6D4F-89C0-369864266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B69B8-13EE-624C-9957-0F6E2F9CF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27AA6-8F5A-3246-8220-9E303AB89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69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846FB-1A11-FE44-9BB5-67A6CE725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91050-1FC5-A34D-96B7-E1F4D378A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731F2-2BD1-A04A-B871-3F354A7C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5A023-537C-6B48-80DD-62EEE94AD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D159D-C74C-4046-999E-057B2638F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3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A81DA-01F8-A14F-AB06-22F38929F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4A269-1B23-C647-AAA8-A741B6410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C6A3D-F680-2D41-8A63-296A7B1B2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FDF62-CFCB-A142-ADB4-B8B9587A0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17541-5F02-0241-8832-F68EB726B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7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BE978-0BC5-4A43-BAB7-48DFF848C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750ED-964A-864F-911D-AC0ED59E65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DC7946-ED16-E848-BA0E-BA47910E3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340A7D-D40B-8C41-8D26-667EE6EC6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E696E4-CAEF-E246-9963-8E7268538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401BB-DB7A-F745-98F5-B5F54E5B0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64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2C23D-7765-A24D-AED7-3F3378580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EDF2D-345F-DA46-BB3E-C196FB17E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C5597A-E83A-B04A-94E6-AE763D770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EA8C24-68E0-0944-BB00-705A9001A6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96E36E-8ACE-5D44-9082-5AB77FDE21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233646-705D-9D4C-A435-AB2C6DF15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BB6CB2-1E97-D34A-8D04-833CC2AD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41DE93-CE20-D041-8E3A-72240B3BB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03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9AFF7-F3BD-2242-8AE9-A69F7AB15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4EC1AA-A46F-5D4B-9E97-75EA6B72D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E74579-DA9A-774A-B636-FE7EF121A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613DF4-6E86-6E42-91F8-3ACDED0F1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89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68ED05-D5F3-0B46-850B-43C59A801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1FD979-C1C2-094B-AC81-21E59863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D59EF-3FCB-2345-8B64-D7B8822C8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29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CB466-E3AC-3F4F-9BF5-7D1F4B83D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92D19-AAB2-CF49-8C64-7E927DD00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8BA198-8644-B845-903D-995BE5452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0666C6-6E39-6642-B75C-50DA3DC8B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F91BCE-755B-B743-BEDE-6A82996C8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EAD9A-83D2-BB46-AD3A-B17C20B06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01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4BE22-B350-0744-B63E-6CA2CBD1B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9185BF-576B-1640-BDB2-59A8DDA853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03A407-2707-864A-A993-F1F5C1125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A8F1F5-6039-8F4E-9715-7580B0F5A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99686-D932-4B46-BCDE-8AD9E5B43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9E41D-5389-EC4B-99C0-049038D1A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04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FE0F69-1502-9F48-B2B6-3A836B83D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D1CA8-9D11-DE45-BD27-93A11696D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90992-86B2-594B-9463-30C999844E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6/18/22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14392-C1B6-E444-B411-9BA305062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50B9A-7A45-9D4A-9D36-2A2083FD39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5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B9D70CA-063B-4B4D-A851-EA8CD18A54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4154BD-4ABF-7148-B633-34DC0100E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195724"/>
            <a:ext cx="5882640" cy="1821795"/>
          </a:xfrm>
        </p:spPr>
        <p:txBody>
          <a:bodyPr>
            <a:noAutofit/>
          </a:bodyPr>
          <a:lstStyle/>
          <a:p>
            <a:pPr algn="ctr"/>
            <a:r>
              <a:rPr lang="zh-CN" altLang="en-US" sz="6000" b="1">
                <a:solidFill>
                  <a:srgbClr val="002060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神給父親的責任</a:t>
            </a:r>
            <a:br>
              <a:rPr lang="en-US" altLang="zh-CN" sz="6000">
                <a:solidFill>
                  <a:srgbClr val="002060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</a:br>
            <a:r>
              <a:rPr lang="zh-CN" altLang="en-US" sz="3200">
                <a:solidFill>
                  <a:srgbClr val="002060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箴言</a:t>
            </a:r>
            <a:r>
              <a:rPr lang="en-US" altLang="zh-CN" sz="3200">
                <a:solidFill>
                  <a:srgbClr val="002060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4:4-5</a:t>
            </a:r>
            <a:r>
              <a:rPr lang="en-US" altLang="zh-CN" sz="3200">
                <a:solidFill>
                  <a:srgbClr val="002060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; </a:t>
            </a:r>
            <a:r>
              <a:rPr lang="zh-CN" altLang="en-US" sz="3200">
                <a:solidFill>
                  <a:srgbClr val="002060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申命記</a:t>
            </a:r>
            <a:r>
              <a:rPr lang="en-US" altLang="zh-CN" sz="3200">
                <a:solidFill>
                  <a:srgbClr val="002060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4:4-6,10</a:t>
            </a:r>
            <a:endParaRPr lang="en-US" sz="6000">
              <a:solidFill>
                <a:srgbClr val="002060"/>
              </a:solidFill>
              <a:latin typeface="Times New Roman" panose="02020603050405020304" pitchFamily="18" charset="0"/>
              <a:ea typeface="TW-Kai" panose="02010604000101010101" pitchFamily="2" charset="-128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C6925B-425D-9E46-92A1-14987D1FC199}"/>
              </a:ext>
            </a:extLst>
          </p:cNvPr>
          <p:cNvSpPr txBox="1"/>
          <p:nvPr/>
        </p:nvSpPr>
        <p:spPr>
          <a:xfrm>
            <a:off x="9509760" y="6370320"/>
            <a:ext cx="2512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facebook.com/fatherswithsons/</a:t>
            </a:r>
          </a:p>
        </p:txBody>
      </p:sp>
    </p:spTree>
    <p:extLst>
      <p:ext uri="{BB962C8B-B14F-4D97-AF65-F5344CB8AC3E}">
        <p14:creationId xmlns:p14="http://schemas.microsoft.com/office/powerpoint/2010/main" val="4129733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5798DB-0062-C14D-ABFE-925E5AD7F8C1}"/>
              </a:ext>
            </a:extLst>
          </p:cNvPr>
          <p:cNvSpPr txBox="1"/>
          <p:nvPr/>
        </p:nvSpPr>
        <p:spPr>
          <a:xfrm>
            <a:off x="6944009" y="335307"/>
            <a:ext cx="49917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申命記 </a:t>
            </a:r>
            <a:r>
              <a:rPr lang="en-US" altLang="zh-CN" sz="4800">
                <a:solidFill>
                  <a:schemeClr val="bg1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4:10</a:t>
            </a:r>
            <a:r>
              <a:rPr lang="zh-CN" altLang="en-US" sz="48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你為我招聚百姓，我要叫他們聽見我的話，使他們存活在世的日子，</a:t>
            </a:r>
            <a:r>
              <a:rPr lang="zh-CN" altLang="en-US" sz="4800">
                <a:solidFill>
                  <a:srgbClr val="FFFF00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可以學習敬畏我，又可以教訓兒女這樣行。</a:t>
            </a:r>
            <a:endParaRPr lang="en-US" sz="4800">
              <a:solidFill>
                <a:srgbClr val="FFFF00"/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F7EF1C9-ABE7-164D-BD4A-DF48BBDCD9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7" t="7046" r="12879" b="4998"/>
          <a:stretch/>
        </p:blipFill>
        <p:spPr bwMode="auto">
          <a:xfrm>
            <a:off x="135803" y="543298"/>
            <a:ext cx="6478174" cy="55856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AD3A254-1050-6A44-AC09-D1EC179C4C9F}"/>
              </a:ext>
            </a:extLst>
          </p:cNvPr>
          <p:cNvSpPr/>
          <p:nvPr/>
        </p:nvSpPr>
        <p:spPr>
          <a:xfrm>
            <a:off x="2139726" y="6128957"/>
            <a:ext cx="2307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https://news.byu.edu/</a:t>
            </a:r>
          </a:p>
        </p:txBody>
      </p:sp>
    </p:spTree>
    <p:extLst>
      <p:ext uri="{BB962C8B-B14F-4D97-AF65-F5344CB8AC3E}">
        <p14:creationId xmlns:p14="http://schemas.microsoft.com/office/powerpoint/2010/main" val="3473783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Get Smarter: Ancient Wisdom That Will Make You Wiser Today | Inc.com">
            <a:extLst>
              <a:ext uri="{FF2B5EF4-FFF2-40B4-BE49-F238E27FC236}">
                <a16:creationId xmlns:a16="http://schemas.microsoft.com/office/drawing/2014/main" id="{D2C70821-BE1B-E14A-ABB1-F4D3B5132D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1CB11A-84AF-1647-935D-BDE2340DEDFD}"/>
              </a:ext>
            </a:extLst>
          </p:cNvPr>
          <p:cNvSpPr txBox="1"/>
          <p:nvPr/>
        </p:nvSpPr>
        <p:spPr>
          <a:xfrm>
            <a:off x="11169299" y="6331843"/>
            <a:ext cx="91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Inc.com</a:t>
            </a:r>
          </a:p>
        </p:txBody>
      </p:sp>
      <p:pic>
        <p:nvPicPr>
          <p:cNvPr id="3" name="Picture 2" descr="A picture containing dark&#10;&#10;Description automatically generated">
            <a:extLst>
              <a:ext uri="{FF2B5EF4-FFF2-40B4-BE49-F238E27FC236}">
                <a16:creationId xmlns:a16="http://schemas.microsoft.com/office/drawing/2014/main" id="{12DA59C3-97B4-A54F-9C15-5401952D4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5471160" y="0"/>
            <a:ext cx="5806440" cy="6858000"/>
          </a:xfrm>
          <a:prstGeom prst="parallelogram">
            <a:avLst>
              <a:gd name="adj" fmla="val 25444"/>
            </a:avLst>
          </a:prstGeom>
        </p:spPr>
      </p:pic>
      <p:pic>
        <p:nvPicPr>
          <p:cNvPr id="7" name="Picture 6" descr="A picture containing dark&#10;&#10;Description automatically generated">
            <a:extLst>
              <a:ext uri="{FF2B5EF4-FFF2-40B4-BE49-F238E27FC236}">
                <a16:creationId xmlns:a16="http://schemas.microsoft.com/office/drawing/2014/main" id="{24AA7CD6-6DDC-084D-8D2E-CA743F753D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625"/>
          <a:stretch/>
        </p:blipFill>
        <p:spPr>
          <a:xfrm>
            <a:off x="8121299" y="0"/>
            <a:ext cx="406908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5798DB-0062-C14D-ABFE-925E5AD7F8C1}"/>
              </a:ext>
            </a:extLst>
          </p:cNvPr>
          <p:cNvSpPr txBox="1"/>
          <p:nvPr/>
        </p:nvSpPr>
        <p:spPr>
          <a:xfrm>
            <a:off x="6609368" y="631026"/>
            <a:ext cx="5582632" cy="3785652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6000" b="1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二</a:t>
            </a:r>
            <a:endParaRPr lang="en-US" altLang="zh-CN" sz="6000" b="1">
              <a:solidFill>
                <a:schemeClr val="bg1"/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r>
              <a:rPr lang="zh-CN" altLang="en-US" sz="6000" b="1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神賜給的智慧</a:t>
            </a:r>
            <a:endParaRPr lang="en-US" altLang="zh-CN" sz="6000" b="1">
              <a:solidFill>
                <a:schemeClr val="bg1"/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r>
              <a:rPr lang="en-US" altLang="zh-CN" sz="6000" b="1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  </a:t>
            </a:r>
            <a:r>
              <a:rPr lang="en-US" altLang="zh-CN" sz="6000" b="1">
                <a:solidFill>
                  <a:schemeClr val="bg1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vs</a:t>
            </a:r>
          </a:p>
          <a:p>
            <a:r>
              <a:rPr lang="en-US" altLang="zh-CN" sz="6000" b="1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	</a:t>
            </a:r>
            <a:r>
              <a:rPr lang="zh-CN" altLang="en-US" sz="6000" b="1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世人的智慧</a:t>
            </a:r>
            <a:endParaRPr lang="en-US" sz="5400" b="1">
              <a:solidFill>
                <a:schemeClr val="bg1"/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6307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5798DB-0062-C14D-ABFE-925E5AD7F8C1}"/>
              </a:ext>
            </a:extLst>
          </p:cNvPr>
          <p:cNvSpPr txBox="1"/>
          <p:nvPr/>
        </p:nvSpPr>
        <p:spPr>
          <a:xfrm>
            <a:off x="123376" y="116528"/>
            <a:ext cx="41516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蘇軾</a:t>
            </a:r>
            <a:r>
              <a:rPr lang="en-US" altLang="zh-CN" sz="4800">
                <a:solidFill>
                  <a:schemeClr val="bg1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46</a:t>
            </a:r>
            <a:r>
              <a:rPr lang="zh-CN" altLang="en-US" sz="48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歲得子</a:t>
            </a:r>
            <a:endParaRPr lang="en-US" altLang="zh-CN" sz="4800">
              <a:solidFill>
                <a:schemeClr val="bg1"/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r>
              <a:rPr lang="zh-CN" altLang="en-US" sz="48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名</a:t>
            </a:r>
            <a:r>
              <a:rPr lang="en-US" altLang="zh-CN" sz="4800">
                <a:solidFill>
                  <a:schemeClr val="bg1"/>
                </a:solidFill>
                <a:ea typeface="TW-Kai" panose="02010604000101010101" pitchFamily="2" charset="-128"/>
                <a:cs typeface="TW-Kai" panose="02010604000101010101" pitchFamily="2" charset="-128"/>
              </a:rPr>
              <a:t>“</a:t>
            </a:r>
            <a:r>
              <a:rPr lang="zh-CN" altLang="en-US" sz="48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遯</a:t>
            </a:r>
            <a:r>
              <a:rPr lang="en-US" altLang="zh-CN" sz="4800">
                <a:solidFill>
                  <a:schemeClr val="bg1"/>
                </a:solidFill>
                <a:ea typeface="TW-Kai" panose="02010604000101010101" pitchFamily="2" charset="-128"/>
                <a:cs typeface="TW-Kai" panose="02010604000101010101" pitchFamily="2" charset="-128"/>
              </a:rPr>
              <a:t>”</a:t>
            </a:r>
            <a:endParaRPr lang="en-US" altLang="zh-CN" sz="4800">
              <a:solidFill>
                <a:schemeClr val="bg1"/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r>
              <a:rPr lang="zh-CN" altLang="en-US" sz="48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字</a:t>
            </a:r>
            <a:r>
              <a:rPr lang="en-US" altLang="zh-CN" sz="4800">
                <a:solidFill>
                  <a:schemeClr val="bg1"/>
                </a:solidFill>
                <a:ea typeface="TW-Kai" panose="02010604000101010101" pitchFamily="2" charset="-128"/>
                <a:cs typeface="TW-Kai" panose="02010604000101010101" pitchFamily="2" charset="-128"/>
              </a:rPr>
              <a:t>“</a:t>
            </a:r>
            <a:r>
              <a:rPr lang="zh-CN" altLang="en-US" sz="48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幹兒</a:t>
            </a:r>
            <a:r>
              <a:rPr lang="en-US" altLang="zh-CN" sz="4800">
                <a:solidFill>
                  <a:schemeClr val="bg1"/>
                </a:solidFill>
                <a:ea typeface="TW-Kai" panose="02010604000101010101" pitchFamily="2" charset="-128"/>
                <a:cs typeface="TW-Kai" panose="02010604000101010101" pitchFamily="2" charset="-128"/>
              </a:rPr>
              <a:t>”</a:t>
            </a:r>
            <a:endParaRPr lang="zh-CN" altLang="en-US" sz="4000" b="0">
              <a:solidFill>
                <a:schemeClr val="bg1"/>
              </a:solidFill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1CB11A-84AF-1647-935D-BDE2340DEDFD}"/>
              </a:ext>
            </a:extLst>
          </p:cNvPr>
          <p:cNvSpPr txBox="1"/>
          <p:nvPr/>
        </p:nvSpPr>
        <p:spPr>
          <a:xfrm>
            <a:off x="9352230" y="3619123"/>
            <a:ext cx="1567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ny.curbed.com</a:t>
            </a:r>
          </a:p>
        </p:txBody>
      </p:sp>
      <p:pic>
        <p:nvPicPr>
          <p:cNvPr id="9218" name="Picture 2" descr="東坡之文東坡之詩東坡之詞東坡書法東坡之畫- ppt download">
            <a:extLst>
              <a:ext uri="{FF2B5EF4-FFF2-40B4-BE49-F238E27FC236}">
                <a16:creationId xmlns:a16="http://schemas.microsoft.com/office/drawing/2014/main" id="{278ACD12-F166-EB43-99CB-206BF8EFF1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72" b="30215"/>
          <a:stretch/>
        </p:blipFill>
        <p:spPr bwMode="auto">
          <a:xfrm>
            <a:off x="3296907" y="1258277"/>
            <a:ext cx="8771717" cy="54765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258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91CB11A-84AF-1647-935D-BDE2340DEDFD}"/>
              </a:ext>
            </a:extLst>
          </p:cNvPr>
          <p:cNvSpPr txBox="1"/>
          <p:nvPr/>
        </p:nvSpPr>
        <p:spPr>
          <a:xfrm>
            <a:off x="9352230" y="3619123"/>
            <a:ext cx="1567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ny.curbed.com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CA6B5CC-D7F8-C9E5-097C-890507D1C5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r="35208"/>
          <a:stretch/>
        </p:blipFill>
        <p:spPr bwMode="auto">
          <a:xfrm>
            <a:off x="6229215" y="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28ABE1-D66C-02C0-9761-4D68364215B8}"/>
              </a:ext>
            </a:extLst>
          </p:cNvPr>
          <p:cNvSpPr txBox="1"/>
          <p:nvPr/>
        </p:nvSpPr>
        <p:spPr>
          <a:xfrm>
            <a:off x="330897" y="423747"/>
            <a:ext cx="6359836" cy="52228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/>
          <a:p>
            <a:pPr marL="7938">
              <a:lnSpc>
                <a:spcPct val="17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160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箴言</a:t>
            </a:r>
            <a:r>
              <a:rPr lang="en-US" altLang="zh-TW" sz="16000">
                <a:solidFill>
                  <a:schemeClr val="bg1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9</a:t>
            </a:r>
            <a:r>
              <a:rPr lang="en-US" altLang="zh-CN" sz="16000">
                <a:solidFill>
                  <a:schemeClr val="bg1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:</a:t>
            </a:r>
            <a:r>
              <a:rPr lang="en-US" altLang="zh-TW" sz="16000">
                <a:solidFill>
                  <a:schemeClr val="bg1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10</a:t>
            </a:r>
            <a:endParaRPr lang="en-US" altLang="zh-CN" sz="16000">
              <a:solidFill>
                <a:schemeClr val="bg1"/>
              </a:solidFill>
              <a:latin typeface="Times New Roman" panose="02020603050405020304" pitchFamily="18" charset="0"/>
              <a:ea typeface="TW-Kai" panose="02010604000101010101" pitchFamily="2" charset="-128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2400"/>
              </a:spcAft>
            </a:pPr>
            <a:r>
              <a:rPr lang="zh-CN" altLang="en-US" sz="240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敬畏耶和華是智慧的開端；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2400"/>
              </a:spcAft>
            </a:pPr>
            <a:r>
              <a:rPr lang="zh-CN" altLang="en-US" sz="240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認識至聖者便是</a:t>
            </a:r>
            <a:r>
              <a:rPr lang="zh-TW" altLang="en-US" sz="240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 </a:t>
            </a:r>
            <a:r>
              <a:rPr lang="zh-CN" altLang="en-US" sz="240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聰明。</a:t>
            </a:r>
          </a:p>
        </p:txBody>
      </p:sp>
    </p:spTree>
    <p:extLst>
      <p:ext uri="{BB962C8B-B14F-4D97-AF65-F5344CB8AC3E}">
        <p14:creationId xmlns:p14="http://schemas.microsoft.com/office/powerpoint/2010/main" val="3638654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60,000+ Best Mountain Photos · 100% Free Download · Pexels Stock Photos">
            <a:extLst>
              <a:ext uri="{FF2B5EF4-FFF2-40B4-BE49-F238E27FC236}">
                <a16:creationId xmlns:a16="http://schemas.microsoft.com/office/drawing/2014/main" id="{B5AC9702-7A12-7446-AE63-111E0DE541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38"/>
          <a:stretch/>
        </p:blipFill>
        <p:spPr bwMode="auto">
          <a:xfrm>
            <a:off x="-14000" y="0"/>
            <a:ext cx="12199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2E7BAD-FEB8-F740-AB3C-F06ABC9BC22B}"/>
              </a:ext>
            </a:extLst>
          </p:cNvPr>
          <p:cNvSpPr/>
          <p:nvPr/>
        </p:nvSpPr>
        <p:spPr>
          <a:xfrm>
            <a:off x="7000" y="0"/>
            <a:ext cx="12192000" cy="6858000"/>
          </a:xfrm>
          <a:prstGeom prst="rect">
            <a:avLst/>
          </a:prstGeom>
          <a:solidFill>
            <a:schemeClr val="tx2">
              <a:lumMod val="50000"/>
              <a:alpha val="72353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50800" dir="5400000" algn="ctr" rotWithShape="0">
              <a:schemeClr val="accent1"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1CB11A-84AF-1647-935D-BDE2340DEDFD}"/>
              </a:ext>
            </a:extLst>
          </p:cNvPr>
          <p:cNvSpPr txBox="1"/>
          <p:nvPr/>
        </p:nvSpPr>
        <p:spPr>
          <a:xfrm>
            <a:off x="10572896" y="6488668"/>
            <a:ext cx="122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unausa.org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5798DB-0062-C14D-ABFE-925E5AD7F8C1}"/>
              </a:ext>
            </a:extLst>
          </p:cNvPr>
          <p:cNvSpPr txBox="1"/>
          <p:nvPr/>
        </p:nvSpPr>
        <p:spPr>
          <a:xfrm>
            <a:off x="1778920" y="4452315"/>
            <a:ext cx="8613159" cy="830997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  <a:ea typeface="TW-Kai" panose="02010604000101010101" pitchFamily="2" charset="-128"/>
                <a:cs typeface="Times New Roman" panose="02020603050405020304" pitchFamily="18" charset="0"/>
              </a:rPr>
              <a:t>DON’T MAJOR  ON THE MINORS!</a:t>
            </a:r>
          </a:p>
        </p:txBody>
      </p:sp>
    </p:spTree>
    <p:extLst>
      <p:ext uri="{BB962C8B-B14F-4D97-AF65-F5344CB8AC3E}">
        <p14:creationId xmlns:p14="http://schemas.microsoft.com/office/powerpoint/2010/main" val="889016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60,000+ Best Mountain Photos · 100% Free Download · Pexels Stock Photos">
            <a:extLst>
              <a:ext uri="{FF2B5EF4-FFF2-40B4-BE49-F238E27FC236}">
                <a16:creationId xmlns:a16="http://schemas.microsoft.com/office/drawing/2014/main" id="{B5AC9702-7A12-7446-AE63-111E0DE541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38"/>
          <a:stretch/>
        </p:blipFill>
        <p:spPr bwMode="auto">
          <a:xfrm>
            <a:off x="-14000" y="0"/>
            <a:ext cx="12199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2E7BAD-FEB8-F740-AB3C-F06ABC9BC22B}"/>
              </a:ext>
            </a:extLst>
          </p:cNvPr>
          <p:cNvSpPr/>
          <p:nvPr/>
        </p:nvSpPr>
        <p:spPr>
          <a:xfrm>
            <a:off x="-14000" y="0"/>
            <a:ext cx="12192000" cy="6858000"/>
          </a:xfrm>
          <a:prstGeom prst="rect">
            <a:avLst/>
          </a:prstGeom>
          <a:solidFill>
            <a:schemeClr val="tx2">
              <a:lumMod val="50000"/>
              <a:alpha val="72353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50800" dir="5400000" algn="ctr" rotWithShape="0">
              <a:schemeClr val="accent1"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1CB11A-84AF-1647-935D-BDE2340DEDFD}"/>
              </a:ext>
            </a:extLst>
          </p:cNvPr>
          <p:cNvSpPr txBox="1"/>
          <p:nvPr/>
        </p:nvSpPr>
        <p:spPr>
          <a:xfrm>
            <a:off x="10572896" y="6488668"/>
            <a:ext cx="122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unausa.org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5798DB-0062-C14D-ABFE-925E5AD7F8C1}"/>
              </a:ext>
            </a:extLst>
          </p:cNvPr>
          <p:cNvSpPr txBox="1"/>
          <p:nvPr/>
        </p:nvSpPr>
        <p:spPr>
          <a:xfrm>
            <a:off x="1778920" y="4452315"/>
            <a:ext cx="8613159" cy="830997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  <a:ea typeface="TW-Kai" panose="02010604000101010101" pitchFamily="2" charset="-128"/>
                <a:cs typeface="Times New Roman" panose="02020603050405020304" pitchFamily="18" charset="0"/>
              </a:rPr>
              <a:t>DON’T MAJOR  ON THE MINORS!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56B119-FE8B-5C4D-8656-1B856EDE9BEF}"/>
              </a:ext>
            </a:extLst>
          </p:cNvPr>
          <p:cNvSpPr txBox="1"/>
          <p:nvPr/>
        </p:nvSpPr>
        <p:spPr>
          <a:xfrm>
            <a:off x="571768" y="1030969"/>
            <a:ext cx="11048464" cy="3046988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箴言</a:t>
            </a:r>
            <a:r>
              <a:rPr lang="en-US" altLang="zh-CN" sz="5400">
                <a:solidFill>
                  <a:schemeClr val="bg1"/>
                </a:solidFill>
                <a:ea typeface="TW-Kai" panose="02010604000101010101" pitchFamily="2" charset="-128"/>
                <a:cs typeface="TW-Kai" panose="02010604000101010101" pitchFamily="2" charset="-128"/>
              </a:rPr>
              <a:t>4:8</a:t>
            </a:r>
            <a:endParaRPr lang="en-US" altLang="zh-CN" sz="5400">
              <a:solidFill>
                <a:schemeClr val="bg1"/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pPr algn="ctr"/>
            <a:r>
              <a:rPr lang="zh-CN" altLang="en-US" sz="66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「高舉智慧，她就使你高升；懷抱智慧，她就使你尊榮。</a:t>
            </a:r>
            <a:r>
              <a:rPr lang="zh-CN" altLang="en-US" sz="54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」</a:t>
            </a:r>
            <a:endParaRPr lang="en-US" sz="13800">
              <a:solidFill>
                <a:schemeClr val="bg1"/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7491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5798DB-0062-C14D-ABFE-925E5AD7F8C1}"/>
              </a:ext>
            </a:extLst>
          </p:cNvPr>
          <p:cNvSpPr txBox="1"/>
          <p:nvPr/>
        </p:nvSpPr>
        <p:spPr>
          <a:xfrm>
            <a:off x="848833" y="4175228"/>
            <a:ext cx="104943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三</a:t>
            </a:r>
            <a:r>
              <a:rPr lang="en-US" altLang="zh-CN" sz="66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. </a:t>
            </a:r>
            <a:r>
              <a:rPr lang="zh-CN" altLang="en-US" sz="66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父親以教育子女為優先</a:t>
            </a:r>
            <a:endParaRPr lang="zh-CN" altLang="en-US" sz="6600" b="1">
              <a:solidFill>
                <a:schemeClr val="bg1"/>
              </a:solidFill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A3076D0-A7B7-E499-FA18-1CF7F46A85E2}"/>
              </a:ext>
            </a:extLst>
          </p:cNvPr>
          <p:cNvCxnSpPr>
            <a:cxnSpLocks/>
          </p:cNvCxnSpPr>
          <p:nvPr/>
        </p:nvCxnSpPr>
        <p:spPr>
          <a:xfrm>
            <a:off x="1048216" y="3791413"/>
            <a:ext cx="101611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6E0F428-9890-444C-3763-CC9035DBC64F}"/>
              </a:ext>
            </a:extLst>
          </p:cNvPr>
          <p:cNvSpPr txBox="1"/>
          <p:nvPr/>
        </p:nvSpPr>
        <p:spPr>
          <a:xfrm>
            <a:off x="1697251" y="749120"/>
            <a:ext cx="919626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>
                <a:solidFill>
                  <a:schemeClr val="bg1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  <a:t>箴言</a:t>
            </a:r>
            <a:r>
              <a:rPr lang="en-US" altLang="zh-CN" sz="4800">
                <a:solidFill>
                  <a:schemeClr val="bg1"/>
                </a:solidFill>
                <a:cs typeface="Courier New" panose="02070309020205020404" pitchFamily="49" charset="0"/>
              </a:rPr>
              <a:t>4:5b</a:t>
            </a:r>
            <a:r>
              <a:rPr lang="zh-TW" altLang="en-US" sz="5400">
                <a:solidFill>
                  <a:schemeClr val="bg1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imes New Roman" panose="02020603050405020304" pitchFamily="18" charset="0"/>
              </a:rPr>
              <a:t> </a:t>
            </a:r>
            <a:endParaRPr lang="en-US" altLang="zh-TW" sz="5400">
              <a:solidFill>
                <a:schemeClr val="bg1"/>
              </a:solidFill>
              <a:latin typeface="FZLiShu-S01" panose="02000500000000000000" pitchFamily="2" charset="-122"/>
              <a:ea typeface="FZLiShu-S01" panose="02000500000000000000" pitchFamily="2" charset="-122"/>
              <a:cs typeface="Times New Roman" panose="02020603050405020304" pitchFamily="18" charset="0"/>
            </a:endParaRPr>
          </a:p>
          <a:p>
            <a:r>
              <a:rPr lang="zh-CN" altLang="en-US" sz="6000">
                <a:solidFill>
                  <a:schemeClr val="bg1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  <a:t>不可忘記，也不可偏離我口中的言語。</a:t>
            </a:r>
            <a:endParaRPr lang="en-US" altLang="zh-CN" sz="6000">
              <a:solidFill>
                <a:schemeClr val="bg1"/>
              </a:solidFill>
              <a:effectLst/>
              <a:latin typeface="FZLiShu-S01" panose="02000500000000000000" pitchFamily="2" charset="-122"/>
              <a:ea typeface="FZLiShu-S01" panose="02000500000000000000" pitchFamily="2" charset="-122"/>
              <a:cs typeface="TW-Kai" panose="02010604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7557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08" name="Rectangle 71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5F7354-B785-F341-AEAF-1D076F7FFC3F}"/>
              </a:ext>
            </a:extLst>
          </p:cNvPr>
          <p:cNvSpPr txBox="1"/>
          <p:nvPr/>
        </p:nvSpPr>
        <p:spPr>
          <a:xfrm>
            <a:off x="8135293" y="1892174"/>
            <a:ext cx="3322317" cy="2056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>
                <a:solidFill>
                  <a:schemeClr val="tx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信息革命的後果</a:t>
            </a:r>
            <a:r>
              <a:rPr lang="zh-TW" altLang="en-US" sz="6000" kern="1200">
                <a:solidFill>
                  <a:schemeClr val="tx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？</a:t>
            </a:r>
            <a:endParaRPr lang="en-US" sz="6000" kern="1200">
              <a:solidFill>
                <a:schemeClr val="tx1"/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  <p:pic>
        <p:nvPicPr>
          <p:cNvPr id="21506" name="Picture 2" descr="Inside Apple's 6-Month Race to Make the First iPhone a Reality | WIRED">
            <a:extLst>
              <a:ext uri="{FF2B5EF4-FFF2-40B4-BE49-F238E27FC236}">
                <a16:creationId xmlns:a16="http://schemas.microsoft.com/office/drawing/2014/main" id="{775BF83A-C642-9343-B2C4-40DC775B4E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55" b="13005"/>
          <a:stretch/>
        </p:blipFill>
        <p:spPr bwMode="auto">
          <a:xfrm>
            <a:off x="564618" y="1548561"/>
            <a:ext cx="6687195" cy="376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17861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327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33" name="Rectangle 2153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re you a slave to your cellphone? - Hindustan Times">
            <a:extLst>
              <a:ext uri="{FF2B5EF4-FFF2-40B4-BE49-F238E27FC236}">
                <a16:creationId xmlns:a16="http://schemas.microsoft.com/office/drawing/2014/main" id="{C00D5165-899B-93BB-18D2-3A261EFECF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00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35" name="Rectangle 2153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5F7354-B785-F341-AEAF-1D076F7FFC3F}"/>
              </a:ext>
            </a:extLst>
          </p:cNvPr>
          <p:cNvSpPr txBox="1"/>
          <p:nvPr/>
        </p:nvSpPr>
        <p:spPr>
          <a:xfrm>
            <a:off x="393412" y="1128655"/>
            <a:ext cx="5387456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上網佔用我們太多時間</a:t>
            </a:r>
          </a:p>
        </p:txBody>
      </p:sp>
      <p:sp>
        <p:nvSpPr>
          <p:cNvPr id="21537" name="Rectangle 2153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539" name="Rectangle 2153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720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896" name="Picture 8" descr="1440_405-1116_628-768_432 ">
            <a:extLst>
              <a:ext uri="{FF2B5EF4-FFF2-40B4-BE49-F238E27FC236}">
                <a16:creationId xmlns:a16="http://schemas.microsoft.com/office/drawing/2014/main" id="{73F8898D-FCEC-604E-852A-5689D755CD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6" r="4887"/>
          <a:stretch/>
        </p:blipFill>
        <p:spPr bwMode="auto">
          <a:xfrm>
            <a:off x="0" y="-1"/>
            <a:ext cx="12191980" cy="6857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5798DB-0062-C14D-ABFE-925E5AD7F8C1}"/>
              </a:ext>
            </a:extLst>
          </p:cNvPr>
          <p:cNvSpPr txBox="1"/>
          <p:nvPr/>
        </p:nvSpPr>
        <p:spPr>
          <a:xfrm>
            <a:off x="1523990" y="2450978"/>
            <a:ext cx="9144000" cy="14801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7200" b="1">
                <a:solidFill>
                  <a:srgbClr val="FFFFFF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子女教育 </a:t>
            </a:r>
            <a:r>
              <a:rPr lang="en-US" altLang="zh-CN" sz="7200" b="1">
                <a:solidFill>
                  <a:srgbClr val="FFFFFF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vs</a:t>
            </a:r>
            <a:r>
              <a:rPr lang="en-US" altLang="zh-CN" sz="7200" b="1">
                <a:solidFill>
                  <a:srgbClr val="FFFFFF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 </a:t>
            </a:r>
            <a:r>
              <a:rPr lang="zh-CN" altLang="en-US" sz="7200" b="1">
                <a:solidFill>
                  <a:srgbClr val="FFFFFF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工作</a:t>
            </a:r>
            <a:endParaRPr lang="en-US" altLang="zh-CN" sz="7200" b="1">
              <a:solidFill>
                <a:srgbClr val="FFFFFF"/>
              </a:solidFill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4075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5798DB-0062-C14D-ABFE-925E5AD7F8C1}"/>
              </a:ext>
            </a:extLst>
          </p:cNvPr>
          <p:cNvSpPr txBox="1"/>
          <p:nvPr/>
        </p:nvSpPr>
        <p:spPr>
          <a:xfrm>
            <a:off x="415636" y="651164"/>
            <a:ext cx="114258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箴言</a:t>
            </a:r>
            <a:r>
              <a:rPr lang="en-US" altLang="zh-CN" sz="6600" b="1">
                <a:solidFill>
                  <a:schemeClr val="bg1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4:4</a:t>
            </a:r>
            <a:r>
              <a:rPr lang="zh-CN" altLang="en-US" sz="6600" b="1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父親教訓我說：你心要存記我的言語，遵守我的命令，便得存活。</a:t>
            </a:r>
            <a:r>
              <a:rPr lang="en-US" altLang="zh-CN" sz="6600" b="1">
                <a:solidFill>
                  <a:schemeClr val="bg1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5</a:t>
            </a:r>
            <a:r>
              <a:rPr lang="zh-CN" altLang="en-US" sz="6600" b="1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要得智慧，要得聰明，不可忘記，也不可偏離我口中的言語。</a:t>
            </a:r>
            <a:endParaRPr lang="en-US" altLang="zh-CN" sz="6600" b="1">
              <a:solidFill>
                <a:schemeClr val="bg1"/>
              </a:solidFill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1377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8" name="Rectangle 72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Trees By River Stock Photo 20322760 | Shutterstock">
            <a:extLst>
              <a:ext uri="{FF2B5EF4-FFF2-40B4-BE49-F238E27FC236}">
                <a16:creationId xmlns:a16="http://schemas.microsoft.com/office/drawing/2014/main" id="{20861D46-F0D8-8A49-9353-6F7935D303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3" b="6120"/>
          <a:stretch/>
        </p:blipFill>
        <p:spPr bwMode="auto">
          <a:xfrm>
            <a:off x="-1" y="190"/>
            <a:ext cx="8128855" cy="5291194"/>
          </a:xfrm>
          <a:prstGeom prst="rect">
            <a:avLst/>
          </a:prstGeom>
          <a:effectLst>
            <a:softEdge rad="0"/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" name="Rectangle 74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0" name="Rectangle 76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78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你不是稗子，但你作了糠秕吗？ - 读经启示">
            <a:extLst>
              <a:ext uri="{FF2B5EF4-FFF2-40B4-BE49-F238E27FC236}">
                <a16:creationId xmlns:a16="http://schemas.microsoft.com/office/drawing/2014/main" id="{01F5F1B7-57A8-E54A-A2E8-8479386700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1" r="3" b="2444"/>
          <a:stretch/>
        </p:blipFill>
        <p:spPr bwMode="auto">
          <a:xfrm>
            <a:off x="8128856" y="1"/>
            <a:ext cx="4063143" cy="5291384"/>
          </a:xfrm>
          <a:prstGeom prst="rect">
            <a:avLst/>
          </a:prstGeom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79DD7081-2759-9A43-B05C-8F61934DCB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7156"/>
          <a:stretch/>
        </p:blipFill>
        <p:spPr>
          <a:xfrm>
            <a:off x="-264" y="5302075"/>
            <a:ext cx="12192000" cy="1566616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5798DB-0062-C14D-ABFE-925E5AD7F8C1}"/>
              </a:ext>
            </a:extLst>
          </p:cNvPr>
          <p:cNvSpPr txBox="1"/>
          <p:nvPr/>
        </p:nvSpPr>
        <p:spPr>
          <a:xfrm>
            <a:off x="893541" y="5381201"/>
            <a:ext cx="10513435" cy="1270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sz="36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詩篇</a:t>
            </a:r>
            <a:r>
              <a:rPr lang="en-US" altLang="zh-TW" sz="3600">
                <a:solidFill>
                  <a:schemeClr val="bg1"/>
                </a:solidFill>
                <a:ea typeface="TW-Kai" panose="02010604000101010101" pitchFamily="2" charset="-128"/>
                <a:cs typeface="TW-Kai" panose="02010604000101010101" pitchFamily="2" charset="-128"/>
              </a:rPr>
              <a:t>1:</a:t>
            </a:r>
            <a:r>
              <a:rPr lang="en-US" altLang="zh-CN" sz="3600">
                <a:solidFill>
                  <a:schemeClr val="bg1"/>
                </a:solidFill>
                <a:ea typeface="TW-Kai" panose="02010604000101010101" pitchFamily="2" charset="-128"/>
                <a:cs typeface="TW-Kai" panose="02010604000101010101" pitchFamily="2" charset="-128"/>
              </a:rPr>
              <a:t>3</a:t>
            </a:r>
            <a:r>
              <a:rPr lang="zh-CN" altLang="en-US" sz="36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他要像一棵樹栽在溪水旁，按時候結果子，葉子也不枯乾。凡他所做的盡都順利。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D0362DC-0613-1042-9B8C-4CBC15A9F130}"/>
              </a:ext>
            </a:extLst>
          </p:cNvPr>
          <p:cNvSpPr/>
          <p:nvPr/>
        </p:nvSpPr>
        <p:spPr>
          <a:xfrm>
            <a:off x="3162800" y="4902183"/>
            <a:ext cx="14462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>
                    <a:lumMod val="85000"/>
                  </a:schemeClr>
                </a:solidFill>
              </a:rPr>
              <a:t>shutterstock.com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A2AD74-25D7-514C-A90F-E9D8770E6C13}"/>
              </a:ext>
            </a:extLst>
          </p:cNvPr>
          <p:cNvSpPr txBox="1"/>
          <p:nvPr/>
        </p:nvSpPr>
        <p:spPr>
          <a:xfrm>
            <a:off x="8914645" y="4902183"/>
            <a:ext cx="3277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https://dukexie.mystrikingly.com/</a:t>
            </a:r>
          </a:p>
        </p:txBody>
      </p:sp>
    </p:spTree>
    <p:extLst>
      <p:ext uri="{BB962C8B-B14F-4D97-AF65-F5344CB8AC3E}">
        <p14:creationId xmlns:p14="http://schemas.microsoft.com/office/powerpoint/2010/main" val="3306595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5798DB-0062-C14D-ABFE-925E5AD7F8C1}"/>
              </a:ext>
            </a:extLst>
          </p:cNvPr>
          <p:cNvSpPr txBox="1"/>
          <p:nvPr/>
        </p:nvSpPr>
        <p:spPr>
          <a:xfrm>
            <a:off x="585965" y="356461"/>
            <a:ext cx="1102007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申命記 </a:t>
            </a:r>
            <a:endParaRPr lang="en-US" altLang="zh-CN" sz="5400" b="1">
              <a:solidFill>
                <a:schemeClr val="bg1"/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r>
              <a:rPr lang="en-US" altLang="zh-CN" sz="5400" b="1">
                <a:solidFill>
                  <a:schemeClr val="bg1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4:4</a:t>
            </a:r>
            <a:r>
              <a:rPr lang="zh-CN" altLang="en-US" sz="5400" b="1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惟有你們專靠耶和華－你們神的人，今日全都存活。</a:t>
            </a:r>
            <a:r>
              <a:rPr lang="en-US" altLang="zh-CN" sz="5400" b="1">
                <a:solidFill>
                  <a:schemeClr val="bg1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5</a:t>
            </a:r>
            <a:r>
              <a:rPr lang="zh-CN" altLang="en-US" sz="5400" b="1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我照著耶和華－我神所吩咐的將律例典章教訓你們，使你們在所要進去得為業的地上遵行。</a:t>
            </a:r>
            <a:r>
              <a:rPr lang="en-US" altLang="zh-CN" sz="5400" b="1">
                <a:solidFill>
                  <a:schemeClr val="bg1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6</a:t>
            </a:r>
            <a:r>
              <a:rPr lang="zh-CN" altLang="en-US" sz="5400" b="1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所以你們要謹守遵行；這就是你們在萬民眼前的智慧、聰明。</a:t>
            </a:r>
            <a:endParaRPr lang="zh-CN" altLang="en-US" sz="5400" b="1">
              <a:solidFill>
                <a:schemeClr val="bg1"/>
              </a:solidFill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6509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5798DB-0062-C14D-ABFE-925E5AD7F8C1}"/>
              </a:ext>
            </a:extLst>
          </p:cNvPr>
          <p:cNvSpPr txBox="1"/>
          <p:nvPr/>
        </p:nvSpPr>
        <p:spPr>
          <a:xfrm>
            <a:off x="505503" y="631626"/>
            <a:ext cx="114909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申命記</a:t>
            </a:r>
            <a:r>
              <a:rPr lang="zh-TW" altLang="en-US" sz="5400" b="1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 </a:t>
            </a:r>
            <a:endParaRPr lang="en-US" altLang="zh-TW" sz="5400" b="1">
              <a:solidFill>
                <a:schemeClr val="bg1"/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r>
              <a:rPr lang="en-US" altLang="zh-CN" sz="54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4:</a:t>
            </a:r>
            <a:r>
              <a:rPr lang="en-US" altLang="zh-CN" sz="5400" b="1">
                <a:solidFill>
                  <a:schemeClr val="bg1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10</a:t>
            </a:r>
            <a:r>
              <a:rPr lang="zh-CN" altLang="en-US" sz="5400" b="1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你在何烈山站在耶和華－你神面前的那日，耶和華對我說：</a:t>
            </a:r>
            <a:r>
              <a:rPr lang="en-US" altLang="zh-CN" sz="5400" b="1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『</a:t>
            </a:r>
            <a:r>
              <a:rPr lang="zh-CN" altLang="en-US" sz="5400" b="1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你為我招聚百姓，我要叫他們聽見我的話，使他們存活在世的日子，可以學習敬畏我，又可以教訓兒女這樣行。</a:t>
            </a:r>
            <a:r>
              <a:rPr lang="en-US" altLang="zh-CN" sz="5400" b="1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』</a:t>
            </a:r>
            <a:endParaRPr lang="zh-CN" altLang="en-US" sz="5400" b="1">
              <a:solidFill>
                <a:schemeClr val="bg1"/>
              </a:solidFill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4423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5798DB-0062-C14D-ABFE-925E5AD7F8C1}"/>
              </a:ext>
            </a:extLst>
          </p:cNvPr>
          <p:cNvSpPr txBox="1"/>
          <p:nvPr/>
        </p:nvSpPr>
        <p:spPr>
          <a:xfrm>
            <a:off x="415636" y="651164"/>
            <a:ext cx="11425844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箴言</a:t>
            </a:r>
            <a:r>
              <a:rPr lang="en-US" altLang="zh-CN" sz="6600" b="1">
                <a:solidFill>
                  <a:schemeClr val="bg1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4:4</a:t>
            </a:r>
            <a:r>
              <a:rPr lang="zh-CN" altLang="en-US" sz="6600" b="1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父親教訓我說：你心要存記我的言語，遵守我的命令，</a:t>
            </a:r>
            <a:r>
              <a:rPr lang="zh-CN" altLang="en-US" sz="6600" b="1">
                <a:solidFill>
                  <a:srgbClr val="FF0000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便得存活</a:t>
            </a:r>
            <a:r>
              <a:rPr lang="zh-CN" altLang="en-US" sz="6600" b="1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。</a:t>
            </a:r>
            <a:r>
              <a:rPr lang="en-US" altLang="zh-CN" sz="6600" b="1">
                <a:solidFill>
                  <a:schemeClr val="bg1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5</a:t>
            </a:r>
            <a:r>
              <a:rPr lang="zh-CN" altLang="en-US" sz="6600" b="1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要得智慧，要得聰明，不可忘記，也不可偏離我口中的言語。</a:t>
            </a:r>
            <a:br>
              <a:rPr lang="zh-CN" altLang="en-US" sz="6600" b="1">
                <a:solidFill>
                  <a:schemeClr val="bg1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</a:br>
            <a:endParaRPr lang="en-US" altLang="zh-CN" sz="6600" b="1">
              <a:solidFill>
                <a:schemeClr val="bg1"/>
              </a:solidFill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r>
              <a:rPr lang="en-US" altLang="zh-CN" sz="3400" b="1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』</a:t>
            </a:r>
            <a:endParaRPr lang="zh-CN" altLang="en-US" sz="3400" b="1">
              <a:solidFill>
                <a:schemeClr val="bg1"/>
              </a:solidFill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088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43C669D3-334B-2D40-B0F4-B0F0571252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283392"/>
              </p:ext>
            </p:extLst>
          </p:nvPr>
        </p:nvGraphicFramePr>
        <p:xfrm>
          <a:off x="0" y="1"/>
          <a:ext cx="12191999" cy="6815137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5401094">
                  <a:extLst>
                    <a:ext uri="{9D8B030D-6E8A-4147-A177-3AD203B41FA5}">
                      <a16:colId xmlns:a16="http://schemas.microsoft.com/office/drawing/2014/main" val="4155214597"/>
                    </a:ext>
                  </a:extLst>
                </a:gridCol>
                <a:gridCol w="6790905">
                  <a:extLst>
                    <a:ext uri="{9D8B030D-6E8A-4147-A177-3AD203B41FA5}">
                      <a16:colId xmlns:a16="http://schemas.microsoft.com/office/drawing/2014/main" val="1670292437"/>
                    </a:ext>
                  </a:extLst>
                </a:gridCol>
              </a:tblGrid>
              <a:tr h="928687"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sz="44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  <a:sym typeface="Arial"/>
                        </a:rPr>
                        <a:t>箴言</a:t>
                      </a:r>
                      <a:r>
                        <a:rPr lang="en-US" altLang="zh-CN" sz="44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TW-Kai" panose="02010604000101010101" pitchFamily="2" charset="-128"/>
                          <a:cs typeface="TW-Kai" panose="02010604000101010101" pitchFamily="2" charset="-128"/>
                          <a:sym typeface="Arial"/>
                        </a:rPr>
                        <a:t>4</a:t>
                      </a:r>
                      <a:r>
                        <a:rPr lang="zh-CN" altLang="en-US" sz="44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  <a:sym typeface="Arial"/>
                        </a:rPr>
                        <a:t>章</a:t>
                      </a:r>
                      <a:endParaRPr lang="zh-CN" altLang="en-US" sz="4400" b="1" cap="none" spc="0">
                        <a:solidFill>
                          <a:schemeClr val="tx1"/>
                        </a:solidFill>
                        <a:effectLst/>
                        <a:latin typeface="TW-Kai" panose="02010604000101010101" pitchFamily="2" charset="-128"/>
                        <a:ea typeface="TW-Kai" panose="02010604000101010101" pitchFamily="2" charset="-128"/>
                        <a:cs typeface="TW-Kai" panose="02010604000101010101" pitchFamily="2" charset="-128"/>
                      </a:endParaRPr>
                    </a:p>
                  </a:txBody>
                  <a:tcPr marL="128004" marR="91432" marT="182863" marB="182863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sz="44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  <a:sym typeface="Arial"/>
                        </a:rPr>
                        <a:t>申命記</a:t>
                      </a:r>
                      <a:r>
                        <a:rPr lang="en-US" altLang="zh-CN" sz="44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TW-Kai" panose="02010604000101010101" pitchFamily="2" charset="-128"/>
                          <a:cs typeface="TW-Kai" panose="02010604000101010101" pitchFamily="2" charset="-128"/>
                          <a:sym typeface="Arial"/>
                        </a:rPr>
                        <a:t>4</a:t>
                      </a:r>
                      <a:r>
                        <a:rPr lang="zh-CN" altLang="en-US" sz="44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  <a:sym typeface="Arial"/>
                        </a:rPr>
                        <a:t>章</a:t>
                      </a:r>
                      <a:endParaRPr lang="zh-CN" altLang="en-US" sz="4400" b="1" cap="none" spc="0">
                        <a:solidFill>
                          <a:schemeClr val="tx1"/>
                        </a:solidFill>
                        <a:effectLst/>
                        <a:latin typeface="TW-Kai" panose="02010604000101010101" pitchFamily="2" charset="-128"/>
                        <a:ea typeface="TW-Kai" panose="02010604000101010101" pitchFamily="2" charset="-128"/>
                        <a:cs typeface="TW-Kai" panose="02010604000101010101" pitchFamily="2" charset="-128"/>
                      </a:endParaRPr>
                    </a:p>
                  </a:txBody>
                  <a:tcPr marL="128004" marR="91432" marT="182863" marB="182863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941905"/>
                  </a:ext>
                </a:extLst>
              </a:tr>
              <a:tr h="5778851">
                <a:tc>
                  <a:txBody>
                    <a:bodyPr/>
                    <a:lstStyle/>
                    <a:p>
                      <a:pPr rtl="0"/>
                      <a:r>
                        <a:rPr lang="en-US" altLang="zh-CN" sz="44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  <a:sym typeface="Arial"/>
                        </a:rPr>
                        <a:t>4</a:t>
                      </a:r>
                      <a:r>
                        <a:rPr lang="zh-CN" altLang="en-US" sz="44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  <a:sym typeface="Arial"/>
                        </a:rPr>
                        <a:t>父親教訓我說：你心要存記</a:t>
                      </a:r>
                      <a:r>
                        <a:rPr lang="zh-CN" altLang="en-US" sz="4400" b="0" i="0" u="none" strike="noStrike" cap="none" spc="0">
                          <a:solidFill>
                            <a:srgbClr val="92D050"/>
                          </a:solidFill>
                          <a:effectLst/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  <a:sym typeface="Arial"/>
                        </a:rPr>
                        <a:t>我的言語</a:t>
                      </a:r>
                      <a:r>
                        <a:rPr lang="zh-CN" altLang="en-US" sz="44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  <a:sym typeface="Arial"/>
                        </a:rPr>
                        <a:t>，</a:t>
                      </a:r>
                      <a:endParaRPr lang="zh-CN" altLang="en-US" sz="4400" b="0" cap="none" spc="0">
                        <a:solidFill>
                          <a:schemeClr val="bg1"/>
                        </a:solidFill>
                        <a:effectLst/>
                        <a:latin typeface="TW-Kai" panose="02010604000101010101" pitchFamily="2" charset="-128"/>
                        <a:ea typeface="TW-Kai" panose="02010604000101010101" pitchFamily="2" charset="-128"/>
                        <a:cs typeface="TW-Kai" panose="02010604000101010101" pitchFamily="2" charset="-128"/>
                      </a:endParaRPr>
                    </a:p>
                    <a:p>
                      <a:pPr rtl="0"/>
                      <a:r>
                        <a:rPr lang="zh-CN" altLang="en-US" sz="44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  <a:sym typeface="Arial"/>
                        </a:rPr>
                        <a:t>遵守我的命令，便得</a:t>
                      </a:r>
                      <a:r>
                        <a:rPr lang="zh-CN" altLang="en-US" sz="4400" b="0" i="0" u="none" strike="noStrike" cap="none" spc="0">
                          <a:solidFill>
                            <a:srgbClr val="FF0000"/>
                          </a:solidFill>
                          <a:effectLst/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  <a:sym typeface="Arial"/>
                        </a:rPr>
                        <a:t>存活</a:t>
                      </a:r>
                      <a:r>
                        <a:rPr lang="zh-CN" altLang="en-US" sz="44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  <a:sym typeface="Arial"/>
                        </a:rPr>
                        <a:t>。</a:t>
                      </a:r>
                      <a:r>
                        <a:rPr lang="en-US" altLang="zh-CN" sz="44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  <a:sym typeface="Arial"/>
                        </a:rPr>
                        <a:t>5</a:t>
                      </a:r>
                      <a:r>
                        <a:rPr lang="zh-CN" altLang="en-US" sz="44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  <a:sym typeface="Arial"/>
                        </a:rPr>
                        <a:t>要得</a:t>
                      </a:r>
                      <a:r>
                        <a:rPr lang="zh-CN" altLang="en-US" sz="4400" b="0" i="0" u="none" strike="noStrike" cap="none" spc="0">
                          <a:solidFill>
                            <a:srgbClr val="FFFF00"/>
                          </a:solidFill>
                          <a:effectLst/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  <a:sym typeface="Arial"/>
                        </a:rPr>
                        <a:t>智慧</a:t>
                      </a:r>
                      <a:r>
                        <a:rPr lang="zh-CN" altLang="en-US" sz="44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  <a:sym typeface="Arial"/>
                        </a:rPr>
                        <a:t>，要得</a:t>
                      </a:r>
                      <a:r>
                        <a:rPr lang="zh-CN" altLang="en-US" sz="4400" b="0" i="0" u="none" strike="noStrike" cap="none" spc="0">
                          <a:solidFill>
                            <a:srgbClr val="FFFF00"/>
                          </a:solidFill>
                          <a:effectLst/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  <a:sym typeface="Arial"/>
                        </a:rPr>
                        <a:t>聰明</a:t>
                      </a:r>
                      <a:r>
                        <a:rPr lang="zh-CN" altLang="en-US" sz="44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  <a:sym typeface="Arial"/>
                        </a:rPr>
                        <a:t>，不可忘記，</a:t>
                      </a:r>
                      <a:endParaRPr lang="zh-CN" altLang="en-US" sz="4400" b="0" cap="none" spc="0">
                        <a:solidFill>
                          <a:schemeClr val="bg1"/>
                        </a:solidFill>
                        <a:effectLst/>
                        <a:latin typeface="TW-Kai" panose="02010604000101010101" pitchFamily="2" charset="-128"/>
                        <a:ea typeface="TW-Kai" panose="02010604000101010101" pitchFamily="2" charset="-128"/>
                        <a:cs typeface="TW-Kai" panose="02010604000101010101" pitchFamily="2" charset="-128"/>
                      </a:endParaRPr>
                    </a:p>
                    <a:p>
                      <a:pPr rtl="0"/>
                      <a:r>
                        <a:rPr lang="zh-CN" altLang="en-US" sz="44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  <a:sym typeface="Arial"/>
                        </a:rPr>
                        <a:t>也不可偏離我口中的言語。</a:t>
                      </a:r>
                      <a:endParaRPr lang="zh-CN" altLang="en-US" sz="4400" b="0" cap="none" spc="0">
                        <a:solidFill>
                          <a:schemeClr val="bg1"/>
                        </a:solidFill>
                        <a:effectLst/>
                        <a:latin typeface="TW-Kai" panose="02010604000101010101" pitchFamily="2" charset="-128"/>
                        <a:ea typeface="TW-Kai" panose="02010604000101010101" pitchFamily="2" charset="-128"/>
                        <a:cs typeface="TW-Kai" panose="02010604000101010101" pitchFamily="2" charset="-128"/>
                      </a:endParaRPr>
                    </a:p>
                  </a:txBody>
                  <a:tcPr marL="128004" marR="91432" marT="91432" marB="18286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altLang="zh-CN" sz="44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  <a:sym typeface="Arial"/>
                        </a:rPr>
                        <a:t>4</a:t>
                      </a:r>
                      <a:r>
                        <a:rPr lang="zh-CN" altLang="en-US" sz="44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  <a:sym typeface="Arial"/>
                        </a:rPr>
                        <a:t>惟有你們專靠耶和華－你們神的人，今日全都</a:t>
                      </a:r>
                      <a:r>
                        <a:rPr lang="zh-CN" altLang="en-US" sz="4400" b="0" i="0" u="none" strike="noStrike" cap="none" spc="0">
                          <a:solidFill>
                            <a:srgbClr val="FF0000"/>
                          </a:solidFill>
                          <a:effectLst/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  <a:sym typeface="Arial"/>
                        </a:rPr>
                        <a:t>存活</a:t>
                      </a:r>
                      <a:r>
                        <a:rPr lang="zh-CN" altLang="en-US" sz="4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  <a:sym typeface="Arial"/>
                        </a:rPr>
                        <a:t>。</a:t>
                      </a:r>
                      <a:r>
                        <a:rPr lang="en-US" altLang="zh-CN" sz="44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  <a:sym typeface="Arial"/>
                        </a:rPr>
                        <a:t>5</a:t>
                      </a:r>
                      <a:r>
                        <a:rPr lang="zh-CN" altLang="en-US" sz="44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  <a:sym typeface="Arial"/>
                        </a:rPr>
                        <a:t>我照著耶和華－我</a:t>
                      </a:r>
                      <a:r>
                        <a:rPr lang="zh-CN" altLang="en-US" sz="4400" b="0" i="0" u="none" strike="noStrike" cap="none" spc="0">
                          <a:solidFill>
                            <a:srgbClr val="92D050"/>
                          </a:solidFill>
                          <a:effectLst/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  <a:sym typeface="Arial"/>
                        </a:rPr>
                        <a:t>神所吩咐的將律例典章</a:t>
                      </a:r>
                      <a:r>
                        <a:rPr lang="zh-CN" altLang="en-US" sz="44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  <a:sym typeface="Arial"/>
                        </a:rPr>
                        <a:t>教訓你們，使你們在所要進去得為業的地上遵行。</a:t>
                      </a:r>
                      <a:r>
                        <a:rPr lang="en-US" altLang="zh-CN" sz="44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  <a:sym typeface="Arial"/>
                        </a:rPr>
                        <a:t>6</a:t>
                      </a:r>
                      <a:r>
                        <a:rPr lang="zh-CN" altLang="en-US" sz="44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  <a:sym typeface="Arial"/>
                        </a:rPr>
                        <a:t>所以你們要謹守遵行；這就是你們在萬民眼前的</a:t>
                      </a:r>
                      <a:r>
                        <a:rPr lang="zh-CN" altLang="en-US" sz="4400" b="0" i="0" u="none" strike="noStrike" cap="none" spc="0">
                          <a:solidFill>
                            <a:srgbClr val="FFFF00"/>
                          </a:solidFill>
                          <a:effectLst/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  <a:sym typeface="Arial"/>
                        </a:rPr>
                        <a:t>智慧、聰明</a:t>
                      </a:r>
                      <a:r>
                        <a:rPr lang="zh-CN" altLang="en-US" sz="4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  <a:sym typeface="Arial"/>
                        </a:rPr>
                        <a:t>。</a:t>
                      </a:r>
                      <a:endParaRPr lang="zh-CN" altLang="en-US" sz="4400" b="0" cap="none" spc="0">
                        <a:solidFill>
                          <a:schemeClr val="tx1"/>
                        </a:solidFill>
                        <a:effectLst/>
                        <a:latin typeface="TW-Kai" panose="02010604000101010101" pitchFamily="2" charset="-128"/>
                        <a:ea typeface="TW-Kai" panose="02010604000101010101" pitchFamily="2" charset="-128"/>
                        <a:cs typeface="TW-Kai" panose="02010604000101010101" pitchFamily="2" charset="-128"/>
                      </a:endParaRPr>
                    </a:p>
                  </a:txBody>
                  <a:tcPr marL="128004" marR="91432" marT="91432" marB="18286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9834587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58F45B0-2194-8F4C-91D5-C227666D6A9E}"/>
              </a:ext>
            </a:extLst>
          </p:cNvPr>
          <p:cNvCxnSpPr/>
          <p:nvPr/>
        </p:nvCxnSpPr>
        <p:spPr>
          <a:xfrm>
            <a:off x="5394960" y="1036320"/>
            <a:ext cx="0" cy="582167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229206-0538-3547-B7F9-CFF372EF016D}"/>
              </a:ext>
            </a:extLst>
          </p:cNvPr>
          <p:cNvCxnSpPr>
            <a:cxnSpLocks/>
          </p:cNvCxnSpPr>
          <p:nvPr/>
        </p:nvCxnSpPr>
        <p:spPr>
          <a:xfrm>
            <a:off x="5394960" y="0"/>
            <a:ext cx="0" cy="10363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117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a child sitting on a bench looking at the snow&#10;&#10;Description automatically generated with medium confidence">
            <a:extLst>
              <a:ext uri="{FF2B5EF4-FFF2-40B4-BE49-F238E27FC236}">
                <a16:creationId xmlns:a16="http://schemas.microsoft.com/office/drawing/2014/main" id="{46287899-8A90-68D2-E032-164D9FAD31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69" t="4547" r="11016" b="14779"/>
          <a:stretch/>
        </p:blipFill>
        <p:spPr>
          <a:xfrm>
            <a:off x="5816684" y="771993"/>
            <a:ext cx="5850660" cy="53140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34862F-674F-BB24-5C91-D2E1007532D6}"/>
              </a:ext>
            </a:extLst>
          </p:cNvPr>
          <p:cNvSpPr txBox="1"/>
          <p:nvPr/>
        </p:nvSpPr>
        <p:spPr>
          <a:xfrm>
            <a:off x="212175" y="1454042"/>
            <a:ext cx="5414902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800100" indent="-8001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zh-CN" altLang="en-US" sz="41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一</a:t>
            </a:r>
            <a:r>
              <a:rPr lang="en-US" altLang="zh-CN" sz="41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. </a:t>
            </a:r>
            <a:r>
              <a:rPr lang="zh-CN" altLang="en-US" sz="41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教育子女是神託付的責任</a:t>
            </a:r>
            <a:endParaRPr lang="en-US" altLang="zh-CN" sz="410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pPr marL="735012" indent="-5715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ü"/>
            </a:pPr>
            <a:r>
              <a:rPr lang="zh-CN" altLang="en-US" sz="36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我們首先是神的僕人</a:t>
            </a:r>
            <a:endParaRPr lang="en-US" altLang="zh-CN" sz="36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pPr marL="735012" indent="-5715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ü"/>
            </a:pPr>
            <a:r>
              <a:rPr lang="zh-CN" altLang="en-US" sz="36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然後</a:t>
            </a:r>
            <a:r>
              <a:rPr lang="zh-TW" altLang="en-US" sz="36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，</a:t>
            </a:r>
            <a:r>
              <a:rPr lang="zh-CN" altLang="en-US" sz="36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我們是父親</a:t>
            </a:r>
            <a:endParaRPr lang="zh-CN" altLang="en-US" sz="40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3258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76ACB7-1B79-304A-A09F-8A2F46E1EA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16"/>
          <a:stretch/>
        </p:blipFill>
        <p:spPr>
          <a:xfrm>
            <a:off x="0" y="1527585"/>
            <a:ext cx="5993394" cy="4762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2A9669-B548-EE41-BB8E-DF96B4148E51}"/>
              </a:ext>
            </a:extLst>
          </p:cNvPr>
          <p:cNvSpPr txBox="1"/>
          <p:nvPr/>
        </p:nvSpPr>
        <p:spPr>
          <a:xfrm>
            <a:off x="3992578" y="6013086"/>
            <a:ext cx="2000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>
                    <a:lumMod val="65000"/>
                  </a:schemeClr>
                </a:solidFill>
              </a:rPr>
              <a:t>https://blog.xuite.net/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5798DB-0062-C14D-ABFE-925E5AD7F8C1}"/>
              </a:ext>
            </a:extLst>
          </p:cNvPr>
          <p:cNvSpPr txBox="1"/>
          <p:nvPr/>
        </p:nvSpPr>
        <p:spPr>
          <a:xfrm>
            <a:off x="749929" y="138875"/>
            <a:ext cx="106921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迦南的金牛犢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1CB11A-84AF-1647-935D-BDE2340DEDFD}"/>
              </a:ext>
            </a:extLst>
          </p:cNvPr>
          <p:cNvSpPr txBox="1"/>
          <p:nvPr/>
        </p:nvSpPr>
        <p:spPr>
          <a:xfrm>
            <a:off x="9352230" y="3619123"/>
            <a:ext cx="1567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ny.curbed.com</a:t>
            </a:r>
          </a:p>
        </p:txBody>
      </p:sp>
    </p:spTree>
    <p:extLst>
      <p:ext uri="{BB962C8B-B14F-4D97-AF65-F5344CB8AC3E}">
        <p14:creationId xmlns:p14="http://schemas.microsoft.com/office/powerpoint/2010/main" val="1486054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76ACB7-1B79-304A-A09F-8A2F46E1EA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16"/>
          <a:stretch/>
        </p:blipFill>
        <p:spPr>
          <a:xfrm>
            <a:off x="0" y="1527585"/>
            <a:ext cx="5993394" cy="4762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2A9669-B548-EE41-BB8E-DF96B4148E51}"/>
              </a:ext>
            </a:extLst>
          </p:cNvPr>
          <p:cNvSpPr txBox="1"/>
          <p:nvPr/>
        </p:nvSpPr>
        <p:spPr>
          <a:xfrm>
            <a:off x="3992578" y="6013086"/>
            <a:ext cx="2000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>
                    <a:lumMod val="65000"/>
                  </a:schemeClr>
                </a:solidFill>
              </a:rPr>
              <a:t>https://blog.xuite.net/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5798DB-0062-C14D-ABFE-925E5AD7F8C1}"/>
              </a:ext>
            </a:extLst>
          </p:cNvPr>
          <p:cNvSpPr txBox="1"/>
          <p:nvPr/>
        </p:nvSpPr>
        <p:spPr>
          <a:xfrm>
            <a:off x="630657" y="138875"/>
            <a:ext cx="11442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迦南的金牛犢</a:t>
            </a:r>
            <a:r>
              <a:rPr lang="zh-TW" altLang="en-US" sz="60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 </a:t>
            </a:r>
            <a:r>
              <a:rPr lang="en-US" altLang="zh-TW" sz="6000">
                <a:solidFill>
                  <a:schemeClr val="bg1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vs</a:t>
            </a:r>
            <a:r>
              <a:rPr lang="zh-TW" altLang="en-US" sz="60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 華爾街的金牛</a:t>
            </a:r>
            <a:endParaRPr lang="en-US" sz="6000">
              <a:solidFill>
                <a:schemeClr val="bg1"/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1CB11A-84AF-1647-935D-BDE2340DEDFD}"/>
              </a:ext>
            </a:extLst>
          </p:cNvPr>
          <p:cNvSpPr txBox="1"/>
          <p:nvPr/>
        </p:nvSpPr>
        <p:spPr>
          <a:xfrm>
            <a:off x="9352230" y="3619123"/>
            <a:ext cx="1567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ny.curbed.com</a:t>
            </a:r>
          </a:p>
        </p:txBody>
      </p:sp>
      <p:pic>
        <p:nvPicPr>
          <p:cNvPr id="7" name="Picture 6" descr="A picture containing person, mammal, bovine, crowd&#10;&#10;Description automatically generated">
            <a:extLst>
              <a:ext uri="{FF2B5EF4-FFF2-40B4-BE49-F238E27FC236}">
                <a16:creationId xmlns:a16="http://schemas.microsoft.com/office/drawing/2014/main" id="{2D7FA7A8-2B17-A944-8CD8-7DBF335EEB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7" r="5293" b="10189"/>
          <a:stretch/>
        </p:blipFill>
        <p:spPr>
          <a:xfrm>
            <a:off x="5528396" y="1536632"/>
            <a:ext cx="6663604" cy="476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20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3510</TotalTime>
  <Words>683</Words>
  <Application>Microsoft Macintosh PowerPoint</Application>
  <PresentationFormat>Widescreen</PresentationFormat>
  <Paragraphs>74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Times New Roman</vt:lpstr>
      <vt:lpstr>Tw Cen MT</vt:lpstr>
      <vt:lpstr>Calibri</vt:lpstr>
      <vt:lpstr>Wingdings</vt:lpstr>
      <vt:lpstr>Arial</vt:lpstr>
      <vt:lpstr>FZLiShu-S01</vt:lpstr>
      <vt:lpstr>Calibri Light</vt:lpstr>
      <vt:lpstr>TW-Kai</vt:lpstr>
      <vt:lpstr>Office Theme</vt:lpstr>
      <vt:lpstr>神給父親的責任 箴言4:4-5; 申命記4:4-6,10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神給父親的責任 箴言4:4-5; 申命記4:4-6,10</dc:title>
  <dc:creator>Michael X</dc:creator>
  <cp:lastModifiedBy>Michael X</cp:lastModifiedBy>
  <cp:revision>43</cp:revision>
  <dcterms:created xsi:type="dcterms:W3CDTF">2022-05-27T00:23:24Z</dcterms:created>
  <dcterms:modified xsi:type="dcterms:W3CDTF">2022-06-18T21:57:59Z</dcterms:modified>
</cp:coreProperties>
</file>