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9" r:id="rId4"/>
    <p:sldMasterId id="2147483721" r:id="rId5"/>
    <p:sldMasterId id="2147483733" r:id="rId6"/>
  </p:sldMasterIdLst>
  <p:notesMasterIdLst>
    <p:notesMasterId r:id="rId31"/>
  </p:notesMasterIdLst>
  <p:handoutMasterIdLst>
    <p:handoutMasterId r:id="rId32"/>
  </p:handoutMasterIdLst>
  <p:sldIdLst>
    <p:sldId id="256" r:id="rId7"/>
    <p:sldId id="287" r:id="rId8"/>
    <p:sldId id="286" r:id="rId9"/>
    <p:sldId id="268" r:id="rId10"/>
    <p:sldId id="269" r:id="rId11"/>
    <p:sldId id="270" r:id="rId12"/>
    <p:sldId id="266" r:id="rId13"/>
    <p:sldId id="267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65" r:id="rId30"/>
  </p:sldIdLst>
  <p:sldSz cx="9144000" cy="5143500" type="screen16x9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00"/>
    <a:srgbClr val="0033CC"/>
    <a:srgbClr val="003300"/>
    <a:srgbClr val="003399"/>
    <a:srgbClr val="0000FF"/>
    <a:srgbClr val="FF0505"/>
    <a:srgbClr val="FF99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D63CD49-4813-41EF-A22F-DB77E2C2F8E2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870931E2-862B-4899-ABE7-6761672A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F54F8BE-A593-4CC6-BE62-E1D2F1E0C7E7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317C04AA-A626-421D-B5F3-0387397A7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1" y="2244328"/>
            <a:ext cx="1338263" cy="164187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CBC9A-879E-4718-8AF6-40FF92E89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12A5-10AB-4FE2-9A62-9CB5C8FF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1F6A-31DF-4169-AB6A-AF81D918A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EEA6-138C-4320-AE6A-2EFBE096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6E4E-37B4-4546-BC3D-458A72E6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22F-69B0-401B-A955-C9DB0834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E3DD-487E-43B3-95D9-3A63A17C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4260-15B1-4F80-A5FF-F34425020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FB8-375E-43EE-B42D-A7A8BCDDF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41BC-D30A-4592-BF3C-64477075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79"/>
            <a:ext cx="2057400" cy="4506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79"/>
            <a:ext cx="6019800" cy="45065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D45A-21BA-4350-96FA-A9B8DC1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1719074"/>
            <a:ext cx="4300538" cy="1664768"/>
          </a:xfrm>
        </p:spPr>
        <p:txBody>
          <a:bodyPr anchor="ctr">
            <a:normAutofit/>
          </a:bodyPr>
          <a:lstStyle>
            <a:lvl1pPr algn="l">
              <a:defRPr sz="33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383841"/>
            <a:ext cx="4300538" cy="71667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800" y="982992"/>
            <a:ext cx="3908203" cy="3156453"/>
          </a:xfrm>
          <a:solidFill>
            <a:schemeClr val="tx1">
              <a:lumMod val="20000"/>
              <a:lumOff val="80000"/>
            </a:schemeClr>
          </a:solidFill>
        </p:spPr>
        <p:txBody>
          <a:bodyPr tIns="75438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A54B8CB5-A7A6-4A80-974C-F6DBF99217B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5F98A-5A9D-4996-A42B-090F61CD51A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BFE77-764C-4996-B2E5-CDB71DDDE4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DAC20-0EBA-4A05-B240-DBA3DCBA23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B9308-69CC-4E2D-B717-F8E52F9EEE6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410BE-D2DC-4A22-97CD-787F725233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C1BFD-9DD8-4788-8218-B5F53B4EEB9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45A50-C012-413E-A7BC-FEB85069813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16183-5AB3-4806-A89B-CB4ED1C3BA5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0B8CE-F064-476A-96FC-4E276E2E38E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93C00-2639-4CCD-B286-DE6A9F8E03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5" y="2244328"/>
            <a:ext cx="1338263" cy="164187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CBC9A-879E-4718-8AF6-40FF92E89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12A5-10AB-4FE2-9A62-9CB5C8FF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1F6A-31DF-4169-AB6A-AF81D918A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449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449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EEA6-138C-4320-AE6A-2EFBE096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6E4E-37B4-4546-BC3D-458A72E6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22F-69B0-401B-A955-C9DB0834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E3DD-487E-43B3-95D9-3A63A17C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4260-15B1-4F80-A5FF-F34425020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FB8-375E-43EE-B42D-A7A8BCDDF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41BC-D30A-4592-BF3C-64477075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81"/>
            <a:ext cx="2057400" cy="4506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81"/>
            <a:ext cx="6019800" cy="45065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D45A-21BA-4350-96FA-A9B8DC1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4B8CB5-A7A6-4A80-974C-F6DBF99217B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F98A-5A9D-4996-A42B-090F61CD51A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5ABFE77-764C-4996-B2E5-CDB71DDDE4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AC20-0EBA-4A05-B240-DBA3DCBA233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308-69CC-4E2D-B717-F8E52F9EEE65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10BE-D2DC-4A22-97CD-787F725233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1BFD-9DD8-4788-8218-B5F53B4EEB9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5A50-C012-413E-A7BC-FEB85069813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91016183-5AB3-4806-A89B-CB4ED1C3BA5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8CE-F064-476A-96FC-4E276E2E38E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3C00-2639-4CCD-B286-DE6A9F8E03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7"/>
            <a:ext cx="8229600" cy="330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3061414D-76F3-460E-89C3-521C63AF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1" y="114300"/>
            <a:ext cx="792163" cy="97155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4CFAF30-82F5-4DA8-B094-44F4AB2EFC1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endParaRPr lang="es-E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s-E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4B313F3A-1037-4FFB-857E-D9E0CE93BF4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8"/>
            <a:ext cx="8229600" cy="330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3061414D-76F3-460E-89C3-521C63AF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3" y="114300"/>
            <a:ext cx="792163" cy="97155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313F3A-1037-4FFB-857E-D9E0CE93BF4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71550"/>
            <a:ext cx="7315200" cy="1371600"/>
          </a:xfrm>
        </p:spPr>
        <p:txBody>
          <a:bodyPr anchor="ctr"/>
          <a:lstStyle/>
          <a:p>
            <a:pPr algn="ctr"/>
            <a:r>
              <a:rPr lang="zh-CN" altLang="en-US" sz="5400" dirty="0" smtClean="0">
                <a:latin typeface="DFYuanBold-B5" pitchFamily="49" charset="-120"/>
                <a:ea typeface="DFYuanBold-B5" pitchFamily="49" charset="-120"/>
              </a:rPr>
              <a:t>真假師傅，果子不同</a:t>
            </a:r>
            <a:endParaRPr lang="en-US" sz="5400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00350"/>
            <a:ext cx="7315200" cy="1428750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馬太福音 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7: </a:t>
            </a:r>
            <a:r>
              <a:rPr lang="en-US" altLang="zh-CN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15-20</a:t>
            </a:r>
            <a:endParaRPr lang="en-US" sz="4000" dirty="0" smtClean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535861" cy="1096565"/>
          </a:xfrm>
        </p:spPr>
        <p:txBody>
          <a:bodyPr/>
          <a:lstStyle/>
          <a:p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撒都該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人 </a:t>
            </a:r>
            <a:r>
              <a:rPr lang="en-US" altLang="zh-CN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解放神學的先鋒</a:t>
            </a:r>
            <a:endParaRPr lang="en-US" sz="4000" dirty="0">
              <a:solidFill>
                <a:srgbClr val="C00000"/>
              </a:solidFill>
              <a:latin typeface="Arial Rounded MT Bold" pitchFamily="34" charset="0"/>
              <a:ea typeface="DFYuanBold-B5" pitchFamily="49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34446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他們竭力保守祭司的特殊階層地位</a:t>
            </a:r>
            <a:endParaRPr lang="en-US" altLang="zh-CN" sz="3600" dirty="0" smtClean="0">
              <a:solidFill>
                <a:srgbClr val="003399"/>
              </a:solidFill>
              <a:latin typeface="DFYuanBold-B5" pitchFamily="49" charset="-120"/>
              <a:ea typeface="DFYuanBold-B5" pitchFamily="49" charset="-12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他們的神學理念比較解放</a:t>
            </a:r>
            <a:endParaRPr lang="en-US" altLang="zh-CN" sz="3600" dirty="0" smtClean="0">
              <a:solidFill>
                <a:srgbClr val="003399"/>
              </a:solidFill>
              <a:latin typeface="DFYuanBold-B5" pitchFamily="49" charset="-120"/>
              <a:ea typeface="DFYuanBold-B5" pitchFamily="49" charset="-12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他</a:t>
            </a: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們</a:t>
            </a: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只接受摩西五</a:t>
            </a: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經，</a:t>
            </a: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不</a:t>
            </a: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接受口傳律</a:t>
            </a: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法，不</a:t>
            </a: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相</a:t>
            </a: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信天使與聖靈的存在，不相信肉身復活與永生。</a:t>
            </a:r>
            <a:endParaRPr lang="en-US" altLang="zh-CN" sz="3600" dirty="0" smtClean="0">
              <a:solidFill>
                <a:srgbClr val="003399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535861" cy="1096565"/>
          </a:xfrm>
        </p:spPr>
        <p:txBody>
          <a:bodyPr/>
          <a:lstStyle/>
          <a:p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艾賽尼</a:t>
            </a: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派 </a:t>
            </a:r>
            <a:r>
              <a:rPr lang="en-US" altLang="zh-CN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– </a:t>
            </a:r>
            <a:r>
              <a:rPr lang="zh-CN" altLang="en-US" sz="400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獨善其身的</a:t>
            </a: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苦行僧</a:t>
            </a:r>
            <a:r>
              <a:rPr lang="en-US" altLang="zh-CN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?</a:t>
            </a:r>
            <a:endParaRPr lang="en-US" sz="4000" dirty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34446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他們厭惡法利賽人與撒都該人，認為他們污穢了聖殿與聖城</a:t>
            </a:r>
            <a:endParaRPr lang="en-US" altLang="zh-CN" sz="3600" dirty="0" smtClean="0">
              <a:solidFill>
                <a:srgbClr val="003399"/>
              </a:solidFill>
              <a:latin typeface="DFYuanBold-B5" pitchFamily="49" charset="-120"/>
              <a:ea typeface="DFYuanBold-B5" pitchFamily="49" charset="-12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他們離群獨居，嚴格遵守潔淨禮</a:t>
            </a:r>
            <a:endParaRPr lang="en-US" altLang="zh-CN" sz="3600" dirty="0" smtClean="0">
              <a:solidFill>
                <a:srgbClr val="003399"/>
              </a:solidFill>
              <a:latin typeface="DFYuanBold-B5" pitchFamily="49" charset="-120"/>
              <a:ea typeface="DFYuanBold-B5" pitchFamily="49" charset="-12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他們留下了死海古卷</a:t>
            </a:r>
            <a:endParaRPr lang="en-US" altLang="zh-CN" sz="3600" dirty="0" smtClean="0">
              <a:solidFill>
                <a:srgbClr val="003399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535861" cy="1096565"/>
          </a:xfrm>
        </p:spPr>
        <p:txBody>
          <a:bodyPr/>
          <a:lstStyle/>
          <a:p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奮銳黨</a:t>
            </a: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派 </a:t>
            </a:r>
            <a:r>
              <a:rPr lang="en-US" altLang="zh-CN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不擇手段的革命黨</a:t>
            </a:r>
            <a:r>
              <a:rPr lang="en-US" altLang="zh-CN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?</a:t>
            </a:r>
            <a:endParaRPr lang="en-US" sz="4000" dirty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34446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Georgia" pitchFamily="18" charset="0"/>
                <a:ea typeface="DFYuanBold-B5" pitchFamily="49" charset="-120"/>
              </a:rPr>
              <a:t>他們如同政治黨派，對於民族情感與社會議題有很強烈的立場和激情</a:t>
            </a:r>
            <a:endParaRPr lang="en-US" altLang="zh-CN" sz="3600" dirty="0" smtClean="0">
              <a:solidFill>
                <a:srgbClr val="003399"/>
              </a:solidFill>
              <a:latin typeface="Georgia" pitchFamily="18" charset="0"/>
              <a:ea typeface="DFYuanBold-B5" pitchFamily="49" charset="-12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Georgia" pitchFamily="18" charset="0"/>
                <a:ea typeface="DFYuanBold-B5" pitchFamily="49" charset="-120"/>
              </a:rPr>
              <a:t>他們的目標是在地上要建立彌賽亞的國度</a:t>
            </a:r>
            <a:r>
              <a:rPr lang="en-US" altLang="zh-CN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(</a:t>
            </a:r>
            <a:r>
              <a:rPr lang="zh-CN" altLang="en-US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使上帝的國度完全實現在地上</a:t>
            </a:r>
            <a:r>
              <a:rPr lang="en-US" altLang="zh-CN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)</a:t>
            </a:r>
            <a:endParaRPr lang="en-US" altLang="zh-CN" sz="3600" dirty="0" smtClean="0">
              <a:solidFill>
                <a:srgbClr val="003399"/>
              </a:solidFill>
              <a:latin typeface="Georgia" pitchFamily="18" charset="0"/>
              <a:ea typeface="DFYuanBold-B5" pitchFamily="49" charset="-12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Georgia" pitchFamily="18" charset="0"/>
                <a:ea typeface="DFYuanBold-B5" pitchFamily="49" charset="-120"/>
              </a:rPr>
              <a:t>他們不惜刺殺與羅馬合作的猶太人</a:t>
            </a:r>
            <a:endParaRPr lang="en-US" altLang="zh-CN" sz="3600" dirty="0" smtClean="0">
              <a:solidFill>
                <a:srgbClr val="003399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160735"/>
            <a:ext cx="7772400" cy="1096565"/>
          </a:xfrm>
        </p:spPr>
        <p:txBody>
          <a:bodyPr/>
          <a:lstStyle/>
          <a:p>
            <a:pPr marL="682625" lvl="0" indent="-682625">
              <a:buFont typeface="+mj-lt"/>
              <a:buAutoNum type="romanUcPeriod"/>
            </a:pPr>
            <a:r>
              <a:rPr lang="zh-CN" altLang="en-US" dirty="0" smtClean="0">
                <a:latin typeface="Cooper Black" pitchFamily="18" charset="0"/>
                <a:ea typeface="DFYuanBold-B5" pitchFamily="49" charset="-120"/>
              </a:rPr>
              <a:t>假先知的本質是殘暴的狼</a:t>
            </a:r>
            <a:endParaRPr lang="en-US" dirty="0"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657351"/>
            <a:ext cx="7315200" cy="2942034"/>
          </a:xfrm>
        </p:spPr>
        <p:txBody>
          <a:bodyPr anchor="ctr"/>
          <a:lstStyle/>
          <a:p>
            <a:pPr marL="0" indent="0">
              <a:buNone/>
            </a:pPr>
            <a:r>
              <a:rPr lang="zh-CN" altLang="en-US" sz="4000" dirty="0" smtClean="0">
                <a:solidFill>
                  <a:srgbClr val="CC0000"/>
                </a:solidFill>
                <a:latin typeface="Cooper Black" pitchFamily="18" charset="0"/>
                <a:ea typeface="DFYuanBold-B5" pitchFamily="49" charset="-120"/>
              </a:rPr>
              <a:t>假先知 </a:t>
            </a:r>
            <a:r>
              <a:rPr lang="en-US" sz="4000" dirty="0" smtClean="0">
                <a:solidFill>
                  <a:srgbClr val="CC0000"/>
                </a:solidFill>
                <a:latin typeface="Cooper Black" pitchFamily="18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CC0000"/>
                </a:solidFill>
                <a:latin typeface="Cooper Black" pitchFamily="18" charset="0"/>
                <a:ea typeface="DFYuanBold-B5" pitchFamily="49" charset="-120"/>
              </a:rPr>
              <a:t>在約翰福音中，主耶穌把他們比喻成盜賊。</a:t>
            </a:r>
            <a:endParaRPr lang="en-US" sz="4000" dirty="0" smtClean="0">
              <a:solidFill>
                <a:srgbClr val="CC0000"/>
              </a:solidFill>
              <a:latin typeface="Cooper Black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約翰福音</a:t>
            </a:r>
            <a:r>
              <a:rPr 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10:1 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我實實在在的告訴你們，人進羊圈，不從門進去，倒從別處爬進去，那人就是賊，就是強盜。</a:t>
            </a:r>
            <a:r>
              <a:rPr 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2 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從門進去的，才是羊的牧人</a:t>
            </a:r>
            <a:r>
              <a:rPr lang="en-GB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…</a:t>
            </a:r>
            <a:endParaRPr lang="en-US" sz="3600" dirty="0" smtClean="0">
              <a:solidFill>
                <a:srgbClr val="0033CC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10 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盜賊來，無非要偷竊，殺害，毀壞，我來了，是要叫羊得生命，並且得的更豐盛。</a:t>
            </a:r>
            <a:r>
              <a:rPr 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11 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我是好牧人，好牧人為羊捨命。</a:t>
            </a:r>
            <a:r>
              <a:rPr 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12 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若是雇工，不是牧人，羊也不是他自己的，他看見狼來，就撇下羊逃走，狼抓住羊，趕散了羊群。</a:t>
            </a:r>
            <a:endParaRPr lang="en-US" sz="3600" dirty="0" smtClean="0">
              <a:solidFill>
                <a:srgbClr val="0033CC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rmAutofit/>
          </a:bodyPr>
          <a:lstStyle/>
          <a:p>
            <a:pPr marL="0" indent="0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003300"/>
                </a:solidFill>
                <a:latin typeface="Footlight MT Light" pitchFamily="18" charset="0"/>
              </a:rPr>
              <a:t>“I do mean that wickedness, when you examine it, turns out to be the pursuit of some good in the wrong way…</a:t>
            </a:r>
            <a:r>
              <a:rPr lang="en-GB" sz="3200" b="1" dirty="0" smtClean="0">
                <a:solidFill>
                  <a:srgbClr val="003300"/>
                </a:solidFill>
                <a:latin typeface="Footlight MT Light" pitchFamily="18" charset="0"/>
              </a:rPr>
              <a:t>In order to be bad he must have good things to want and then to pursue in the wrong way; he must have impulses which were originally good in order to be able to pervert them.”</a:t>
            </a:r>
          </a:p>
          <a:p>
            <a:pPr marL="0" indent="0" algn="r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dirty="0" smtClean="0">
                <a:latin typeface="Cooper Black" pitchFamily="18" charset="0"/>
              </a:rPr>
              <a:t>–</a:t>
            </a:r>
            <a:r>
              <a:rPr lang="en-US" altLang="zh-CN" sz="3200" b="1" dirty="0" smtClean="0">
                <a:latin typeface="Footlight MT Light" pitchFamily="18" charset="0"/>
              </a:rPr>
              <a:t> C. S. Lewis</a:t>
            </a:r>
            <a:endParaRPr lang="en-US" sz="3200" b="1" dirty="0">
              <a:latin typeface="Footlight MT Light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229100"/>
          </a:xfrm>
        </p:spPr>
        <p:txBody>
          <a:bodyPr>
            <a:normAutofit/>
          </a:bodyPr>
          <a:lstStyle/>
          <a:p>
            <a:pPr marL="0" indent="0" hangingPunc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“</a:t>
            </a:r>
            <a:r>
              <a:rPr lang="zh-TW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我真認為，當你仔細檢驗，邪惡就是用錯誤的方式追求良善</a:t>
            </a:r>
            <a:r>
              <a:rPr lang="en-GB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…</a:t>
            </a:r>
            <a:r>
              <a:rPr lang="zh-TW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若要行惡，一個人必須要渴慕</a:t>
            </a:r>
            <a:r>
              <a:rPr lang="zh-CN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良善之物</a:t>
            </a:r>
            <a:r>
              <a:rPr lang="zh-TW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，然後用錯誤的方式去追求；他必須在開始的時候有求好的衝動，才能把事情搞砸。</a:t>
            </a:r>
            <a:r>
              <a:rPr lang="en-GB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” </a:t>
            </a:r>
            <a:endParaRPr lang="en-US" sz="3600" dirty="0" smtClean="0">
              <a:solidFill>
                <a:srgbClr val="003399"/>
              </a:solidFill>
              <a:latin typeface="Footlight MT Light" pitchFamily="18" charset="0"/>
              <a:ea typeface="DFYuanBold-B5" pitchFamily="49" charset="-120"/>
            </a:endParaRPr>
          </a:p>
          <a:p>
            <a:pPr marL="0" indent="0" algn="r" hangingPunc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英國文豪，魯易斯 </a:t>
            </a:r>
            <a:r>
              <a:rPr lang="en-US" sz="3600" b="1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(C. S. Lewis)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160735"/>
            <a:ext cx="7772400" cy="1096565"/>
          </a:xfrm>
        </p:spPr>
        <p:txBody>
          <a:bodyPr/>
          <a:lstStyle/>
          <a:p>
            <a:pPr marL="682625" lvl="0" indent="-682625">
              <a:buFont typeface="+mj-lt"/>
              <a:buAutoNum type="romanUcPeriod" startAt="2"/>
            </a:pPr>
            <a:r>
              <a:rPr lang="zh-CN" altLang="en-US" sz="4000" dirty="0" smtClean="0">
                <a:latin typeface="Cooper Black" pitchFamily="18" charset="0"/>
                <a:ea typeface="DFYuanBold-B5" pitchFamily="49" charset="-120"/>
              </a:rPr>
              <a:t>真假先知是可以分辨的出來的</a:t>
            </a:r>
            <a:endParaRPr lang="en-US" sz="4000" dirty="0"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657351"/>
            <a:ext cx="7772400" cy="2942034"/>
          </a:xfrm>
        </p:spPr>
        <p:txBody>
          <a:bodyPr anchor="ctr"/>
          <a:lstStyle/>
          <a:p>
            <a:pPr marL="0" indent="0">
              <a:buNone/>
            </a:pP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有誰會在荊棘裡找葡萄，在蒺藜裡面找無花果呢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? </a:t>
            </a: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那麼為什麼要在假先知中間期盼聽到真理呢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?  </a:t>
            </a:r>
            <a:endParaRPr lang="en-US" sz="4000" dirty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199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太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12:33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你們或以為樹好，果子也好，樹壞，果子也壞，因為看果子，就可以知道樹。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34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毒蛇的種類，你們既是惡人，怎能說出好話來呢，因為心裡所充滿的，口裡就說出來。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35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善人從他心裡所存的善，就發出善來，惡人從他心裡所存的惡，就發出惡來。</a:t>
            </a:r>
            <a:endParaRPr lang="en-US" sz="3600" dirty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971550"/>
            <a:ext cx="7315200" cy="1143000"/>
          </a:xfrm>
        </p:spPr>
        <p:txBody>
          <a:bodyPr/>
          <a:lstStyle/>
          <a:p>
            <a:pPr algn="ctr"/>
            <a:r>
              <a:rPr lang="zh-CN" altLang="en-US" sz="4800" dirty="0" smtClean="0">
                <a:solidFill>
                  <a:schemeClr val="accent1">
                    <a:lumMod val="50000"/>
                  </a:schemeClr>
                </a:solidFill>
                <a:latin typeface="DFPYuanBold-B5" pitchFamily="34" charset="-120"/>
                <a:ea typeface="DFPYuanBold-B5" pitchFamily="34" charset="-120"/>
              </a:rPr>
              <a:t>論到生命之道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DFPYuanBold-B5" pitchFamily="34" charset="-120"/>
              <a:ea typeface="DFPYuanBold-B5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800350"/>
            <a:ext cx="7315200" cy="1428750"/>
          </a:xfrm>
        </p:spPr>
        <p:txBody>
          <a:bodyPr/>
          <a:lstStyle/>
          <a:p>
            <a:r>
              <a:rPr lang="zh-CN" altLang="en-US" sz="4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DFPYuanBold-B5" pitchFamily="34" charset="-120"/>
              </a:rPr>
              <a:t>你聽誰的</a:t>
            </a:r>
            <a:r>
              <a:rPr lang="en-US" altLang="zh-CN" sz="4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DFPYuanBold-B5" pitchFamily="34" charset="-120"/>
              </a:rPr>
              <a:t>?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886199"/>
          </a:xfrm>
        </p:spPr>
        <p:txBody>
          <a:bodyPr anchor="t">
            <a:normAutofit/>
          </a:bodyPr>
          <a:lstStyle/>
          <a:p>
            <a:pPr marL="682625" lvl="0" indent="-682625">
              <a:spcBef>
                <a:spcPts val="1800"/>
              </a:spcBef>
              <a:spcAft>
                <a:spcPts val="600"/>
              </a:spcAft>
              <a:buFont typeface="Wingdings 3" pitchFamily="18" charset="2"/>
              <a:buChar char="["/>
            </a:pPr>
            <a:r>
              <a:rPr lang="zh-CN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法利賽人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 – </a:t>
            </a:r>
            <a:r>
              <a:rPr lang="zh-CN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他們是衛道忠僕嗎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?  </a:t>
            </a:r>
          </a:p>
          <a:p>
            <a:pPr marL="682625" lvl="0" indent="-682625">
              <a:spcBef>
                <a:spcPts val="1800"/>
              </a:spcBef>
              <a:spcAft>
                <a:spcPts val="600"/>
              </a:spcAft>
              <a:buFont typeface="Wingdings 3" pitchFamily="18" charset="2"/>
              <a:buChar char="["/>
            </a:pPr>
            <a:r>
              <a:rPr lang="zh-CN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撒都該人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 – </a:t>
            </a:r>
            <a:r>
              <a:rPr lang="zh-CN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他們是族群精英嗎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?  </a:t>
            </a:r>
          </a:p>
          <a:p>
            <a:pPr marL="682625" lvl="0" indent="-682625">
              <a:spcBef>
                <a:spcPts val="1800"/>
              </a:spcBef>
              <a:spcAft>
                <a:spcPts val="600"/>
              </a:spcAft>
              <a:buFont typeface="Wingdings 3" pitchFamily="18" charset="2"/>
              <a:buChar char="["/>
            </a:pPr>
            <a:r>
              <a:rPr lang="zh-CN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艾賽尼人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 – </a:t>
            </a:r>
            <a:r>
              <a:rPr lang="zh-CN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他們是社會良心嗎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?  </a:t>
            </a:r>
          </a:p>
          <a:p>
            <a:pPr marL="682625" indent="-682625">
              <a:spcBef>
                <a:spcPts val="1800"/>
              </a:spcBef>
              <a:spcAft>
                <a:spcPts val="600"/>
              </a:spcAft>
              <a:buFont typeface="Wingdings 3" pitchFamily="18" charset="2"/>
              <a:buChar char="["/>
            </a:pPr>
            <a:r>
              <a:rPr lang="zh-CN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奮銳黨人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 – </a:t>
            </a:r>
            <a:r>
              <a:rPr lang="zh-CN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他們是民族英雄嗎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? </a:t>
            </a:r>
            <a:endParaRPr lang="en-US" sz="4000" dirty="0">
              <a:solidFill>
                <a:srgbClr val="00206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42950"/>
            <a:ext cx="8229600" cy="1553766"/>
          </a:xfrm>
        </p:spPr>
        <p:txBody>
          <a:bodyPr anchor="ctr"/>
          <a:lstStyle/>
          <a:p>
            <a:pPr lvl="0" algn="ctr">
              <a:lnSpc>
                <a:spcPct val="120000"/>
              </a:lnSpc>
            </a:pPr>
            <a:r>
              <a:rPr lang="zh-CN" altLang="en-US" sz="4000" dirty="0" smtClean="0">
                <a:solidFill>
                  <a:srgbClr val="FF0000"/>
                </a:solidFill>
                <a:latin typeface="Cooper Black" pitchFamily="18" charset="0"/>
                <a:ea typeface="DFYuanBold-B5" pitchFamily="49" charset="-120"/>
              </a:rPr>
              <a:t>我們需要謹慎選擇我們分辨的原則</a:t>
            </a:r>
            <a:r>
              <a:rPr lang="en-GB" sz="4000" dirty="0" smtClean="0">
                <a:solidFill>
                  <a:srgbClr val="FF0000"/>
                </a:solidFill>
                <a:latin typeface="Cooper Black" pitchFamily="18" charset="0"/>
                <a:ea typeface="DFYuanBold-B5" pitchFamily="49" charset="-120"/>
              </a:rPr>
              <a:t> </a:t>
            </a:r>
            <a:br>
              <a:rPr lang="en-GB" sz="4000" dirty="0" smtClean="0">
                <a:solidFill>
                  <a:srgbClr val="FF0000"/>
                </a:solidFill>
                <a:latin typeface="Cooper Black" pitchFamily="18" charset="0"/>
                <a:ea typeface="DFYuanBold-B5" pitchFamily="49" charset="-120"/>
              </a:rPr>
            </a:br>
            <a:r>
              <a:rPr lang="en-GB" sz="4000" dirty="0" smtClean="0">
                <a:solidFill>
                  <a:srgbClr val="FF0000"/>
                </a:solidFill>
                <a:latin typeface="Cooper Black" pitchFamily="18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FF0000"/>
                </a:solidFill>
                <a:latin typeface="Cooper Black" pitchFamily="18" charset="0"/>
                <a:ea typeface="DFYuanBold-B5" pitchFamily="49" charset="-120"/>
              </a:rPr>
              <a:t>不是用我們個人的喜好來選擇。</a:t>
            </a:r>
            <a:endParaRPr lang="en-US" sz="4000" dirty="0">
              <a:solidFill>
                <a:srgbClr val="FF0000"/>
              </a:solidFill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2571750"/>
            <a:ext cx="8305800" cy="2286000"/>
          </a:xfrm>
        </p:spPr>
        <p:txBody>
          <a:bodyPr anchor="ctr"/>
          <a:lstStyle/>
          <a:p>
            <a:pPr lvl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4800" dirty="0" smtClean="0">
                <a:solidFill>
                  <a:schemeClr val="accent5">
                    <a:lumMod val="25000"/>
                  </a:schemeClr>
                </a:solidFill>
                <a:latin typeface="Footlight MT Light" pitchFamily="18" charset="0"/>
                <a:ea typeface="DFPXingKaiW5-B5" pitchFamily="66" charset="-120"/>
              </a:rPr>
              <a:t>20 </a:t>
            </a:r>
            <a:r>
              <a:rPr lang="zh-TW" altLang="en-US" sz="4800" dirty="0" smtClean="0">
                <a:solidFill>
                  <a:schemeClr val="accent5">
                    <a:lumMod val="25000"/>
                  </a:schemeClr>
                </a:solidFill>
                <a:latin typeface="Footlight MT Light" pitchFamily="18" charset="0"/>
                <a:ea typeface="DFPXingKaiW5-B5" pitchFamily="66" charset="-120"/>
              </a:rPr>
              <a:t>所以憑著他們的果子，就可以認出他們來。</a:t>
            </a:r>
            <a:endParaRPr lang="en-US" sz="4800" dirty="0" smtClean="0">
              <a:solidFill>
                <a:schemeClr val="accent5">
                  <a:lumMod val="25000"/>
                </a:schemeClr>
              </a:solidFill>
              <a:latin typeface="Footlight MT Light" pitchFamily="18" charset="0"/>
              <a:ea typeface="DFPXingKaiW5-B5" pitchFamily="66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85750"/>
            <a:ext cx="7772400" cy="1066800"/>
          </a:xfrm>
        </p:spPr>
        <p:txBody>
          <a:bodyPr/>
          <a:lstStyle/>
          <a:p>
            <a:pPr algn="l"/>
            <a:r>
              <a:rPr lang="zh-CN" altLang="en-US" sz="4800" b="1" dirty="0" smtClean="0">
                <a:solidFill>
                  <a:schemeClr val="accent1">
                    <a:lumMod val="50000"/>
                  </a:schemeClr>
                </a:solidFill>
                <a:latin typeface="DFYuanBold-B5" pitchFamily="49" charset="-120"/>
                <a:ea typeface="DFYuanBold-B5" pitchFamily="49" charset="-120"/>
              </a:rPr>
              <a:t>他們的信息所帶出來的是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513285"/>
            <a:ext cx="7772400" cy="30861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Order or Chaos </a:t>
            </a:r>
            <a:r>
              <a:rPr lang="zh-CN" altLang="en-US" sz="3600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秩序還是混亂</a:t>
            </a:r>
            <a:r>
              <a:rPr 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?</a:t>
            </a:r>
            <a:r>
              <a:rPr lang="en-US" sz="3600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Mercy or cruelty </a:t>
            </a:r>
            <a:r>
              <a:rPr lang="zh-CN" altLang="en-US" sz="3600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憐憫還是殘酷</a:t>
            </a:r>
            <a:r>
              <a:rPr 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?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Love or hatred </a:t>
            </a:r>
            <a:r>
              <a:rPr lang="zh-CN" altLang="en-US" sz="3600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愛心還是仇恨</a:t>
            </a:r>
            <a:r>
              <a:rPr 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? </a:t>
            </a:r>
            <a:r>
              <a:rPr lang="en-US" sz="3600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Grace or vengeance </a:t>
            </a:r>
            <a:r>
              <a:rPr lang="zh-CN" altLang="en-US" sz="3600" dirty="0" smtClean="0">
                <a:solidFill>
                  <a:srgbClr val="CC0000"/>
                </a:solidFill>
                <a:latin typeface="Footlight MT Light" pitchFamily="18" charset="0"/>
                <a:ea typeface="DFYuanBold-B5" pitchFamily="49" charset="-120"/>
              </a:rPr>
              <a:t>恩典還是報復</a:t>
            </a:r>
            <a:r>
              <a:rPr 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?</a:t>
            </a:r>
            <a:endParaRPr lang="en-US" sz="3600" dirty="0">
              <a:solidFill>
                <a:srgbClr val="CC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199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3600" dirty="0" smtClean="0">
                <a:latin typeface="Georgia" pitchFamily="18" charset="0"/>
                <a:ea typeface="DFYuanBold-B5" pitchFamily="49" charset="-120"/>
              </a:rPr>
              <a:t>提摩太後書 </a:t>
            </a:r>
            <a:r>
              <a:rPr lang="en-US" altLang="zh-CN" sz="3600" dirty="0" smtClean="0">
                <a:latin typeface="Georgia" pitchFamily="18" charset="0"/>
                <a:ea typeface="DFYuanBold-B5" pitchFamily="49" charset="-120"/>
              </a:rPr>
              <a:t>4:</a:t>
            </a:r>
            <a:r>
              <a:rPr lang="en-US" sz="3600" dirty="0" smtClean="0">
                <a:latin typeface="Georgia" pitchFamily="18" charset="0"/>
                <a:ea typeface="DFYuanBold-B5" pitchFamily="49" charset="-120"/>
              </a:rPr>
              <a:t>2 </a:t>
            </a:r>
            <a:r>
              <a:rPr lang="zh-CN" altLang="en-US" sz="3600" dirty="0" smtClean="0">
                <a:latin typeface="Georgia" pitchFamily="18" charset="0"/>
                <a:ea typeface="DFYuanBold-B5" pitchFamily="49" charset="-120"/>
              </a:rPr>
              <a:t>務要傳道，無論得時不得時，總要專心，並用百般的忍耐，各樣的教訓，責備人，警戒人，勸勉人。</a:t>
            </a:r>
            <a:r>
              <a:rPr lang="en-US" sz="3600" dirty="0" smtClean="0">
                <a:latin typeface="Georgia" pitchFamily="18" charset="0"/>
                <a:ea typeface="DFYuanBold-B5" pitchFamily="49" charset="-120"/>
              </a:rPr>
              <a:t>3 </a:t>
            </a:r>
            <a:r>
              <a:rPr lang="zh-CN" altLang="en-US" sz="3600" dirty="0" smtClean="0">
                <a:latin typeface="Georgia" pitchFamily="18" charset="0"/>
                <a:ea typeface="DFYuanBold-B5" pitchFamily="49" charset="-120"/>
              </a:rPr>
              <a:t>因為時候要到，人必厭煩純正的道理，耳朵發癢，就</a:t>
            </a:r>
            <a:r>
              <a:rPr lang="zh-CN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隨從自己的情慾，增添好些師傅。</a:t>
            </a:r>
            <a:r>
              <a:rPr lang="en-US" sz="3600" dirty="0" smtClean="0">
                <a:latin typeface="Georgia" pitchFamily="18" charset="0"/>
                <a:ea typeface="DFYuanBold-B5" pitchFamily="49" charset="-120"/>
              </a:rPr>
              <a:t>4 </a:t>
            </a:r>
            <a:r>
              <a:rPr lang="zh-CN" altLang="en-US" sz="3600" dirty="0" smtClean="0">
                <a:latin typeface="Georgia" pitchFamily="18" charset="0"/>
                <a:ea typeface="DFYuanBold-B5" pitchFamily="49" charset="-120"/>
              </a:rPr>
              <a:t>並且掩耳不聽真道，偏向荒渺的言語。</a:t>
            </a:r>
            <a:endParaRPr lang="en-US" sz="3600" dirty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5400" dirty="0" smtClean="0">
                <a:latin typeface="DFYuanBold-B5" pitchFamily="49" charset="-120"/>
                <a:ea typeface="DFYuanBold-B5" pitchFamily="49" charset="-120"/>
              </a:rPr>
              <a:t>結語</a:t>
            </a:r>
            <a:endParaRPr lang="en-US" sz="5400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914400" y="1513285"/>
            <a:ext cx="7772400" cy="3086100"/>
          </a:xfrm>
        </p:spPr>
        <p:txBody>
          <a:bodyPr anchor="ctr"/>
          <a:lstStyle/>
          <a:p>
            <a:pPr marL="0" indent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3600" dirty="0" smtClean="0">
                <a:solidFill>
                  <a:schemeClr val="accent5">
                    <a:lumMod val="25000"/>
                  </a:schemeClr>
                </a:solidFill>
                <a:latin typeface="DFYuanBold-B5" pitchFamily="49" charset="-120"/>
                <a:ea typeface="DFYuanBold-B5" pitchFamily="49" charset="-120"/>
              </a:rPr>
              <a:t>若是我們永生的問題解決了，今生的問題就難不倒我們。</a:t>
            </a:r>
            <a:endParaRPr lang="en-US" altLang="zh-CN" sz="3600" dirty="0" smtClean="0">
              <a:solidFill>
                <a:schemeClr val="accent5">
                  <a:lumMod val="25000"/>
                </a:schemeClr>
              </a:solidFill>
              <a:latin typeface="DFYuanBold-B5" pitchFamily="49" charset="-120"/>
              <a:ea typeface="DFYuanBold-B5" pitchFamily="49" charset="-120"/>
            </a:endParaRPr>
          </a:p>
          <a:p>
            <a:pPr marL="0" indent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3600" dirty="0" smtClean="0">
                <a:solidFill>
                  <a:schemeClr val="accent5">
                    <a:lumMod val="25000"/>
                  </a:schemeClr>
                </a:solidFill>
                <a:latin typeface="DFYuanBold-B5" pitchFamily="49" charset="-120"/>
                <a:ea typeface="DFYuanBold-B5" pitchFamily="49" charset="-120"/>
              </a:rPr>
              <a:t>若是我們永生的問題沒有解決，我們反而會在今生的問題中迷失了自己。</a:t>
            </a:r>
            <a:endParaRPr lang="en-US" sz="3600" dirty="0">
              <a:solidFill>
                <a:schemeClr val="accent5">
                  <a:lumMod val="25000"/>
                </a:schemeClr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0" dirty="0" smtClean="0">
                <a:latin typeface="Georgia" pitchFamily="18" charset="0"/>
                <a:ea typeface="DFPYuanBold-B5" pitchFamily="34" charset="-120"/>
              </a:rPr>
              <a:t>天路</a:t>
            </a:r>
            <a:r>
              <a:rPr lang="zh-CN" altLang="en-US" sz="4400" b="0" dirty="0" smtClean="0">
                <a:latin typeface="Georgia" pitchFamily="18" charset="0"/>
                <a:ea typeface="DFPYuanBold-B5" pitchFamily="34" charset="-120"/>
              </a:rPr>
              <a:t>客</a:t>
            </a:r>
            <a:r>
              <a:rPr lang="zh-CN" altLang="en-US" sz="4400" b="0" dirty="0" smtClean="0">
                <a:latin typeface="Georgia" pitchFamily="18" charset="0"/>
                <a:ea typeface="DFPYuanBold-B5" pitchFamily="34" charset="-120"/>
              </a:rPr>
              <a:t>在</a:t>
            </a:r>
            <a:r>
              <a:rPr lang="zh-CN" altLang="en-US" sz="4400" b="0" dirty="0" smtClean="0">
                <a:latin typeface="Georgia" pitchFamily="18" charset="0"/>
                <a:ea typeface="DFPYuanBold-B5" pitchFamily="34" charset="-120"/>
              </a:rPr>
              <a:t>跟</a:t>
            </a:r>
            <a:r>
              <a:rPr lang="zh-CN" altLang="en-US" sz="4400" b="0" dirty="0" smtClean="0">
                <a:latin typeface="Georgia" pitchFamily="18" charset="0"/>
                <a:ea typeface="DFPYuanBold-B5" pitchFamily="34" charset="-120"/>
              </a:rPr>
              <a:t>隨</a:t>
            </a:r>
            <a:r>
              <a:rPr lang="zh-CN" altLang="en-US" sz="4400" b="0" dirty="0" smtClean="0">
                <a:latin typeface="Georgia" pitchFamily="18" charset="0"/>
                <a:ea typeface="DFPYuanBold-B5" pitchFamily="34" charset="-120"/>
              </a:rPr>
              <a:t>主的道路上</a:t>
            </a:r>
            <a:r>
              <a:rPr lang="en-US" altLang="zh-CN" sz="4400" b="0" dirty="0" smtClean="0">
                <a:latin typeface="Georgia" pitchFamily="18" charset="0"/>
                <a:ea typeface="DFPYuanBold-B5" pitchFamily="34" charset="-120"/>
              </a:rPr>
              <a:t>…</a:t>
            </a:r>
            <a:endParaRPr lang="en-US" sz="4400" b="0" dirty="0">
              <a:latin typeface="Georgia" pitchFamily="18" charset="0"/>
              <a:ea typeface="DFPYuanBold-B5" pitchFamily="34" charset="-12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1733550"/>
            <a:ext cx="7772400" cy="12954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7:14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引到永生，那門是窄的，路是小的，找著的人也少。</a:t>
            </a:r>
            <a:endParaRPr lang="en-US" sz="3600" dirty="0"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513285"/>
            <a:ext cx="7046912" cy="3086100"/>
          </a:xfrm>
        </p:spPr>
        <p:txBody>
          <a:bodyPr/>
          <a:lstStyle/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400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第一個困難是心態的改變</a:t>
            </a:r>
            <a:r>
              <a:rPr lang="en-US" sz="4400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 (13-14) </a:t>
            </a:r>
            <a:r>
              <a:rPr 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在寬路與小路之間做一個選擇；強迫自己進天國。</a:t>
            </a:r>
            <a:endParaRPr lang="en-US" sz="4400" dirty="0" smtClean="0">
              <a:solidFill>
                <a:srgbClr val="CC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513285"/>
            <a:ext cx="7046912" cy="3086100"/>
          </a:xfrm>
        </p:spPr>
        <p:txBody>
          <a:bodyPr/>
          <a:lstStyle/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400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第二個困難是聽誰的</a:t>
            </a:r>
            <a:r>
              <a:rPr lang="en-US" sz="4400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 (15-20)  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分辨真假先知，或真假師傅；注意看他們所結的果子。</a:t>
            </a:r>
            <a:endParaRPr lang="en-US" sz="4400" dirty="0" smtClean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513285"/>
            <a:ext cx="7046912" cy="3086100"/>
          </a:xfrm>
        </p:spPr>
        <p:txBody>
          <a:bodyPr/>
          <a:lstStyle/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400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第三個困難是聽道與行道</a:t>
            </a:r>
            <a:r>
              <a:rPr lang="en-US" sz="4400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 (21-29)  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聽了之後是否照著去做。</a:t>
            </a:r>
            <a:endParaRPr lang="en-US" sz="4400" dirty="0" smtClean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15 </a:t>
            </a:r>
            <a:r>
              <a:rPr lang="zh-CN" alt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你們要防備假先知，他們到你們這裡來，外面披著羊皮，裡面卻是殘暴的狼。</a:t>
            </a:r>
            <a:r>
              <a:rPr 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16 </a:t>
            </a:r>
            <a:r>
              <a:rPr lang="zh-CN" alt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憑著他們的果子，就可以認出他們來。荊棘上豈能摘葡萄呢，蒺藜裡豈能摘無花果呢。</a:t>
            </a:r>
            <a:endParaRPr lang="en-US" sz="4000" dirty="0">
              <a:solidFill>
                <a:srgbClr val="0066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 anchor="t"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17 </a:t>
            </a:r>
            <a:r>
              <a:rPr lang="zh-TW" alt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這樣，凡好樹都結好果子，惟獨壞樹結壞果子。</a:t>
            </a:r>
            <a:r>
              <a:rPr 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18 </a:t>
            </a:r>
            <a:r>
              <a:rPr lang="zh-TW" alt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好樹不能結壞果子，壞樹不能結好果子。</a:t>
            </a:r>
            <a:r>
              <a:rPr 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19 </a:t>
            </a:r>
            <a:r>
              <a:rPr lang="zh-TW" alt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凡不結好果子的樹，就砍下來，丟在火裡。</a:t>
            </a:r>
            <a:r>
              <a:rPr 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20 </a:t>
            </a:r>
            <a:r>
              <a:rPr lang="zh-TW" alt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所以憑著他們的果子，就可以認出他們來。</a:t>
            </a:r>
            <a:endParaRPr lang="en-US" sz="4000" dirty="0">
              <a:solidFill>
                <a:srgbClr val="0066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535861" cy="1096565"/>
          </a:xfrm>
        </p:spPr>
        <p:txBody>
          <a:bodyPr/>
          <a:lstStyle/>
          <a:p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法利賽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人 </a:t>
            </a:r>
            <a:r>
              <a:rPr lang="en-US" altLang="zh-CN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粉飾的墳墓</a:t>
            </a:r>
            <a:endParaRPr lang="en-US" sz="4000" dirty="0">
              <a:solidFill>
                <a:srgbClr val="C00000"/>
              </a:solidFill>
              <a:latin typeface="Arial Rounded MT Bold" pitchFamily="34" charset="0"/>
              <a:ea typeface="DFYuanBold-B5" pitchFamily="49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34446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是</a:t>
            </a:r>
            <a:r>
              <a:rPr lang="zh-CN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當時猶</a:t>
            </a:r>
            <a:r>
              <a:rPr lang="zh-CN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太人的精神領袖</a:t>
            </a:r>
            <a:endParaRPr lang="en-US" altLang="zh-CN" sz="3600" dirty="0" smtClean="0">
              <a:solidFill>
                <a:srgbClr val="003399"/>
              </a:solidFill>
              <a:latin typeface="Footlight MT Light" pitchFamily="18" charset="0"/>
              <a:ea typeface="DFYuanBold-B5" pitchFamily="49" charset="-12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他們相信口傳的律法</a:t>
            </a:r>
            <a:r>
              <a:rPr lang="en-US" altLang="zh-CN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(</a:t>
            </a:r>
            <a:r>
              <a:rPr lang="en-US" altLang="zh-CN" sz="3600" b="1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Oral Law</a:t>
            </a:r>
            <a:r>
              <a:rPr lang="en-US" altLang="zh-CN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)</a:t>
            </a:r>
            <a:r>
              <a:rPr lang="zh-CN" altLang="en-US" sz="3600" dirty="0" smtClean="0">
                <a:solidFill>
                  <a:srgbClr val="003399"/>
                </a:solidFill>
                <a:latin typeface="Footlight MT Light" pitchFamily="18" charset="0"/>
                <a:ea typeface="DFYuanBold-B5" pitchFamily="49" charset="-120"/>
              </a:rPr>
              <a:t>能解釋石刻律法的應用原則</a:t>
            </a:r>
            <a:endParaRPr lang="en-US" altLang="zh-CN" sz="3600" dirty="0" smtClean="0">
              <a:solidFill>
                <a:srgbClr val="003399"/>
              </a:solidFill>
              <a:latin typeface="Footlight MT Light" pitchFamily="18" charset="0"/>
              <a:ea typeface="DFYuanBold-B5" pitchFamily="49" charset="-12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他們相信死人復活及死後有審判</a:t>
            </a:r>
            <a:endParaRPr lang="en-US" altLang="zh-CN" sz="3600" dirty="0" smtClean="0">
              <a:solidFill>
                <a:srgbClr val="003399"/>
              </a:solidFill>
              <a:latin typeface="DFYuanBold-B5" pitchFamily="49" charset="-120"/>
              <a:ea typeface="DFYuanBold-B5" pitchFamily="49" charset="-12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5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99"/>
                </a:solidFill>
                <a:latin typeface="DFYuanBold-B5" pitchFamily="49" charset="-120"/>
                <a:ea typeface="DFYuanBold-B5" pitchFamily="49" charset="-120"/>
              </a:rPr>
              <a:t>他們單純而嚴格地遵守教義</a:t>
            </a:r>
            <a:endParaRPr lang="en-US" altLang="zh-CN" sz="3600" dirty="0" smtClean="0">
              <a:solidFill>
                <a:srgbClr val="003399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nist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 Blue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inist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Ministry</Template>
  <TotalTime>372</TotalTime>
  <Words>1454</Words>
  <Application>Microsoft Office PowerPoint</Application>
  <PresentationFormat>On-screen Show (16:9)</PresentationFormat>
  <Paragraphs>54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Ministry</vt:lpstr>
      <vt:lpstr>Network</vt:lpstr>
      <vt:lpstr>Theme Blue</vt:lpstr>
      <vt:lpstr>1_Ministry</vt:lpstr>
      <vt:lpstr>1_Network</vt:lpstr>
      <vt:lpstr>1_Equity</vt:lpstr>
      <vt:lpstr>真假師傅，果子不同</vt:lpstr>
      <vt:lpstr>論到生命之道</vt:lpstr>
      <vt:lpstr>天路客在跟隨主的道路上…</vt:lpstr>
      <vt:lpstr>Slide 4</vt:lpstr>
      <vt:lpstr>Slide 5</vt:lpstr>
      <vt:lpstr>Slide 6</vt:lpstr>
      <vt:lpstr>Slide 7</vt:lpstr>
      <vt:lpstr>Slide 8</vt:lpstr>
      <vt:lpstr>法利賽人 – 粉飾的墳墓</vt:lpstr>
      <vt:lpstr>撒都該人 – 解放神學的先鋒</vt:lpstr>
      <vt:lpstr>艾賽尼派 – 獨善其身的苦行僧?</vt:lpstr>
      <vt:lpstr>奮銳黨派 – 不擇手段的革命黨?</vt:lpstr>
      <vt:lpstr>假先知的本質是殘暴的狼</vt:lpstr>
      <vt:lpstr>Slide 14</vt:lpstr>
      <vt:lpstr>Slide 15</vt:lpstr>
      <vt:lpstr>Slide 16</vt:lpstr>
      <vt:lpstr>Slide 17</vt:lpstr>
      <vt:lpstr>真假先知是可以分辨的出來的</vt:lpstr>
      <vt:lpstr>Slide 19</vt:lpstr>
      <vt:lpstr>Slide 20</vt:lpstr>
      <vt:lpstr>我們需要謹慎選擇我們分辨的原則  – 不是用我們個人的喜好來選擇。</vt:lpstr>
      <vt:lpstr>他們的信息所帶出來的是</vt:lpstr>
      <vt:lpstr>Slide 23</vt:lpstr>
      <vt:lpstr>結語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rjamesho</dc:creator>
  <cp:lastModifiedBy>rjamesho</cp:lastModifiedBy>
  <cp:revision>46</cp:revision>
  <cp:lastPrinted>2016-07-03T13:01:30Z</cp:lastPrinted>
  <dcterms:created xsi:type="dcterms:W3CDTF">2016-06-27T21:51:43Z</dcterms:created>
  <dcterms:modified xsi:type="dcterms:W3CDTF">2016-07-10T01:48:44Z</dcterms:modified>
</cp:coreProperties>
</file>