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8" r:id="rId5"/>
    <p:sldId id="263" r:id="rId6"/>
    <p:sldId id="260" r:id="rId7"/>
    <p:sldId id="262" r:id="rId8"/>
    <p:sldId id="257" r:id="rId9"/>
    <p:sldId id="259" r:id="rId10"/>
    <p:sldId id="261" r:id="rId11"/>
    <p:sldId id="265" r:id="rId12"/>
    <p:sldId id="270" r:id="rId13"/>
    <p:sldId id="264" r:id="rId14"/>
    <p:sldId id="266" r:id="rId15"/>
    <p:sldId id="271" r:id="rId16"/>
    <p:sldId id="267" r:id="rId17"/>
    <p:sldId id="272" r:id="rId18"/>
    <p:sldId id="273" r:id="rId19"/>
    <p:sldId id="280" r:id="rId20"/>
    <p:sldId id="268" r:id="rId21"/>
    <p:sldId id="274" r:id="rId22"/>
    <p:sldId id="277" r:id="rId23"/>
    <p:sldId id="275" r:id="rId24"/>
    <p:sldId id="279" r:id="rId25"/>
    <p:sldId id="269" r:id="rId26"/>
    <p:sldId id="278" r:id="rId27"/>
    <p:sldId id="276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018" autoAdjust="0"/>
    <p:restoredTop sz="94660"/>
  </p:normalViewPr>
  <p:slideViewPr>
    <p:cSldViewPr>
      <p:cViewPr>
        <p:scale>
          <a:sx n="89" d="100"/>
          <a:sy n="89" d="100"/>
        </p:scale>
        <p:origin x="-528" y="-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257300"/>
            <a:ext cx="7772400" cy="10965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160735"/>
            <a:ext cx="1951038" cy="443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160735"/>
            <a:ext cx="5700712" cy="443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1" y="2244328"/>
            <a:ext cx="1338263" cy="164187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ECBC9A-879E-4718-8AF6-40FF92E89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12A5-10AB-4FE2-9A62-9CB5C8FF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1F6A-31DF-4169-AB6A-AF81D918A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1EEA6-138C-4320-AE6A-2EFBE096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6E4E-37B4-4546-BC3D-458A72E6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2D22F-69B0-401B-A955-C9DB0834E3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E3DD-487E-43B3-95D9-3A63A17C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B4260-15B1-4F80-A5FF-F34425020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FB8-375E-43EE-B42D-A7A8BCDDF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B41BC-D30A-4592-BF3C-6447707566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679"/>
            <a:ext cx="2057400" cy="4506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679"/>
            <a:ext cx="6019800" cy="45065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AD45A-21BA-4350-96FA-A9B8DC18F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417513" y="823913"/>
            <a:ext cx="438150" cy="355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800101" y="823913"/>
            <a:ext cx="328613" cy="355997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541339" y="1140619"/>
            <a:ext cx="422275" cy="355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911225" y="1140619"/>
            <a:ext cx="368300" cy="355997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127000" y="1085851"/>
            <a:ext cx="560388" cy="316706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762000" y="742950"/>
            <a:ext cx="31750" cy="78938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442914" y="1335881"/>
            <a:ext cx="8226425" cy="238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9" y="160735"/>
            <a:ext cx="7793037" cy="109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13285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4682729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4682729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679"/>
            <a:ext cx="7543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447"/>
            <a:ext cx="8229600" cy="330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</a:defRPr>
            </a:lvl1pPr>
          </a:lstStyle>
          <a:p>
            <a:pPr>
              <a:defRPr/>
            </a:pPr>
            <a:fld id="{3061414D-76F3-460E-89C3-521C63AF9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1" y="114300"/>
            <a:ext cx="792163" cy="971550"/>
            <a:chOff x="5136" y="960"/>
            <a:chExt cx="528" cy="864"/>
          </a:xfrm>
        </p:grpSpPr>
        <p:sp>
          <p:nvSpPr>
            <p:cNvPr id="542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B283B9-4DB1-4D9E-8838-DB5A832AF59F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44D3B3-8325-4DBB-85FA-FBBC2D41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57300"/>
            <a:ext cx="7772400" cy="1096566"/>
          </a:xfrm>
        </p:spPr>
        <p:txBody>
          <a:bodyPr/>
          <a:lstStyle/>
          <a:p>
            <a:pPr algn="ctr"/>
            <a:r>
              <a:rPr lang="zh-CN" altLang="en-US" sz="5400" dirty="0" smtClean="0">
                <a:latin typeface="DFYuanBold-B5" pitchFamily="49" charset="-120"/>
                <a:ea typeface="DFYuanBold-B5" pitchFamily="49" charset="-120"/>
              </a:rPr>
              <a:t>注目天父，傾心禱告</a:t>
            </a:r>
            <a:endParaRPr lang="en-US" sz="5400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14650"/>
            <a:ext cx="7315200" cy="1314450"/>
          </a:xfrm>
        </p:spPr>
        <p:txBody>
          <a:bodyPr/>
          <a:lstStyle/>
          <a:p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馬太福音 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6</a:t>
            </a: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：</a:t>
            </a:r>
            <a:r>
              <a:rPr 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9-13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馬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太福音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7:7 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你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們祈求，就給你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們</a:t>
            </a:r>
            <a:r>
              <a:rPr lang="zh-CN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；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尋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找，就尋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見</a:t>
            </a:r>
            <a:r>
              <a:rPr lang="zh-CN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；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叩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門，就給你們開門。</a:t>
            </a:r>
            <a:r>
              <a:rPr lang="zh-TW" alt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強調神的信實，恩慈和憐憫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altLang="zh-TW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馬太福音</a:t>
            </a:r>
            <a:r>
              <a:rPr lang="en-US" altLang="zh-CN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6:</a:t>
            </a:r>
            <a:r>
              <a:rPr 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10 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願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人都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尊</a:t>
            </a:r>
            <a:r>
              <a:rPr lang="zh-CN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袮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的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名為聖。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願</a:t>
            </a:r>
            <a:r>
              <a:rPr lang="zh-CN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袮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的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國降臨。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願</a:t>
            </a:r>
            <a:r>
              <a:rPr lang="zh-CN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袮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的</a:t>
            </a:r>
            <a:r>
              <a:rPr lang="zh-TW" altLang="en-US" sz="36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旨意行在地上，如同行在天上。</a:t>
            </a:r>
            <a:r>
              <a:rPr lang="zh-TW" alt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強調神</a:t>
            </a:r>
            <a:r>
              <a:rPr lang="zh-TW" alt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的尊貴：國度，權柄，榮耀。 </a:t>
            </a:r>
            <a:endParaRPr lang="en-US" sz="3600" dirty="0" smtClean="0">
              <a:solidFill>
                <a:srgbClr val="CC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3305176"/>
            <a:ext cx="7964487" cy="1552574"/>
          </a:xfrm>
        </p:spPr>
        <p:txBody>
          <a:bodyPr/>
          <a:lstStyle/>
          <a:p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馬太福音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6:33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，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你們要先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求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祂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的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國，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和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祂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的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義這些東西都要加給你們了。</a:t>
            </a:r>
            <a:endParaRPr lang="en-US" sz="3600" dirty="0">
              <a:solidFill>
                <a:srgbClr val="C0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657350"/>
            <a:ext cx="7772400" cy="1647825"/>
          </a:xfrm>
        </p:spPr>
        <p:txBody>
          <a:bodyPr anchor="t"/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當我們聚焦在天父身上，我們自然而然地會先求祂的國和祂的義。</a:t>
            </a:r>
            <a:endParaRPr lang="en-US" sz="4000" b="1" dirty="0" smtClean="0">
              <a:solidFill>
                <a:srgbClr val="C0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42950"/>
            <a:ext cx="7772400" cy="1610916"/>
          </a:xfrm>
        </p:spPr>
        <p:txBody>
          <a:bodyPr anchor="ctr"/>
          <a:lstStyle/>
          <a:p>
            <a:pPr marL="914400" lvl="0" indent="-914400">
              <a:buFont typeface="+mj-lt"/>
              <a:buAutoNum type="arabicPeriod" startAt="2"/>
            </a:pPr>
            <a:r>
              <a:rPr lang="zh-CN" altLang="en-US" sz="4800" dirty="0" smtClean="0">
                <a:latin typeface="Cooper Black" pitchFamily="18" charset="0"/>
                <a:ea typeface="DFYuanBold-B5" pitchFamily="49" charset="-120"/>
              </a:rPr>
              <a:t>認識我們真正的需要</a:t>
            </a:r>
            <a:endParaRPr lang="en-US" sz="4800" dirty="0"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15200" cy="2286000"/>
          </a:xfrm>
        </p:spPr>
        <p:txBody>
          <a:bodyPr/>
          <a:lstStyle/>
          <a:p>
            <a:pPr lvl="0"/>
            <a:r>
              <a:rPr lang="zh-CN" altLang="en-US" sz="44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我們日用的飲食，今日賜給我們。</a:t>
            </a:r>
            <a:endParaRPr lang="en-US" sz="4400" dirty="0">
              <a:solidFill>
                <a:srgbClr val="C0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0735"/>
            <a:ext cx="7772400" cy="1096565"/>
          </a:xfrm>
        </p:spPr>
        <p:txBody>
          <a:bodyPr/>
          <a:lstStyle/>
          <a:p>
            <a:pPr lvl="0"/>
            <a:r>
              <a:rPr lang="zh-CN" altLang="en-US" sz="4000" dirty="0" smtClean="0">
                <a:solidFill>
                  <a:srgbClr val="002060"/>
                </a:solidFill>
                <a:latin typeface="DFYuanBold-B5" pitchFamily="49" charset="-120"/>
                <a:ea typeface="DFYuanBold-B5" pitchFamily="49" charset="-120"/>
              </a:rPr>
              <a:t>我們日用的飲食，今日賜給我們</a:t>
            </a:r>
            <a:r>
              <a:rPr lang="zh-CN" altLang="en-US" sz="4000" dirty="0" smtClean="0">
                <a:solidFill>
                  <a:srgbClr val="002060"/>
                </a:solidFill>
                <a:latin typeface="DFYuanBold-B5" pitchFamily="49" charset="-120"/>
                <a:ea typeface="DFYuanBold-B5" pitchFamily="49" charset="-120"/>
              </a:rPr>
              <a:t>。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3284"/>
            <a:ext cx="7772400" cy="3344465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000" dirty="0" smtClean="0">
                <a:solidFill>
                  <a:srgbClr val="002060"/>
                </a:solidFill>
                <a:latin typeface="DFYuanBold-B5" pitchFamily="49" charset="-120"/>
                <a:ea typeface="DFYuanBold-B5" pitchFamily="49" charset="-120"/>
              </a:rPr>
              <a:t>“賜</a:t>
            </a:r>
            <a:r>
              <a:rPr lang="zh-CN" altLang="en-US" sz="4000" dirty="0" smtClean="0">
                <a:solidFill>
                  <a:srgbClr val="002060"/>
                </a:solidFill>
                <a:latin typeface="DFYuanBold-B5" pitchFamily="49" charset="-120"/>
                <a:ea typeface="DFYuanBold-B5" pitchFamily="49" charset="-120"/>
              </a:rPr>
              <a:t>給我</a:t>
            </a:r>
            <a:r>
              <a:rPr lang="zh-CN" altLang="en-US" sz="4000" dirty="0" smtClean="0">
                <a:solidFill>
                  <a:srgbClr val="002060"/>
                </a:solidFill>
                <a:latin typeface="DFYuanBold-B5" pitchFamily="49" charset="-120"/>
                <a:ea typeface="DFYuanBold-B5" pitchFamily="49" charset="-120"/>
              </a:rPr>
              <a:t>們”</a:t>
            </a:r>
            <a:r>
              <a:rPr lang="en-US" altLang="zh-CN" sz="36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==》</a:t>
            </a:r>
            <a:r>
              <a:rPr lang="en-US" altLang="zh-CN" dirty="0" smtClean="0">
                <a:solidFill>
                  <a:srgbClr val="0033CC"/>
                </a:solidFill>
                <a:latin typeface="Cooper Black" pitchFamily="18" charset="0"/>
                <a:ea typeface="DFYuanBold-B5" pitchFamily="49" charset="-120"/>
              </a:rPr>
              <a:t>Make it happen for us</a:t>
            </a:r>
            <a:r>
              <a:rPr lang="zh-CN" altLang="en-US" dirty="0" smtClean="0">
                <a:solidFill>
                  <a:srgbClr val="0033CC"/>
                </a:solidFill>
                <a:latin typeface="Cooper Black" pitchFamily="18" charset="0"/>
                <a:ea typeface="DFYuanBold-B5" pitchFamily="49" charset="-120"/>
              </a:rPr>
              <a:t>；</a:t>
            </a:r>
            <a:r>
              <a:rPr lang="zh-CN" altLang="en-US" sz="36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願</a:t>
            </a:r>
            <a:r>
              <a:rPr lang="zh-CN" altLang="en-US" sz="36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我們今天所付出的勞力有所收</a:t>
            </a:r>
            <a:r>
              <a:rPr lang="zh-CN" altLang="en-US" sz="36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穫，能</a:t>
            </a:r>
            <a:r>
              <a:rPr lang="zh-CN" altLang="en-US" sz="36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供</a:t>
            </a:r>
            <a:r>
              <a:rPr lang="zh-CN" altLang="en-US" sz="36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應我們日</a:t>
            </a:r>
            <a:r>
              <a:rPr lang="zh-CN" altLang="en-US" sz="36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常的需要</a:t>
            </a:r>
            <a:r>
              <a:rPr lang="zh-CN" altLang="en-US" sz="3600" dirty="0" smtClean="0">
                <a:solidFill>
                  <a:schemeClr val="accent5">
                    <a:lumMod val="10000"/>
                  </a:schemeClr>
                </a:solidFill>
                <a:latin typeface="DFYuanBold-B5" pitchFamily="49" charset="-120"/>
                <a:ea typeface="DFYuanBold-B5" pitchFamily="49" charset="-120"/>
              </a:rPr>
              <a:t>。</a:t>
            </a:r>
            <a:endParaRPr lang="en-US" altLang="zh-CN" sz="3600" dirty="0" smtClean="0">
              <a:solidFill>
                <a:schemeClr val="accent5">
                  <a:lumMod val="10000"/>
                </a:schemeClr>
              </a:solidFill>
              <a:latin typeface="DFYuanBold-B5" pitchFamily="49" charset="-120"/>
              <a:ea typeface="DFYuanBold-B5" pitchFamily="49" charset="-120"/>
            </a:endParaRP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0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願</a:t>
            </a:r>
            <a:r>
              <a:rPr lang="zh-CN" altLang="en-US" sz="4000" dirty="0" smtClean="0">
                <a:solidFill>
                  <a:srgbClr val="CC0000"/>
                </a:solidFill>
                <a:latin typeface="DFYuanBold-B5" pitchFamily="49" charset="-120"/>
                <a:ea typeface="DFYuanBold-B5" pitchFamily="49" charset="-120"/>
              </a:rPr>
              <a:t>我們一生的勞碌帶給我們真正的滿足。</a:t>
            </a:r>
            <a:endParaRPr lang="en-US" sz="3600" dirty="0">
              <a:solidFill>
                <a:srgbClr val="CC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42950"/>
            <a:ext cx="7772400" cy="1610916"/>
          </a:xfrm>
        </p:spPr>
        <p:txBody>
          <a:bodyPr anchor="ctr"/>
          <a:lstStyle/>
          <a:p>
            <a:pPr marL="914400" lvl="0" indent="-914400">
              <a:buFont typeface="+mj-lt"/>
              <a:buAutoNum type="arabicPeriod" startAt="3"/>
            </a:pPr>
            <a:r>
              <a:rPr lang="zh-CN" altLang="en-US" sz="4800" dirty="0" smtClean="0">
                <a:latin typeface="Cooper Black" pitchFamily="18" charset="0"/>
                <a:ea typeface="DFYuanBold-B5" pitchFamily="49" charset="-120"/>
              </a:rPr>
              <a:t>鑑察我們的人際關係，體貼神的性情</a:t>
            </a:r>
            <a:endParaRPr lang="en-US" sz="4800" dirty="0"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315200" cy="2286000"/>
          </a:xfrm>
        </p:spPr>
        <p:txBody>
          <a:bodyPr/>
          <a:lstStyle/>
          <a:p>
            <a:pPr lvl="0"/>
            <a:r>
              <a:rPr lang="zh-CN" altLang="en-US" sz="44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免我們的債，如同我們免了人的債。</a:t>
            </a:r>
            <a:endParaRPr lang="en-US" sz="4400" dirty="0">
              <a:solidFill>
                <a:srgbClr val="C0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申</a:t>
            </a:r>
            <a:r>
              <a:rPr lang="zh-CN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命記</a:t>
            </a:r>
            <a:r>
              <a:rPr lang="en-GB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15:1 </a:t>
            </a:r>
            <a:r>
              <a:rPr lang="zh-TW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每</a:t>
            </a:r>
            <a:r>
              <a:rPr lang="zh-TW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逢七年末一年，你要施行豁免。</a:t>
            </a:r>
            <a:r>
              <a:rPr lang="en-GB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2 </a:t>
            </a:r>
            <a:r>
              <a:rPr lang="zh-TW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豁</a:t>
            </a:r>
            <a:r>
              <a:rPr lang="zh-TW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免的定例乃是這樣，凡債主要把所借給鄰舍的豁免了，不可向鄰舍和弟兄追討，因為耶和華的豁免年已經宣告了。</a:t>
            </a:r>
            <a:r>
              <a:rPr lang="en-GB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3 </a:t>
            </a:r>
            <a:r>
              <a:rPr lang="zh-TW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若</a:t>
            </a:r>
            <a:r>
              <a:rPr lang="zh-TW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借給外邦人，你可以向他追討，</a:t>
            </a:r>
            <a:r>
              <a:rPr lang="zh-TW" alt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但借給你弟兄，無論是甚麼，你要鬆手豁免了</a:t>
            </a:r>
            <a:r>
              <a:rPr lang="zh-TW" alt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sz="3600" dirty="0" smtClean="0">
              <a:solidFill>
                <a:srgbClr val="CC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2291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4 </a:t>
            </a:r>
            <a:r>
              <a:rPr lang="zh-TW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你</a:t>
            </a:r>
            <a:r>
              <a:rPr lang="zh-TW" altLang="en-US" sz="36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若留意聽從耶和華你神的話，謹守遵行我今日所吩咐你這一切的命令，就必在你們中間沒有窮人了，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（在耶和華你神所賜你為業的地上，耶和華必大大賜福與你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）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0005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000" dirty="0" smtClean="0">
                <a:solidFill>
                  <a:srgbClr val="003300"/>
                </a:solidFill>
                <a:latin typeface="Arial Rounded MT Bold" pitchFamily="34" charset="0"/>
                <a:ea typeface="DFYuanBold-B5" pitchFamily="49" charset="-120"/>
              </a:rPr>
              <a:t>從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“借貸與豁免”</a:t>
            </a:r>
            <a:r>
              <a:rPr lang="zh-CN" altLang="en-US" sz="4000" dirty="0" smtClean="0">
                <a:solidFill>
                  <a:srgbClr val="003300"/>
                </a:solidFill>
                <a:latin typeface="Arial Rounded MT Bold" pitchFamily="34" charset="0"/>
                <a:ea typeface="DFYuanBold-B5" pitchFamily="49" charset="-120"/>
              </a:rPr>
              <a:t>到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“存款與提款”</a:t>
            </a:r>
            <a:r>
              <a:rPr lang="zh-CN" altLang="en-US" sz="4000" dirty="0" smtClean="0">
                <a:solidFill>
                  <a:srgbClr val="003300"/>
                </a:solidFill>
                <a:latin typeface="Arial Rounded MT Bold" pitchFamily="34" charset="0"/>
                <a:ea typeface="DFYuanBold-B5" pitchFamily="49" charset="-120"/>
              </a:rPr>
              <a:t>，我們可以體會神是如何地看重我們與弟兄姐妹的關係；或者說的更廣泛一點，神看重我們如何管理人際關係。</a:t>
            </a:r>
            <a:endParaRPr lang="en-US" sz="4000" dirty="0" smtClean="0">
              <a:solidFill>
                <a:srgbClr val="003300"/>
              </a:solidFill>
              <a:latin typeface="Arial Rounded MT Bold" pitchFamily="34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42950"/>
            <a:ext cx="7772400" cy="1610916"/>
          </a:xfrm>
        </p:spPr>
        <p:txBody>
          <a:bodyPr anchor="ctr"/>
          <a:lstStyle/>
          <a:p>
            <a:pPr marL="914400" lvl="0" indent="-914400">
              <a:buFont typeface="+mj-lt"/>
              <a:buAutoNum type="arabicPeriod" startAt="4"/>
            </a:pPr>
            <a:r>
              <a:rPr lang="zh-CN" altLang="en-US" sz="4800" dirty="0" smtClean="0">
                <a:latin typeface="Cooper Black" pitchFamily="18" charset="0"/>
                <a:ea typeface="DFYuanBold-B5" pitchFamily="49" charset="-120"/>
              </a:rPr>
              <a:t>承認我們的軟弱，仰望神的恩典</a:t>
            </a:r>
            <a:endParaRPr lang="en-US" sz="4800" dirty="0"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772400" cy="2286000"/>
          </a:xfrm>
        </p:spPr>
        <p:txBody>
          <a:bodyPr/>
          <a:lstStyle/>
          <a:p>
            <a:pPr lvl="0"/>
            <a:r>
              <a:rPr lang="zh-CN" altLang="en-US" sz="44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不叫我們遇見試探，救我們脫離兇</a:t>
            </a:r>
            <a:r>
              <a:rPr lang="zh-CN" altLang="en-US" sz="44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惡</a:t>
            </a:r>
            <a:r>
              <a:rPr lang="en-US" altLang="zh-CN" sz="4000" dirty="0" smtClean="0">
                <a:solidFill>
                  <a:schemeClr val="accent5">
                    <a:lumMod val="10000"/>
                  </a:schemeClr>
                </a:solidFill>
                <a:latin typeface="Arial Rounded MT Bold" pitchFamily="34" charset="0"/>
                <a:ea typeface="DFYuanBold-B5" pitchFamily="49" charset="-120"/>
              </a:rPr>
              <a:t> </a:t>
            </a:r>
            <a:r>
              <a:rPr lang="en-US" altLang="zh-CN" sz="4000" dirty="0" smtClean="0">
                <a:solidFill>
                  <a:schemeClr val="accent5">
                    <a:lumMod val="10000"/>
                  </a:schemeClr>
                </a:solidFill>
                <a:latin typeface="Arial" pitchFamily="34" charset="0"/>
                <a:ea typeface="DFYuanBold-B5" pitchFamily="49" charset="-120"/>
                <a:cs typeface="Arial" pitchFamily="34" charset="0"/>
              </a:rPr>
              <a:t>[</a:t>
            </a:r>
            <a:r>
              <a:rPr lang="zh-TW" altLang="en-US" sz="4000" dirty="0" smtClean="0">
                <a:solidFill>
                  <a:schemeClr val="accent5">
                    <a:lumMod val="10000"/>
                  </a:schemeClr>
                </a:solidFill>
                <a:latin typeface="Arial" pitchFamily="34" charset="0"/>
                <a:ea typeface="DFYuanBold-B5" pitchFamily="49" charset="-120"/>
                <a:cs typeface="Arial" pitchFamily="34" charset="0"/>
              </a:rPr>
              <a:t>或</a:t>
            </a:r>
            <a:r>
              <a:rPr lang="zh-TW" altLang="en-US" sz="4000" dirty="0" smtClean="0">
                <a:solidFill>
                  <a:schemeClr val="accent5">
                    <a:lumMod val="10000"/>
                  </a:schemeClr>
                </a:solidFill>
                <a:latin typeface="Arial" pitchFamily="34" charset="0"/>
                <a:ea typeface="DFYuanBold-B5" pitchFamily="49" charset="-120"/>
                <a:cs typeface="Arial" pitchFamily="34" charset="0"/>
              </a:rPr>
              <a:t>作脫離惡</a:t>
            </a:r>
            <a:r>
              <a:rPr lang="zh-TW" altLang="en-US" sz="4000" dirty="0" smtClean="0">
                <a:solidFill>
                  <a:schemeClr val="accent5">
                    <a:lumMod val="10000"/>
                  </a:schemeClr>
                </a:solidFill>
                <a:latin typeface="Arial" pitchFamily="34" charset="0"/>
                <a:ea typeface="DFYuanBold-B5" pitchFamily="49" charset="-120"/>
                <a:cs typeface="Arial" pitchFamily="34" charset="0"/>
              </a:rPr>
              <a:t>者</a:t>
            </a:r>
            <a:r>
              <a:rPr lang="en-US" altLang="zh-TW" sz="4000" dirty="0" smtClean="0">
                <a:solidFill>
                  <a:schemeClr val="accent5">
                    <a:lumMod val="10000"/>
                  </a:schemeClr>
                </a:solidFill>
                <a:latin typeface="Arial" pitchFamily="34" charset="0"/>
                <a:ea typeface="DFYuanBold-B5" pitchFamily="49" charset="-120"/>
                <a:cs typeface="Arial" pitchFamily="34" charset="0"/>
              </a:rPr>
              <a:t>]</a:t>
            </a:r>
            <a:r>
              <a:rPr lang="zh-CN" altLang="en-US" sz="44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。</a:t>
            </a:r>
            <a:endParaRPr lang="en-US" sz="4400" dirty="0">
              <a:solidFill>
                <a:srgbClr val="C0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以</a:t>
            </a: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色列人進入迦南地所面</a:t>
            </a: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對兩</a:t>
            </a:r>
            <a:r>
              <a:rPr lang="zh-CN" altLang="en-US" sz="4000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個最大的問題：</a:t>
            </a:r>
            <a:r>
              <a:rPr lang="zh-CN" altLang="en-US" sz="4000" b="1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來自外族的試</a:t>
            </a:r>
            <a:r>
              <a:rPr lang="zh-CN" altLang="en-US" sz="4000" b="1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探</a:t>
            </a:r>
            <a:r>
              <a:rPr lang="zh-CN" altLang="en-US" sz="4000" b="1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和兇</a:t>
            </a:r>
            <a:r>
              <a:rPr lang="zh-CN" altLang="en-US" sz="4000" b="1" dirty="0" smtClean="0">
                <a:solidFill>
                  <a:srgbClr val="0033CC"/>
                </a:solidFill>
                <a:latin typeface="Georgia" pitchFamily="18" charset="0"/>
                <a:ea typeface="DFYuanBold-B5" pitchFamily="49" charset="-120"/>
              </a:rPr>
              <a:t>惡</a:t>
            </a:r>
            <a:endParaRPr lang="en-US" altLang="zh-CN" sz="4000" b="1" dirty="0" smtClean="0">
              <a:solidFill>
                <a:srgbClr val="0033CC"/>
              </a:solidFill>
              <a:latin typeface="Georgia" pitchFamily="18" charset="0"/>
              <a:ea typeface="DFYuanBold-B5" pitchFamily="49" charset="-120"/>
            </a:endParaRPr>
          </a:p>
          <a:p>
            <a:pPr marL="1376363" indent="-1150938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altLang="zh-CN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==》	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離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棄耶和華，去敬拜外邦假神偶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像以至於被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外族欺壓統</a:t>
            </a:r>
            <a:r>
              <a:rPr lang="zh-CN" altLang="en-US" sz="4000" dirty="0" smtClean="0">
                <a:solidFill>
                  <a:srgbClr val="C00000"/>
                </a:solidFill>
                <a:latin typeface="Arial Rounded MT Bold" pitchFamily="34" charset="0"/>
                <a:ea typeface="DFYuanBold-B5" pitchFamily="49" charset="-120"/>
              </a:rPr>
              <a:t>治</a:t>
            </a:r>
            <a:endParaRPr lang="en-US" sz="3600" dirty="0" smtClean="0">
              <a:solidFill>
                <a:srgbClr val="0033CC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14399" y="1657350"/>
            <a:ext cx="7772401" cy="2743200"/>
          </a:xfrm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營造屬神的生命在於建立並保持一個與神親密的關係 </a:t>
            </a:r>
            <a:r>
              <a:rPr lang="en-US" altLang="zh-CN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– </a:t>
            </a:r>
            <a:r>
              <a:rPr lang="zh-CN" altLang="en-US" sz="4000" dirty="0" smtClean="0">
                <a:solidFill>
                  <a:srgbClr val="C00000"/>
                </a:solidFill>
                <a:latin typeface="Georgia" pitchFamily="18" charset="0"/>
                <a:ea typeface="DFYuanBold-B5" pitchFamily="49" charset="-120"/>
              </a:rPr>
              <a:t>父親與兒女，上帝與子民，救主與被贖之民之間的生命關係。</a:t>
            </a:r>
            <a:endParaRPr lang="en-US" sz="4000" dirty="0">
              <a:solidFill>
                <a:srgbClr val="C0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rgbClr val="0033CC"/>
                </a:solidFill>
                <a:latin typeface="Arial Rounded MT Bold" pitchFamily="34" charset="0"/>
                <a:ea typeface="DFYuanBold-B5" pitchFamily="49" charset="-120"/>
              </a:rPr>
              <a:t>“救</a:t>
            </a:r>
            <a:r>
              <a:rPr lang="zh-CN" altLang="en-US" sz="4000" dirty="0" smtClean="0">
                <a:solidFill>
                  <a:srgbClr val="0033CC"/>
                </a:solidFill>
                <a:latin typeface="Arial Rounded MT Bold" pitchFamily="34" charset="0"/>
                <a:ea typeface="DFYuanBold-B5" pitchFamily="49" charset="-120"/>
              </a:rPr>
              <a:t>我們脫離兇</a:t>
            </a:r>
            <a:r>
              <a:rPr lang="zh-CN" altLang="en-US" sz="4000" dirty="0" smtClean="0">
                <a:solidFill>
                  <a:srgbClr val="0033CC"/>
                </a:solidFill>
                <a:latin typeface="Arial Rounded MT Bold" pitchFamily="34" charset="0"/>
                <a:ea typeface="DFYuanBold-B5" pitchFamily="49" charset="-120"/>
              </a:rPr>
              <a:t>惡”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ea typeface="DFYuanBold-B5" pitchFamily="49" charset="-120"/>
              </a:rPr>
              <a:t>或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ea typeface="DFYuanBold-B5" pitchFamily="49" charset="-120"/>
              </a:rPr>
              <a:t>許應該翻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ea typeface="DFYuanBold-B5" pitchFamily="49" charset="-120"/>
              </a:rPr>
              <a:t>成</a:t>
            </a:r>
            <a:r>
              <a:rPr lang="zh-CN" altLang="en-US" sz="4000" dirty="0" smtClean="0">
                <a:solidFill>
                  <a:srgbClr val="FF0000"/>
                </a:solidFill>
                <a:latin typeface="Arial Rounded MT Bold" pitchFamily="34" charset="0"/>
                <a:ea typeface="DFYuanBold-B5" pitchFamily="49" charset="-120"/>
              </a:rPr>
              <a:t>“救</a:t>
            </a:r>
            <a:r>
              <a:rPr lang="zh-CN" altLang="en-US" sz="4000" dirty="0" smtClean="0">
                <a:solidFill>
                  <a:srgbClr val="FF0000"/>
                </a:solidFill>
                <a:latin typeface="Arial Rounded MT Bold" pitchFamily="34" charset="0"/>
                <a:ea typeface="DFYuanBold-B5" pitchFamily="49" charset="-120"/>
              </a:rPr>
              <a:t>我們脫離那惡</a:t>
            </a:r>
            <a:r>
              <a:rPr lang="zh-CN" altLang="en-US" sz="4000" dirty="0" smtClean="0">
                <a:solidFill>
                  <a:srgbClr val="FF0000"/>
                </a:solidFill>
                <a:latin typeface="Arial Rounded MT Bold" pitchFamily="34" charset="0"/>
                <a:ea typeface="DFYuanBold-B5" pitchFamily="49" charset="-120"/>
              </a:rPr>
              <a:t>者”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ea typeface="DFYuanBold-B5" pitchFamily="49" charset="-120"/>
              </a:rPr>
              <a:t> 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ea typeface="DFYuanBold-B5" pitchFamily="49" charset="-120"/>
              </a:rPr>
              <a:t>比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  <a:ea typeface="DFYuanBold-B5" pitchFamily="49" charset="-120"/>
              </a:rPr>
              <a:t>較清楚</a:t>
            </a:r>
            <a:endParaRPr lang="en-US" altLang="zh-CN" sz="4000" dirty="0" smtClean="0">
              <a:solidFill>
                <a:schemeClr val="accent2">
                  <a:lumMod val="50000"/>
                </a:schemeClr>
              </a:solidFill>
              <a:latin typeface="Arial Rounded MT Bold" pitchFamily="34" charset="0"/>
              <a:ea typeface="DFYuanBold-B5" pitchFamily="49" charset="-120"/>
            </a:endParaRPr>
          </a:p>
          <a:p>
            <a:pPr marL="1828800" indent="-11430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dirty="0" smtClean="0">
                <a:solidFill>
                  <a:srgbClr val="003300"/>
                </a:solidFill>
                <a:latin typeface="DFYuanBold-B5" pitchFamily="49" charset="-120"/>
                <a:ea typeface="DFYuanBold-B5" pitchFamily="49" charset="-120"/>
              </a:rPr>
              <a:t>==</a:t>
            </a:r>
            <a:r>
              <a:rPr lang="en-US" altLang="zh-CN" sz="4000" dirty="0" smtClean="0">
                <a:solidFill>
                  <a:srgbClr val="003300"/>
                </a:solidFill>
                <a:latin typeface="DFYuanBold-B5" pitchFamily="49" charset="-120"/>
                <a:ea typeface="DFYuanBold-B5" pitchFamily="49" charset="-120"/>
              </a:rPr>
              <a:t>》	</a:t>
            </a:r>
            <a:r>
              <a:rPr lang="zh-CN" altLang="en-US" sz="4000" dirty="0" smtClean="0">
                <a:solidFill>
                  <a:srgbClr val="003300"/>
                </a:solidFill>
                <a:latin typeface="DFYuanBold-B5" pitchFamily="49" charset="-120"/>
                <a:ea typeface="DFYuanBold-B5" pitchFamily="49" charset="-120"/>
              </a:rPr>
              <a:t>把</a:t>
            </a:r>
            <a:r>
              <a:rPr lang="zh-CN" altLang="en-US" sz="4000" dirty="0" smtClean="0">
                <a:solidFill>
                  <a:srgbClr val="003300"/>
                </a:solidFill>
                <a:latin typeface="DFYuanBold-B5" pitchFamily="49" charset="-120"/>
                <a:ea typeface="DFYuanBold-B5" pitchFamily="49" charset="-120"/>
              </a:rPr>
              <a:t>我們從那惡者的權勢下拯救出</a:t>
            </a:r>
            <a:r>
              <a:rPr lang="zh-CN" altLang="en-US" sz="4000" dirty="0" smtClean="0">
                <a:solidFill>
                  <a:srgbClr val="003300"/>
                </a:solidFill>
                <a:latin typeface="DFYuanBold-B5" pitchFamily="49" charset="-120"/>
                <a:ea typeface="DFYuanBold-B5" pitchFamily="49" charset="-120"/>
              </a:rPr>
              <a:t>來</a:t>
            </a:r>
            <a:endParaRPr lang="en-US" sz="4000" dirty="0" smtClean="0">
              <a:solidFill>
                <a:srgbClr val="003300"/>
              </a:solidFill>
              <a:latin typeface="DFYuanBold-B5" pitchFamily="49" charset="-120"/>
              <a:ea typeface="DFYuanBold-B5" pitchFamily="49" charset="-120"/>
            </a:endParaRPr>
          </a:p>
          <a:p>
            <a:pPr marL="0" indent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latin typeface="DFYuanBold-B5" pitchFamily="49" charset="-120"/>
                <a:ea typeface="DFYuanBold-B5" pitchFamily="49" charset="-120"/>
              </a:rPr>
              <a:t>試</a:t>
            </a:r>
            <a:r>
              <a:rPr lang="zh-CN" altLang="en-US" sz="4000" dirty="0" smtClean="0">
                <a:latin typeface="DFYuanBold-B5" pitchFamily="49" charset="-120"/>
                <a:ea typeface="DFYuanBold-B5" pitchFamily="49" charset="-120"/>
              </a:rPr>
              <a:t>探與兇惡是士師記歷史的寫</a:t>
            </a:r>
            <a:r>
              <a:rPr lang="zh-CN" altLang="en-US" sz="4000" dirty="0" smtClean="0">
                <a:latin typeface="DFYuanBold-B5" pitchFamily="49" charset="-120"/>
                <a:ea typeface="DFYuanBold-B5" pitchFamily="49" charset="-120"/>
              </a:rPr>
              <a:t>照。</a:t>
            </a:r>
            <a:endParaRPr lang="en-US" sz="4000" dirty="0"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4350"/>
            <a:ext cx="8229600" cy="4343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zh-CN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雅</a:t>
            </a:r>
            <a:r>
              <a:rPr lang="zh-CN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各</a:t>
            </a:r>
            <a:r>
              <a:rPr lang="zh-CN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書 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4:7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故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此你們要</a:t>
            </a:r>
            <a:r>
              <a:rPr lang="zh-TW" alt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順服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神，務要</a:t>
            </a:r>
            <a:r>
              <a:rPr lang="zh-TW" altLang="en-US" sz="36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抵擋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魔鬼，魔鬼就必離開你們</a:t>
            </a:r>
            <a:r>
              <a:rPr lang="zh-TW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逃跑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了。</a:t>
            </a:r>
            <a:r>
              <a:rPr 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8 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你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們</a:t>
            </a:r>
            <a:r>
              <a:rPr lang="zh-TW" altLang="en-US" sz="36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親近</a:t>
            </a:r>
            <a:r>
              <a:rPr lang="zh-TW" altLang="en-US" sz="3600" dirty="0" smtClean="0">
                <a:solidFill>
                  <a:srgbClr val="003300"/>
                </a:solidFill>
                <a:latin typeface="Georgia" pitchFamily="18" charset="0"/>
                <a:ea typeface="DFYuanBold-B5" pitchFamily="49" charset="-120"/>
              </a:rPr>
              <a:t>神，神就必親近你們。有罪的人哪，要潔淨你們的手。心懷二意的人哪，要清潔你們的心。</a:t>
            </a:r>
            <a:endParaRPr lang="en-US" sz="3600" dirty="0" smtClean="0">
              <a:solidFill>
                <a:srgbClr val="003300"/>
              </a:solidFill>
              <a:latin typeface="Georgia" pitchFamily="18" charset="0"/>
              <a:ea typeface="DFYuanBold-B5" pitchFamily="49" charset="-120"/>
            </a:endParaRPr>
          </a:p>
          <a:p>
            <a:pPr marL="0" indent="0">
              <a:buNone/>
            </a:pPr>
            <a:endParaRPr lang="en-US" sz="3200" dirty="0" smtClean="0">
              <a:solidFill>
                <a:srgbClr val="0033CC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14350"/>
            <a:ext cx="7315200" cy="4343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48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馬太福音 </a:t>
            </a:r>
            <a:r>
              <a:rPr lang="en-US" sz="48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26:41 </a:t>
            </a:r>
          </a:p>
          <a:p>
            <a:pPr marL="0" indent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sz="44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總</a:t>
            </a:r>
            <a:r>
              <a:rPr lang="zh-TW" altLang="en-US" sz="44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要儆醒禱告，免得入了迷惑，你們心靈固然願意，肉體卻軟弱了</a:t>
            </a:r>
            <a:r>
              <a:rPr lang="zh-TW" altLang="en-US" sz="44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。</a:t>
            </a:r>
            <a:endParaRPr lang="en-US" sz="4400" dirty="0" smtClean="0">
              <a:solidFill>
                <a:srgbClr val="00206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42950"/>
            <a:ext cx="7772400" cy="1610916"/>
          </a:xfrm>
        </p:spPr>
        <p:txBody>
          <a:bodyPr anchor="ctr"/>
          <a:lstStyle/>
          <a:p>
            <a:pPr marL="914400" lvl="0" indent="-914400">
              <a:buFont typeface="+mj-lt"/>
              <a:buAutoNum type="arabicPeriod" startAt="5"/>
            </a:pPr>
            <a:r>
              <a:rPr lang="zh-CN" altLang="en-US" sz="4800" dirty="0" smtClean="0">
                <a:latin typeface="Cooper Black" pitchFamily="18" charset="0"/>
                <a:ea typeface="DFYuanBold-B5" pitchFamily="49" charset="-120"/>
              </a:rPr>
              <a:t>瞻仰神的榮耀，改變我們的世界觀</a:t>
            </a:r>
            <a:endParaRPr lang="en-US" sz="4800" dirty="0"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2571750"/>
            <a:ext cx="7772400" cy="2286000"/>
          </a:xfrm>
        </p:spPr>
        <p:txBody>
          <a:bodyPr/>
          <a:lstStyle/>
          <a:p>
            <a:pPr lvl="0"/>
            <a:r>
              <a:rPr lang="zh-CN" altLang="en-US" sz="4400" dirty="0" smtClean="0">
                <a:solidFill>
                  <a:srgbClr val="C00000"/>
                </a:solidFill>
                <a:latin typeface="Cooper Black" pitchFamily="18" charset="0"/>
                <a:ea typeface="DFYuanBold-B5" pitchFamily="49" charset="-120"/>
              </a:rPr>
              <a:t>因為國度，權柄，榮耀，全是你的直到永遠。</a:t>
            </a:r>
            <a:endParaRPr lang="en-US" sz="4400" dirty="0">
              <a:solidFill>
                <a:srgbClr val="C00000"/>
              </a:solidFill>
              <a:latin typeface="Cooper Black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2291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zh-CN" altLang="en-US" sz="4400" dirty="0" smtClean="0">
                <a:latin typeface="Georgia" pitchFamily="18" charset="0"/>
                <a:ea typeface="DFYuanBold-B5" pitchFamily="49" charset="-120"/>
              </a:rPr>
              <a:t>主教我們的禱告</a:t>
            </a:r>
            <a:r>
              <a:rPr lang="zh-CN" altLang="en-US" sz="4400" dirty="0" smtClean="0">
                <a:latin typeface="Georgia" pitchFamily="18" charset="0"/>
                <a:ea typeface="DFYuanBold-B5" pitchFamily="49" charset="-120"/>
              </a:rPr>
              <a:t>，</a:t>
            </a:r>
            <a:endParaRPr lang="en-US" altLang="zh-CN" sz="4400" dirty="0" smtClean="0">
              <a:latin typeface="Georgia" pitchFamily="18" charset="0"/>
              <a:ea typeface="DFYuanBold-B5" pitchFamily="49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CN" altLang="en-US" sz="4400" dirty="0" smtClean="0">
                <a:latin typeface="Georgia" pitchFamily="18" charset="0"/>
                <a:ea typeface="DFYuanBold-B5" pitchFamily="49" charset="-120"/>
              </a:rPr>
              <a:t>是</a:t>
            </a:r>
            <a:r>
              <a:rPr lang="zh-CN" altLang="en-US" sz="4400" dirty="0" smtClean="0">
                <a:latin typeface="Georgia" pitchFamily="18" charset="0"/>
                <a:ea typeface="DFYuanBold-B5" pitchFamily="49" charset="-120"/>
              </a:rPr>
              <a:t>叫我們明</a:t>
            </a:r>
            <a:r>
              <a:rPr lang="zh-CN" altLang="en-US" sz="4400" dirty="0" smtClean="0">
                <a:latin typeface="Georgia" pitchFamily="18" charset="0"/>
                <a:ea typeface="DFYuanBold-B5" pitchFamily="49" charset="-120"/>
              </a:rPr>
              <a:t>白：</a:t>
            </a:r>
            <a:endParaRPr lang="en-US" sz="4400" dirty="0" smtClean="0">
              <a:latin typeface="Georgia" pitchFamily="18" charset="0"/>
              <a:ea typeface="DFYuanBold-B5" pitchFamily="49" charset="-120"/>
            </a:endParaRPr>
          </a:p>
          <a:p>
            <a:pPr marL="0" indent="0" algn="ctr">
              <a:spcBef>
                <a:spcPts val="3000"/>
              </a:spcBef>
              <a:spcAft>
                <a:spcPts val="1200"/>
              </a:spcAft>
              <a:buNone/>
            </a:pPr>
            <a:r>
              <a:rPr lang="zh-CN" alt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我們人生的價值，意義，與目的都與神緊密相連。而禱告，就是帶我們進入並享受這種親密的關係。</a:t>
            </a:r>
            <a:endParaRPr lang="en-US" altLang="zh-CN" sz="4000" dirty="0" smtClean="0">
              <a:solidFill>
                <a:srgbClr val="CC000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1257300"/>
            <a:ext cx="7239000" cy="1096566"/>
          </a:xfrm>
        </p:spPr>
        <p:txBody>
          <a:bodyPr/>
          <a:lstStyle/>
          <a:p>
            <a:pPr algn="ctr"/>
            <a:r>
              <a:rPr lang="zh-CN" altLang="en-US" sz="5400" b="1" dirty="0" smtClean="0">
                <a:latin typeface="DFYuanBold-B5" pitchFamily="49" charset="-120"/>
                <a:ea typeface="DFYuanBold-B5" pitchFamily="49" charset="-120"/>
              </a:rPr>
              <a:t>結語</a:t>
            </a:r>
            <a:endParaRPr lang="en-US" sz="5400" b="1" dirty="0"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2571750"/>
            <a:ext cx="8229600" cy="2057400"/>
          </a:xfrm>
        </p:spPr>
        <p:txBody>
          <a:bodyPr anchor="ctr"/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zh-CN" alt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“</a:t>
            </a:r>
            <a:r>
              <a:rPr lang="zh-TW" alt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我的心哪，你曾對耶和華說：你是我的主，我的好處不在你以外。</a:t>
            </a:r>
            <a:r>
              <a:rPr lang="zh-CN" alt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”</a:t>
            </a:r>
            <a:endParaRPr lang="en-US" altLang="zh-TW" sz="4000" dirty="0" smtClean="0">
              <a:solidFill>
                <a:srgbClr val="CC0000"/>
              </a:solidFill>
              <a:latin typeface="Georgia" pitchFamily="18" charset="0"/>
              <a:ea typeface="DFYuanBold-B5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詩</a:t>
            </a:r>
            <a:r>
              <a:rPr lang="en-US" sz="4000" dirty="0" smtClean="0">
                <a:solidFill>
                  <a:srgbClr val="CC0000"/>
                </a:solidFill>
                <a:latin typeface="Georgia" pitchFamily="18" charset="0"/>
                <a:ea typeface="DFYuanBold-B5" pitchFamily="49" charset="-120"/>
              </a:rPr>
              <a:t>16:2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  <a:latin typeface="DFYuanBold-B5" pitchFamily="49" charset="-120"/>
                <a:ea typeface="DFYuanBold-B5" pitchFamily="49" charset="-120"/>
              </a:rPr>
              <a:t>禱告的衰微</a:t>
            </a:r>
            <a:endParaRPr lang="en-US" dirty="0">
              <a:solidFill>
                <a:srgbClr val="002060"/>
              </a:solidFill>
              <a:latin typeface="DFYuanBold-B5" pitchFamily="49" charset="-120"/>
              <a:ea typeface="DFYuanBold-B5" pitchFamily="49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085850"/>
            <a:ext cx="8229600" cy="37719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 2" pitchFamily="18" charset="2"/>
              <a:buChar char=""/>
            </a:pP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在敬拜聚會中，我們需要音樂來營造一種禱告的情緒</a:t>
            </a:r>
            <a:r>
              <a:rPr lang="en-US" altLang="zh-CN" sz="32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 2" pitchFamily="18" charset="2"/>
              <a:buChar char=""/>
            </a:pP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在團契聚會中，禱告只是在我們查經或分享之前的一個程序</a:t>
            </a:r>
            <a:r>
              <a:rPr lang="en-US" altLang="zh-CN" sz="32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buFont typeface="Wingdings 2" pitchFamily="18" charset="2"/>
              <a:buChar char=""/>
            </a:pP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甚</a:t>
            </a: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至連禱告會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…</a:t>
            </a:r>
            <a:r>
              <a:rPr lang="zh-CN" altLang="en-US" sz="32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分享佔的時間最多，最後看時間來不及了，趕快禱告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30580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很</a:t>
            </a:r>
            <a:r>
              <a:rPr lang="zh-CN" altLang="en-US" sz="4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多基督徒喜歡彼得最出名的禱告文，遠超過主耶穌教導我們的禱告：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“</a:t>
            </a:r>
            <a:r>
              <a:rPr lang="zh-CN" altLang="en-US" sz="4400" dirty="0" smtClean="0">
                <a:solidFill>
                  <a:srgbClr val="FF0000"/>
                </a:solidFill>
                <a:latin typeface="Georgia" pitchFamily="18" charset="0"/>
                <a:ea typeface="DFYuanBold-B5" pitchFamily="49" charset="-120"/>
              </a:rPr>
              <a:t>主啊，救我！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DFYuanBold-B5" pitchFamily="49" charset="-120"/>
              </a:rPr>
              <a:t>” </a:t>
            </a:r>
            <a:r>
              <a:rPr lang="en-US" altLang="zh-CN" sz="4400" dirty="0" smtClean="0">
                <a:solidFill>
                  <a:schemeClr val="accent1">
                    <a:lumMod val="50000"/>
                  </a:schemeClr>
                </a:solidFill>
                <a:latin typeface="Cooper Black" pitchFamily="18" charset="0"/>
                <a:ea typeface="DFYuanBold-B5" pitchFamily="49" charset="-120"/>
              </a:rPr>
              <a:t>– </a:t>
            </a:r>
            <a:r>
              <a:rPr lang="zh-CN" altLang="en-US" sz="44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簡單，扼要，坦率，毫無虛假；有什麼不好</a:t>
            </a:r>
            <a:r>
              <a:rPr lang="en-US" altLang="zh-CN" sz="44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?</a:t>
            </a:r>
            <a:endParaRPr lang="en-US" sz="4400" dirty="0">
              <a:solidFill>
                <a:srgbClr val="00206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305800" cy="4572000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問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題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是，太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多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的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基督徒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只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會做危機禱告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：</a:t>
            </a:r>
            <a:r>
              <a:rPr lang="en-US" altLang="zh-CN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“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主</a:t>
            </a:r>
            <a:r>
              <a:rPr lang="zh-CN" altLang="en-US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啊，救我，愛我，幫我，給我</a:t>
            </a:r>
            <a:r>
              <a:rPr lang="en-US" altLang="zh-CN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…</a:t>
            </a:r>
            <a:r>
              <a:rPr lang="en-US" altLang="zh-CN" sz="4000" dirty="0" smtClean="0">
                <a:solidFill>
                  <a:srgbClr val="002060"/>
                </a:solidFill>
                <a:latin typeface="Arial Rounded MT Bold" pitchFamily="34" charset="0"/>
                <a:ea typeface="DFYuanBold-B5" pitchFamily="49" charset="-120"/>
              </a:rPr>
              <a:t>” </a:t>
            </a:r>
            <a:r>
              <a:rPr lang="zh-CN" altLang="en-US" sz="4000" dirty="0" smtClean="0">
                <a:solidFill>
                  <a:srgbClr val="0033CC"/>
                </a:solidFill>
                <a:latin typeface="Arial Rounded MT Bold" pitchFamily="34" charset="0"/>
                <a:ea typeface="DFYuanBold-B5" pitchFamily="49" charset="-120"/>
              </a:rPr>
              <a:t>反映出我們與神的關係就止於如此。</a:t>
            </a:r>
            <a:r>
              <a:rPr lang="zh-CN" altLang="en-US" sz="4000" dirty="0" smtClean="0">
                <a:solidFill>
                  <a:srgbClr val="CC0000"/>
                </a:solidFill>
                <a:latin typeface="Arial Rounded MT Bold" pitchFamily="34" charset="0"/>
                <a:ea typeface="DFYuanBold-B5" pitchFamily="49" charset="-120"/>
              </a:rPr>
              <a:t>以至於在平順的生活中，與神的關係總是若即若離。</a:t>
            </a:r>
            <a:endParaRPr lang="en-US" sz="4000" dirty="0">
              <a:solidFill>
                <a:srgbClr val="CC0000"/>
              </a:solidFill>
              <a:latin typeface="Arial Rounded MT Bold" pitchFamily="34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9 </a:t>
            </a:r>
            <a:r>
              <a:rPr lang="zh-TW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所以你們禱告，要這樣說：我們在天上的父，願人都尊你的名為聖。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10 </a:t>
            </a:r>
            <a:r>
              <a:rPr lang="zh-TW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願你的國降臨。願你的旨意行在地上，如同行在天上。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11 </a:t>
            </a:r>
            <a:r>
              <a:rPr lang="zh-TW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我們日用的飲食，今日賜給我們。</a:t>
            </a:r>
            <a:endParaRPr lang="en-US" sz="4000" dirty="0" smtClean="0">
              <a:solidFill>
                <a:srgbClr val="00206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12 </a:t>
            </a:r>
            <a:r>
              <a:rPr lang="zh-TW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免我們的債，如同我們免了人的債。</a:t>
            </a:r>
            <a:r>
              <a:rPr 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13 </a:t>
            </a:r>
            <a:r>
              <a:rPr lang="zh-TW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不叫我們遇見試探，救我們脫離兇惡。</a:t>
            </a:r>
            <a:r>
              <a:rPr lang="en-US" altLang="zh-TW" sz="32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〔</a:t>
            </a:r>
            <a:r>
              <a:rPr lang="zh-TW" altLang="en-US" sz="32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或作脫離惡者</a:t>
            </a:r>
            <a:r>
              <a:rPr lang="en-US" altLang="zh-TW" sz="32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〕</a:t>
            </a:r>
            <a:r>
              <a:rPr lang="zh-TW" altLang="en-US" sz="4000" dirty="0" smtClean="0">
                <a:solidFill>
                  <a:srgbClr val="002060"/>
                </a:solidFill>
                <a:latin typeface="Georgia" pitchFamily="18" charset="0"/>
                <a:ea typeface="DFYuanBold-B5" pitchFamily="49" charset="-120"/>
              </a:rPr>
              <a:t>因為國度，權柄，榮耀，全是你的直到永遠，阿們。</a:t>
            </a:r>
            <a:endParaRPr lang="en-US" sz="4000" dirty="0" smtClean="0">
              <a:solidFill>
                <a:srgbClr val="002060"/>
              </a:solidFill>
              <a:latin typeface="Georgia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42950"/>
            <a:ext cx="7772400" cy="1610916"/>
          </a:xfrm>
        </p:spPr>
        <p:txBody>
          <a:bodyPr anchor="ctr"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 smtClean="0">
                <a:latin typeface="Cooper Black" pitchFamily="18" charset="0"/>
                <a:ea typeface="DFYuanBold-B5" pitchFamily="49" charset="-120"/>
              </a:rPr>
              <a:t>禱告時，首先要調整我們的眼光： 注目天父</a:t>
            </a:r>
            <a:endParaRPr lang="en-US" dirty="0">
              <a:latin typeface="Cooper Black" pitchFamily="18" charset="0"/>
              <a:ea typeface="DFYuanBold-B5" pitchFamily="49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43000" y="2571750"/>
            <a:ext cx="7086600" cy="22860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dirty="0" smtClean="0">
                <a:solidFill>
                  <a:srgbClr val="C00000"/>
                </a:solidFill>
                <a:latin typeface="DFYuanBold-B5" pitchFamily="49" charset="-120"/>
                <a:ea typeface="DFYuanBold-B5" pitchFamily="49" charset="-120"/>
              </a:rPr>
              <a:t>所以你們禱告，要這樣說：我們在天上的父，</a:t>
            </a:r>
            <a:endParaRPr lang="en-US" sz="4000" dirty="0" smtClean="0">
              <a:solidFill>
                <a:srgbClr val="C00000"/>
              </a:solidFill>
              <a:latin typeface="DFYuanBold-B5" pitchFamily="49" charset="-12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513285"/>
            <a:ext cx="7504112" cy="3086100"/>
          </a:xfrm>
        </p:spPr>
        <p:txBody>
          <a:bodyPr/>
          <a:lstStyle/>
          <a:p>
            <a:pPr marL="688975" lvl="0" indent="-688975">
              <a:spcBef>
                <a:spcPts val="1200"/>
              </a:spcBef>
              <a:spcAft>
                <a:spcPts val="600"/>
              </a:spcAft>
              <a:buSzPct val="85000"/>
              <a:buFont typeface="+mj-lt"/>
              <a:buAutoNum type="alphaUcPeriod"/>
            </a:pPr>
            <a:r>
              <a:rPr lang="zh-CN" altLang="en-US" sz="4000" dirty="0" smtClean="0">
                <a:latin typeface="Cooper Black" pitchFamily="18" charset="0"/>
                <a:ea typeface="DFYuanBold-B5" pitchFamily="49" charset="-120"/>
              </a:rPr>
              <a:t>願人都尊</a:t>
            </a:r>
            <a:r>
              <a:rPr lang="zh-CN" altLang="en-US" sz="4000" dirty="0" smtClean="0">
                <a:solidFill>
                  <a:srgbClr val="FF0000"/>
                </a:solidFill>
                <a:latin typeface="Cooper Black" pitchFamily="18" charset="0"/>
                <a:ea typeface="DFYuanBold-B5" pitchFamily="49" charset="-120"/>
              </a:rPr>
              <a:t>袮的名</a:t>
            </a:r>
            <a:r>
              <a:rPr lang="zh-CN" altLang="en-US" sz="4000" dirty="0" smtClean="0">
                <a:latin typeface="Cooper Black" pitchFamily="18" charset="0"/>
                <a:ea typeface="DFYuanBold-B5" pitchFamily="49" charset="-120"/>
              </a:rPr>
              <a:t>為聖。</a:t>
            </a:r>
            <a:endParaRPr lang="en-US" sz="4000" dirty="0" smtClean="0">
              <a:latin typeface="Cooper Black" pitchFamily="18" charset="0"/>
              <a:ea typeface="DFYuanBold-B5" pitchFamily="49" charset="-120"/>
            </a:endParaRPr>
          </a:p>
          <a:p>
            <a:pPr marL="688975" lvl="0" indent="-688975">
              <a:spcBef>
                <a:spcPts val="1200"/>
              </a:spcBef>
              <a:spcAft>
                <a:spcPts val="600"/>
              </a:spcAft>
              <a:buSzPct val="85000"/>
              <a:buFont typeface="+mj-lt"/>
              <a:buAutoNum type="alphaUcPeriod"/>
            </a:pPr>
            <a:r>
              <a:rPr lang="zh-CN" altLang="en-US" sz="4000" dirty="0" smtClean="0">
                <a:latin typeface="Cooper Black" pitchFamily="18" charset="0"/>
                <a:ea typeface="DFYuanBold-B5" pitchFamily="49" charset="-120"/>
              </a:rPr>
              <a:t>願</a:t>
            </a:r>
            <a:r>
              <a:rPr lang="zh-CN" altLang="en-US" sz="4000" dirty="0" smtClean="0">
                <a:solidFill>
                  <a:srgbClr val="FF0000"/>
                </a:solidFill>
                <a:latin typeface="Cooper Black" pitchFamily="18" charset="0"/>
                <a:ea typeface="DFYuanBold-B5" pitchFamily="49" charset="-120"/>
              </a:rPr>
              <a:t>袮的國</a:t>
            </a:r>
            <a:r>
              <a:rPr lang="zh-CN" altLang="en-US" sz="4000" dirty="0" smtClean="0">
                <a:latin typeface="Cooper Black" pitchFamily="18" charset="0"/>
                <a:ea typeface="DFYuanBold-B5" pitchFamily="49" charset="-120"/>
              </a:rPr>
              <a:t>降臨</a:t>
            </a:r>
            <a:endParaRPr lang="en-US" sz="4000" dirty="0" smtClean="0">
              <a:latin typeface="Cooper Black" pitchFamily="18" charset="0"/>
              <a:ea typeface="DFYuanBold-B5" pitchFamily="49" charset="-120"/>
            </a:endParaRPr>
          </a:p>
          <a:p>
            <a:pPr marL="688975" lvl="0" indent="-688975">
              <a:spcBef>
                <a:spcPts val="1200"/>
              </a:spcBef>
              <a:spcAft>
                <a:spcPts val="600"/>
              </a:spcAft>
              <a:buSzPct val="85000"/>
              <a:buFont typeface="+mj-lt"/>
              <a:buAutoNum type="alphaUcPeriod"/>
            </a:pPr>
            <a:r>
              <a:rPr lang="zh-CN" altLang="en-US" sz="4000" dirty="0" smtClean="0">
                <a:latin typeface="Cooper Black" pitchFamily="18" charset="0"/>
                <a:ea typeface="DFYuanBold-B5" pitchFamily="49" charset="-120"/>
              </a:rPr>
              <a:t>願</a:t>
            </a:r>
            <a:r>
              <a:rPr lang="zh-CN" altLang="en-US" sz="4000" dirty="0" smtClean="0">
                <a:solidFill>
                  <a:srgbClr val="FF0000"/>
                </a:solidFill>
                <a:latin typeface="Cooper Black" pitchFamily="18" charset="0"/>
                <a:ea typeface="DFYuanBold-B5" pitchFamily="49" charset="-120"/>
              </a:rPr>
              <a:t>袮的旨意</a:t>
            </a:r>
            <a:r>
              <a:rPr lang="zh-CN" altLang="en-US" sz="4000" dirty="0" smtClean="0">
                <a:latin typeface="Cooper Black" pitchFamily="18" charset="0"/>
                <a:ea typeface="DFYuanBold-B5" pitchFamily="49" charset="-120"/>
              </a:rPr>
              <a:t>行在地上，如同行在天上。</a:t>
            </a:r>
            <a:endParaRPr lang="en-US" sz="4000" dirty="0" smtClean="0">
              <a:latin typeface="Cooper Black" pitchFamily="18" charset="0"/>
              <a:ea typeface="DFYuanBold-B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nistry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Ministry</Template>
  <TotalTime>588</TotalTime>
  <Words>1370</Words>
  <Application>Microsoft Office PowerPoint</Application>
  <PresentationFormat>On-screen Show (16:9)</PresentationFormat>
  <Paragraphs>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Ministry</vt:lpstr>
      <vt:lpstr>Network</vt:lpstr>
      <vt:lpstr>Equity</vt:lpstr>
      <vt:lpstr>注目天父，傾心禱告</vt:lpstr>
      <vt:lpstr>Slide 2</vt:lpstr>
      <vt:lpstr>禱告的衰微</vt:lpstr>
      <vt:lpstr>Slide 4</vt:lpstr>
      <vt:lpstr>Slide 5</vt:lpstr>
      <vt:lpstr>Slide 6</vt:lpstr>
      <vt:lpstr>Slide 7</vt:lpstr>
      <vt:lpstr>禱告時，首先要調整我們的眼光： 注目天父</vt:lpstr>
      <vt:lpstr>Slide 9</vt:lpstr>
      <vt:lpstr>Slide 10</vt:lpstr>
      <vt:lpstr>馬太福音6:33，你們要先求祂的國，和祂的義這些東西都要加給你們了。</vt:lpstr>
      <vt:lpstr>認識我們真正的需要</vt:lpstr>
      <vt:lpstr>我們日用的飲食，今日賜給我們。</vt:lpstr>
      <vt:lpstr>鑑察我們的人際關係，體貼神的性情</vt:lpstr>
      <vt:lpstr>Slide 15</vt:lpstr>
      <vt:lpstr>Slide 16</vt:lpstr>
      <vt:lpstr>Slide 17</vt:lpstr>
      <vt:lpstr>承認我們的軟弱，仰望神的恩典</vt:lpstr>
      <vt:lpstr>Slide 19</vt:lpstr>
      <vt:lpstr>Slide 20</vt:lpstr>
      <vt:lpstr>Slide 21</vt:lpstr>
      <vt:lpstr>Slide 22</vt:lpstr>
      <vt:lpstr>瞻仰神的榮耀，改變我們的世界觀</vt:lpstr>
      <vt:lpstr>Slide 24</vt:lpstr>
      <vt:lpstr>結語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注目天父，傾心禱告</dc:title>
  <dc:creator>rjamesho</dc:creator>
  <cp:lastModifiedBy>rjamesho</cp:lastModifiedBy>
  <cp:revision>27</cp:revision>
  <dcterms:created xsi:type="dcterms:W3CDTF">2016-06-24T12:03:13Z</dcterms:created>
  <dcterms:modified xsi:type="dcterms:W3CDTF">2016-06-26T10:31:42Z</dcterms:modified>
</cp:coreProperties>
</file>