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9" r:id="rId5"/>
    <p:sldMasterId id="2147483721" r:id="rId6"/>
    <p:sldMasterId id="2147483733" r:id="rId7"/>
  </p:sldMasterIdLst>
  <p:notesMasterIdLst>
    <p:notesMasterId r:id="rId30"/>
  </p:notesMasterIdLst>
  <p:handoutMasterIdLst>
    <p:handoutMasterId r:id="rId31"/>
  </p:handoutMasterIdLst>
  <p:sldIdLst>
    <p:sldId id="256" r:id="rId8"/>
    <p:sldId id="270" r:id="rId9"/>
    <p:sldId id="259" r:id="rId10"/>
    <p:sldId id="273" r:id="rId11"/>
    <p:sldId id="272" r:id="rId12"/>
    <p:sldId id="274" r:id="rId13"/>
    <p:sldId id="275" r:id="rId14"/>
    <p:sldId id="277" r:id="rId15"/>
    <p:sldId id="266" r:id="rId16"/>
    <p:sldId id="268" r:id="rId17"/>
    <p:sldId id="267" r:id="rId18"/>
    <p:sldId id="258" r:id="rId19"/>
    <p:sldId id="257" r:id="rId20"/>
    <p:sldId id="260" r:id="rId21"/>
    <p:sldId id="262" r:id="rId22"/>
    <p:sldId id="263" r:id="rId23"/>
    <p:sldId id="264" r:id="rId24"/>
    <p:sldId id="269" r:id="rId25"/>
    <p:sldId id="279" r:id="rId26"/>
    <p:sldId id="261" r:id="rId27"/>
    <p:sldId id="280" r:id="rId28"/>
    <p:sldId id="265" r:id="rId29"/>
  </p:sldIdLst>
  <p:sldSz cx="9144000" cy="5143500" type="screen16x9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  <a:srgbClr val="0033CC"/>
    <a:srgbClr val="FF0505"/>
    <a:srgbClr val="006600"/>
    <a:srgbClr val="003300"/>
    <a:srgbClr val="FF99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4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D63CD49-4813-41EF-A22F-DB77E2C2F8E2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870931E2-862B-4899-ABE7-6761672AA4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F54F8BE-A593-4CC6-BE62-E1D2F1E0C7E7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317C04AA-A626-421D-B5F3-0387397A7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C04AA-A626-421D-B5F3-0387397A794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C04AA-A626-421D-B5F3-0387397A794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C04AA-A626-421D-B5F3-0387397A794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1" y="2244328"/>
            <a:ext cx="1338263" cy="164187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CBC9A-879E-4718-8AF6-40FF92E89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12A5-10AB-4FE2-9A62-9CB5C8FF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1F6A-31DF-4169-AB6A-AF81D918A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EEA6-138C-4320-AE6A-2EFBE096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6E4E-37B4-4546-BC3D-458A72E6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22F-69B0-401B-A955-C9DB0834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E3DD-487E-43B3-95D9-3A63A17C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4260-15B1-4F80-A5FF-F34425020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FB8-375E-43EE-B42D-A7A8BCDDF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41BC-D30A-4592-BF3C-64477075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79"/>
            <a:ext cx="2057400" cy="4506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79"/>
            <a:ext cx="6019800" cy="45065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D45A-21BA-4350-96FA-A9B8DC1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1719074"/>
            <a:ext cx="4300538" cy="1664768"/>
          </a:xfrm>
        </p:spPr>
        <p:txBody>
          <a:bodyPr anchor="ctr">
            <a:normAutofit/>
          </a:bodyPr>
          <a:lstStyle>
            <a:lvl1pPr algn="l">
              <a:defRPr sz="33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383841"/>
            <a:ext cx="4300538" cy="71667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800" y="982992"/>
            <a:ext cx="3908203" cy="3156453"/>
          </a:xfrm>
          <a:solidFill>
            <a:schemeClr val="tx1">
              <a:lumMod val="20000"/>
              <a:lumOff val="80000"/>
            </a:schemeClr>
          </a:solidFill>
        </p:spPr>
        <p:txBody>
          <a:bodyPr tIns="75438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A54B8CB5-A7A6-4A80-974C-F6DBF99217B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5F98A-5A9D-4996-A42B-090F61CD51A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BFE77-764C-4996-B2E5-CDB71DDDE4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DAC20-0EBA-4A05-B240-DBA3DCBA23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B9308-69CC-4E2D-B717-F8E52F9EEE6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410BE-D2DC-4A22-97CD-787F725233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C1BFD-9DD8-4788-8218-B5F53B4EEB9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45A50-C012-413E-A7BC-FEB85069813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16183-5AB3-4806-A89B-CB4ED1C3BA5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0B8CE-F064-476A-96FC-4E276E2E38E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93C00-2639-4CCD-B286-DE6A9F8E03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5" y="2244328"/>
            <a:ext cx="1338263" cy="164187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CBC9A-879E-4718-8AF6-40FF92E89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12A5-10AB-4FE2-9A62-9CB5C8FF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1F6A-31DF-4169-AB6A-AF81D918A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449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449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EEA6-138C-4320-AE6A-2EFBE096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6E4E-37B4-4546-BC3D-458A72E6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22F-69B0-401B-A955-C9DB0834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E3DD-487E-43B3-95D9-3A63A17C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4260-15B1-4F80-A5FF-F34425020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FB8-375E-43EE-B42D-A7A8BCDDF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41BC-D30A-4592-BF3C-64477075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81"/>
            <a:ext cx="2057400" cy="4506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81"/>
            <a:ext cx="6019800" cy="45065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D45A-21BA-4350-96FA-A9B8DC1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4B8CB5-A7A6-4A80-974C-F6DBF99217B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F98A-5A9D-4996-A42B-090F61CD51A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5ABFE77-764C-4996-B2E5-CDB71DDDE4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AC20-0EBA-4A05-B240-DBA3DCBA233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308-69CC-4E2D-B717-F8E52F9EEE65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10BE-D2DC-4A22-97CD-787F725233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1BFD-9DD8-4788-8218-B5F53B4EEB9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5A50-C012-413E-A7BC-FEB85069813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91016183-5AB3-4806-A89B-CB4ED1C3BA5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8CE-F064-476A-96FC-4E276E2E38E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3C00-2639-4CCD-B286-DE6A9F8E03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7"/>
            <a:ext cx="8229600" cy="330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3061414D-76F3-460E-89C3-521C63AF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1" y="114300"/>
            <a:ext cx="792163" cy="97155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4CFAF30-82F5-4DA8-B094-44F4AB2EFC1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endParaRPr lang="es-E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s-E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4B313F3A-1037-4FFB-857E-D9E0CE93BF4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8"/>
            <a:ext cx="8229600" cy="330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3061414D-76F3-460E-89C3-521C63AF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3" y="114300"/>
            <a:ext cx="792163" cy="97155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313F3A-1037-4FFB-857E-D9E0CE93BF4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71550"/>
            <a:ext cx="7315200" cy="1371600"/>
          </a:xfrm>
        </p:spPr>
        <p:txBody>
          <a:bodyPr anchor="ctr"/>
          <a:lstStyle/>
          <a:p>
            <a:pPr algn="ctr"/>
            <a:r>
              <a:rPr lang="zh-TW" altLang="en-US" sz="5400" dirty="0" smtClean="0">
                <a:latin typeface="DFYuanBold-B5" pitchFamily="49" charset="-120"/>
                <a:ea typeface="DFYuanBold-B5" pitchFamily="49" charset="-120"/>
              </a:rPr>
              <a:t>捨棄寬門，進入窄門</a:t>
            </a:r>
            <a:endParaRPr lang="en-US" sz="5400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00350"/>
            <a:ext cx="7315200" cy="1428750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馬太福音 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7: 13-14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000" dirty="0" smtClean="0">
                <a:solidFill>
                  <a:srgbClr val="006600"/>
                </a:solidFill>
                <a:latin typeface="Cooper Black" pitchFamily="18" charset="0"/>
                <a:ea typeface="DFYuanBold-B5" pitchFamily="49" charset="-120"/>
              </a:rPr>
              <a:t>對錯很難分並不是因為對與錯之間很模糊，而是分辨是非對錯的過程中，我們原先的想法會受到很大的挑戰。</a:t>
            </a:r>
            <a:endParaRPr lang="en-US" sz="3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85750"/>
            <a:ext cx="7696200" cy="2068116"/>
          </a:xfrm>
        </p:spPr>
        <p:txBody>
          <a:bodyPr anchor="ctr"/>
          <a:lstStyle/>
          <a:p>
            <a:pPr marL="914400" lvl="0" indent="-914400">
              <a:buFont typeface="+mj-lt"/>
              <a:buAutoNum type="arabicPeriod" startAt="2"/>
            </a:pPr>
            <a:r>
              <a:rPr lang="zh-CN" altLang="en-US" sz="5400" dirty="0" smtClean="0">
                <a:solidFill>
                  <a:schemeClr val="accent5">
                    <a:lumMod val="25000"/>
                  </a:schemeClr>
                </a:solidFill>
                <a:latin typeface="Cooper Black" pitchFamily="18" charset="0"/>
                <a:ea typeface="DFYuanBold-B5" pitchFamily="49" charset="-120"/>
              </a:rPr>
              <a:t>隨波逐流易，獨具慧眼難</a:t>
            </a:r>
            <a:r>
              <a:rPr lang="zh-TW" altLang="en-US" sz="5400" dirty="0" smtClean="0">
                <a:solidFill>
                  <a:schemeClr val="accent5">
                    <a:lumMod val="25000"/>
                  </a:schemeClr>
                </a:solidFill>
                <a:latin typeface="Cooper Black" pitchFamily="18" charset="0"/>
                <a:ea typeface="DFYuanBold-B5" pitchFamily="49" charset="-120"/>
              </a:rPr>
              <a:t>。</a:t>
            </a:r>
            <a:endParaRPr lang="en-US" sz="5400" dirty="0">
              <a:solidFill>
                <a:schemeClr val="accent5">
                  <a:lumMod val="25000"/>
                </a:schemeClr>
              </a:solidFill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772400" cy="2286000"/>
          </a:xfrm>
        </p:spPr>
        <p:txBody>
          <a:bodyPr anchor="ctr"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zh-TW" altLang="en-US" sz="48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引到永生，那門是窄的，路是小的</a:t>
            </a:r>
            <a:endParaRPr lang="en-US" sz="4000" dirty="0">
              <a:solidFill>
                <a:srgbClr val="CC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9235"/>
          </a:xfrm>
        </p:spPr>
        <p:txBody>
          <a:bodyPr/>
          <a:lstStyle/>
          <a:p>
            <a:pPr marL="0" lv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48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太</a:t>
            </a:r>
            <a:r>
              <a:rPr lang="en-US" sz="48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11:12 </a:t>
            </a:r>
            <a:r>
              <a:rPr lang="zh-TW" altLang="en-US" sz="48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從施洗約翰的時候到如今，天國是</a:t>
            </a:r>
            <a:r>
              <a:rPr lang="zh-TW" altLang="en-US" sz="4800" dirty="0" smtClean="0">
                <a:solidFill>
                  <a:srgbClr val="002060"/>
                </a:solidFill>
                <a:effectLst>
                  <a:glow rad="101600">
                    <a:srgbClr val="CCFFFF"/>
                  </a:glow>
                </a:effectLst>
                <a:latin typeface="Georgia" pitchFamily="18" charset="0"/>
                <a:ea typeface="DFYuanBold-B5" pitchFamily="49" charset="-120"/>
              </a:rPr>
              <a:t>努力</a:t>
            </a:r>
            <a:r>
              <a:rPr lang="zh-TW" altLang="en-US" sz="48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進入的，</a:t>
            </a:r>
            <a:r>
              <a:rPr lang="zh-TW" altLang="en-US" sz="4800" dirty="0" smtClean="0">
                <a:solidFill>
                  <a:srgbClr val="002060"/>
                </a:solidFill>
                <a:effectLst>
                  <a:glow rad="101600">
                    <a:srgbClr val="CCFFFF"/>
                  </a:glow>
                </a:effectLst>
                <a:latin typeface="Georgia" pitchFamily="18" charset="0"/>
                <a:ea typeface="DFYuanBold-B5" pitchFamily="49" charset="-120"/>
              </a:rPr>
              <a:t>努力</a:t>
            </a:r>
            <a:r>
              <a:rPr lang="zh-TW" altLang="en-US" sz="48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的人就</a:t>
            </a:r>
            <a:r>
              <a:rPr lang="zh-TW" altLang="en-US" sz="4800" dirty="0" smtClean="0">
                <a:solidFill>
                  <a:srgbClr val="00206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Georgia" pitchFamily="18" charset="0"/>
                <a:ea typeface="DFYuanBold-B5" pitchFamily="49" charset="-120"/>
              </a:rPr>
              <a:t>得著</a:t>
            </a:r>
            <a:r>
              <a:rPr lang="zh-TW" altLang="en-US" sz="48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了。</a:t>
            </a:r>
            <a:endParaRPr lang="en-US" sz="4800" dirty="0" smtClean="0">
              <a:solidFill>
                <a:srgbClr val="FF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9235"/>
          </a:xfrm>
        </p:spPr>
        <p:txBody>
          <a:bodyPr/>
          <a:lstStyle/>
          <a:p>
            <a:pPr marL="0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zh-TW" altLang="en-US" sz="6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得著 </a:t>
            </a:r>
            <a:endParaRPr lang="en-US" altLang="zh-TW" sz="6000" dirty="0" smtClean="0">
              <a:solidFill>
                <a:srgbClr val="C00000"/>
              </a:solidFill>
              <a:latin typeface="Arial Rounded MT Bold" pitchFamily="34" charset="0"/>
              <a:ea typeface="DFYuanBold-B5" pitchFamily="49" charset="-120"/>
            </a:endParaRPr>
          </a:p>
          <a:p>
            <a:pPr marL="2060575" indent="-1598613">
              <a:spcBef>
                <a:spcPts val="2400"/>
              </a:spcBef>
              <a:spcAft>
                <a:spcPts val="1200"/>
              </a:spcAft>
              <a:buNone/>
            </a:pPr>
            <a:r>
              <a:rPr lang="en-GB" sz="5400" dirty="0" smtClean="0">
                <a:solidFill>
                  <a:srgbClr val="CC0000"/>
                </a:solidFill>
                <a:latin typeface="Arial Rounded MT Bold" pitchFamily="34" charset="0"/>
                <a:ea typeface="DFYuanBold-B5" pitchFamily="49" charset="-120"/>
              </a:rPr>
              <a:t>==</a:t>
            </a:r>
            <a:r>
              <a:rPr lang="en-US" altLang="zh-CN" sz="5400" dirty="0" smtClean="0">
                <a:solidFill>
                  <a:srgbClr val="CC0000"/>
                </a:solidFill>
                <a:latin typeface="Arial Rounded MT Bold" pitchFamily="34" charset="0"/>
                <a:ea typeface="DFYuanBold-B5" pitchFamily="49" charset="-120"/>
              </a:rPr>
              <a:t>》	</a:t>
            </a:r>
            <a:r>
              <a:rPr lang="zh-CN" altLang="en-US" sz="5400" dirty="0" smtClean="0">
                <a:solidFill>
                  <a:srgbClr val="CC0000"/>
                </a:solidFill>
                <a:latin typeface="Arial Rounded MT Bold" pitchFamily="34" charset="0"/>
                <a:ea typeface="DFYuanBold-B5" pitchFamily="49" charset="-120"/>
              </a:rPr>
              <a:t>搶奪，攫取 </a:t>
            </a:r>
            <a:r>
              <a:rPr lang="en-GB" sz="4400" dirty="0" smtClean="0">
                <a:solidFill>
                  <a:srgbClr val="0033CC"/>
                </a:solidFill>
                <a:latin typeface="Arial Rounded MT Bold" pitchFamily="34" charset="0"/>
                <a:ea typeface="DFYuanBold-B5" pitchFamily="49" charset="-120"/>
              </a:rPr>
              <a:t>taken by force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猶 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1:23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有些人你們要從火中</a:t>
            </a:r>
            <a:r>
              <a:rPr lang="zh-TW" altLang="en-US" sz="3600" u="sng" dirty="0" smtClean="0">
                <a:solidFill>
                  <a:schemeClr val="accent1"/>
                </a:solidFill>
                <a:latin typeface="Georgia" pitchFamily="18" charset="0"/>
                <a:ea typeface="DFYuanBold-B5" pitchFamily="49" charset="-120"/>
              </a:rPr>
              <a:t>搶出來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搭救他們</a:t>
            </a:r>
            <a:r>
              <a:rPr lang="en-US" altLang="zh-TW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…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約 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6:15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耶穌既知道眾人要來</a:t>
            </a:r>
            <a:r>
              <a:rPr lang="zh-TW" altLang="en-US" sz="3600" u="sng" dirty="0" smtClean="0">
                <a:solidFill>
                  <a:schemeClr val="accent1"/>
                </a:solidFill>
                <a:latin typeface="Georgia" pitchFamily="18" charset="0"/>
                <a:ea typeface="DFYuanBold-B5" pitchFamily="49" charset="-120"/>
              </a:rPr>
              <a:t>強逼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他作王，就獨自又退到山上去了。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約 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10:29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我父把羊賜給我，他比萬有都大，誰也不能從我父手裡把他們</a:t>
            </a:r>
            <a:r>
              <a:rPr lang="zh-TW" altLang="en-US" sz="3600" u="sng" dirty="0" smtClean="0">
                <a:solidFill>
                  <a:schemeClr val="accent1"/>
                </a:solidFill>
                <a:latin typeface="Georgia" pitchFamily="18" charset="0"/>
                <a:ea typeface="DFYuanBold-B5" pitchFamily="49" charset="-120"/>
              </a:rPr>
              <a:t>奪去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9235"/>
          </a:xfrm>
        </p:spPr>
        <p:txBody>
          <a:bodyPr/>
          <a:lstStyle/>
          <a:p>
            <a:pPr marL="0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zh-CN" altLang="en-US" sz="6000" dirty="0" smtClean="0">
                <a:solidFill>
                  <a:srgbClr val="CC0000"/>
                </a:solidFill>
                <a:latin typeface="Arial Rounded MT Bold" pitchFamily="34" charset="0"/>
                <a:ea typeface="DFYuanBold-B5" pitchFamily="49" charset="-120"/>
              </a:rPr>
              <a:t>努力</a:t>
            </a:r>
            <a:r>
              <a:rPr lang="en-GB" sz="6000" dirty="0" smtClean="0">
                <a:solidFill>
                  <a:srgbClr val="CC0000"/>
                </a:solidFill>
                <a:latin typeface="Arial Rounded MT Bold" pitchFamily="34" charset="0"/>
                <a:ea typeface="DFYuanBold-B5" pitchFamily="49" charset="-120"/>
              </a:rPr>
              <a:t> </a:t>
            </a:r>
          </a:p>
          <a:p>
            <a:pPr marL="1828800" lvl="2" indent="-1381125">
              <a:spcBef>
                <a:spcPts val="2400"/>
              </a:spcBef>
              <a:spcAft>
                <a:spcPts val="1200"/>
              </a:spcAft>
              <a:buNone/>
            </a:pPr>
            <a:r>
              <a:rPr lang="en-GB" sz="54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==</a:t>
            </a:r>
            <a:r>
              <a:rPr lang="en-US" altLang="zh-CN" sz="54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》	</a:t>
            </a:r>
            <a:r>
              <a:rPr lang="zh-CN" altLang="en-US" sz="54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奮力，</a:t>
            </a:r>
            <a:r>
              <a:rPr lang="en-GB" sz="4000" dirty="0" smtClean="0">
                <a:solidFill>
                  <a:srgbClr val="0000FF"/>
                </a:solidFill>
                <a:latin typeface="Arial Rounded MT Bold" pitchFamily="34" charset="0"/>
                <a:ea typeface="DFYuanBold-B5" pitchFamily="49" charset="-120"/>
              </a:rPr>
              <a:t>forcing one’s way; suffer violence</a:t>
            </a:r>
            <a:endParaRPr lang="en-US" sz="4800" dirty="0" smtClean="0">
              <a:solidFill>
                <a:srgbClr val="0000FF"/>
              </a:solidFill>
              <a:latin typeface="Arial Rounded MT Bold" pitchFamily="34" charset="0"/>
              <a:ea typeface="DFYuanBold-B5" pitchFamily="49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路 </a:t>
            </a: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16:16 </a:t>
            </a: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律法和先知，到約翰為止，從此神國的福音傳開了，人人</a:t>
            </a:r>
            <a:r>
              <a:rPr lang="zh-TW" alt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努力</a:t>
            </a: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要進去。</a:t>
            </a:r>
            <a:endParaRPr lang="en-US" sz="40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徒 </a:t>
            </a:r>
            <a:r>
              <a:rPr 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14:22 </a:t>
            </a: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堅固門徒的心，勸他們恆守所信的道，又說：我們進入神的國，</a:t>
            </a:r>
            <a:r>
              <a:rPr lang="zh-TW" altLang="en-US" sz="4000" u="sng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必須</a:t>
            </a:r>
            <a:r>
              <a:rPr lang="zh-TW" altLang="en-US" sz="4000" u="sng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經歷許多艱難</a:t>
            </a:r>
            <a:r>
              <a:rPr lang="zh-TW" altLang="en-US" sz="40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sz="4000" dirty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chemeClr val="accent6">
                    <a:lumMod val="75000"/>
                  </a:schemeClr>
                </a:solidFill>
                <a:latin typeface="DFYuanBold-B5" pitchFamily="49" charset="-120"/>
                <a:ea typeface="DFYuanBold-B5" pitchFamily="49" charset="-120"/>
              </a:rPr>
              <a:t>這個字希臘文的語態是影射</a:t>
            </a:r>
            <a:r>
              <a:rPr lang="en-US" altLang="zh-CN" sz="4000" dirty="0" smtClean="0">
                <a:solidFill>
                  <a:schemeClr val="accent6">
                    <a:lumMod val="75000"/>
                  </a:schemeClr>
                </a:solidFill>
                <a:latin typeface="DFYuanBold-B5" pitchFamily="49" charset="-120"/>
                <a:ea typeface="DFYuanBold-B5" pitchFamily="49" charset="-120"/>
              </a:rPr>
              <a:t> </a:t>
            </a:r>
            <a:r>
              <a:rPr lang="en-US" altLang="zh-CN" sz="4000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“</a:t>
            </a:r>
            <a:r>
              <a:rPr lang="zh-CN" altLang="en-US" sz="4000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強加於己身的動作</a:t>
            </a:r>
            <a:r>
              <a:rPr lang="en-US" altLang="zh-CN" sz="4000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”</a:t>
            </a:r>
            <a:r>
              <a:rPr lang="en-US" sz="4000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 </a:t>
            </a:r>
          </a:p>
          <a:p>
            <a:pPr marL="914400" indent="-91440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DFYuanBold-B5" pitchFamily="49" charset="-120"/>
                <a:ea typeface="DFYuanBold-B5" pitchFamily="49" charset="-120"/>
              </a:rPr>
              <a:t>==</a:t>
            </a:r>
            <a:r>
              <a:rPr lang="en-US" altLang="zh-CN" sz="3600" dirty="0" smtClean="0">
                <a:solidFill>
                  <a:schemeClr val="accent6">
                    <a:lumMod val="75000"/>
                  </a:schemeClr>
                </a:solidFill>
                <a:latin typeface="DFYuanBold-B5" pitchFamily="49" charset="-120"/>
                <a:ea typeface="DFYuanBold-B5" pitchFamily="49" charset="-120"/>
              </a:rPr>
              <a:t>》</a:t>
            </a:r>
            <a:r>
              <a:rPr lang="zh-CN" altLang="en-US" sz="3600" dirty="0" smtClean="0">
                <a:solidFill>
                  <a:schemeClr val="accent6">
                    <a:lumMod val="75000"/>
                  </a:schemeClr>
                </a:solidFill>
                <a:latin typeface="DFYuanBold-B5" pitchFamily="49" charset="-120"/>
                <a:ea typeface="DFYuanBold-B5" pitchFamily="49" charset="-120"/>
              </a:rPr>
              <a:t>神的國是強迫自己進去的； 或者說，一個人要進神的國，必須要“勝過自己”，以至於“強逼自己進去”。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85750"/>
            <a:ext cx="7696200" cy="2068116"/>
          </a:xfrm>
        </p:spPr>
        <p:txBody>
          <a:bodyPr anchor="ctr"/>
          <a:lstStyle/>
          <a:p>
            <a:pPr marL="914400" lvl="0" indent="-914400">
              <a:buFont typeface="+mj-lt"/>
              <a:buAutoNum type="arabicPeriod" startAt="3"/>
            </a:pPr>
            <a:r>
              <a:rPr lang="zh-CN" altLang="en-US" sz="5400" dirty="0" smtClean="0">
                <a:solidFill>
                  <a:schemeClr val="accent5">
                    <a:lumMod val="25000"/>
                  </a:schemeClr>
                </a:solidFill>
                <a:latin typeface="Cooper Black" pitchFamily="18" charset="0"/>
                <a:ea typeface="DFYuanBold-B5" pitchFamily="49" charset="-120"/>
              </a:rPr>
              <a:t>熱鬧群眾多，得救人數少</a:t>
            </a:r>
            <a:endParaRPr lang="en-US" sz="5400" dirty="0">
              <a:solidFill>
                <a:schemeClr val="accent5">
                  <a:lumMod val="25000"/>
                </a:schemeClr>
              </a:solidFill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15200" cy="1828800"/>
          </a:xfrm>
        </p:spPr>
        <p:txBody>
          <a:bodyPr anchor="ctr"/>
          <a:lstStyle/>
          <a:p>
            <a:r>
              <a:rPr lang="zh-TW" altLang="en-US" sz="48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找著的人也少</a:t>
            </a:r>
            <a:endParaRPr lang="en-US" sz="4800" dirty="0">
              <a:solidFill>
                <a:srgbClr val="CC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5750"/>
            <a:ext cx="7239000" cy="2286000"/>
          </a:xfrm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altLang="en-US" sz="4800" dirty="0" smtClean="0">
                <a:latin typeface="Arial Rounded MT Bold" pitchFamily="34" charset="0"/>
                <a:ea typeface="DFYuanBold-B5" pitchFamily="49" charset="-120"/>
              </a:rPr>
              <a:t>找著的人不是“</a:t>
            </a:r>
            <a:r>
              <a:rPr lang="zh-CN" altLang="en-US" sz="4800" dirty="0" smtClean="0">
                <a:solidFill>
                  <a:srgbClr val="CC0000"/>
                </a:solidFill>
                <a:latin typeface="Arial Rounded MT Bold" pitchFamily="34" charset="0"/>
                <a:ea typeface="DFYuanBold-B5" pitchFamily="49" charset="-120"/>
              </a:rPr>
              <a:t>比較少</a:t>
            </a:r>
            <a:r>
              <a:rPr lang="zh-CN" altLang="en-US" sz="4800" dirty="0" smtClean="0">
                <a:latin typeface="Arial Rounded MT Bold" pitchFamily="34" charset="0"/>
                <a:ea typeface="DFYuanBold-B5" pitchFamily="49" charset="-120"/>
              </a:rPr>
              <a:t>”；</a:t>
            </a:r>
            <a:r>
              <a:rPr lang="zh-CN" altLang="en-US" sz="5400" dirty="0" smtClean="0">
                <a:latin typeface="Arial Rounded MT Bold" pitchFamily="34" charset="0"/>
                <a:ea typeface="DFYuanBold-B5" pitchFamily="49" charset="-120"/>
              </a:rPr>
              <a:t>而是“</a:t>
            </a:r>
            <a:r>
              <a:rPr lang="zh-CN" altLang="en-US" sz="5400" dirty="0" smtClean="0">
                <a:solidFill>
                  <a:srgbClr val="FF0000"/>
                </a:solidFill>
                <a:latin typeface="DFPKanTingLiu-B5" pitchFamily="66" charset="-120"/>
                <a:ea typeface="DFPKanTingLiu-B5" pitchFamily="66" charset="-120"/>
              </a:rPr>
              <a:t>少</a:t>
            </a:r>
            <a:r>
              <a:rPr lang="zh-CN" altLang="en-US" sz="5400" dirty="0" smtClean="0">
                <a:latin typeface="Arial Rounded MT Bold" pitchFamily="34" charset="0"/>
                <a:ea typeface="DFYuanBold-B5" pitchFamily="49" charset="-120"/>
              </a:rPr>
              <a:t>”</a:t>
            </a:r>
            <a:endParaRPr lang="en-US" sz="5400" dirty="0">
              <a:latin typeface="Arial Rounded MT Bold" pitchFamily="34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15200" cy="2286000"/>
          </a:xfrm>
        </p:spPr>
        <p:txBody>
          <a:bodyPr anchor="ctr"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zh-CN" sz="4000" dirty="0" smtClean="0">
                <a:solidFill>
                  <a:srgbClr val="FF0505"/>
                </a:solidFill>
                <a:latin typeface="Arial Rounded MT Bold" pitchFamily="34" charset="0"/>
              </a:rPr>
              <a:t>FEW</a:t>
            </a:r>
            <a:r>
              <a:rPr lang="en-US" sz="4000" dirty="0" smtClean="0">
                <a:solidFill>
                  <a:srgbClr val="006600"/>
                </a:solidFill>
                <a:latin typeface="Arial Rounded MT Bold" pitchFamily="34" charset="0"/>
              </a:rPr>
              <a:t> are those who find it </a:t>
            </a:r>
            <a:r>
              <a:rPr lang="en-US" sz="4000" dirty="0" smtClean="0">
                <a:solidFill>
                  <a:srgbClr val="0000FF"/>
                </a:solidFill>
                <a:latin typeface="Arial Rounded MT Bold" pitchFamily="34" charset="0"/>
              </a:rPr>
              <a:t>(Not FEWER)</a:t>
            </a:r>
            <a:endParaRPr lang="en-US" sz="4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800" dirty="0" smtClean="0">
                <a:latin typeface="Georgia" pitchFamily="18" charset="0"/>
                <a:ea typeface="DFYuanBold-B5" pitchFamily="49" charset="-120"/>
              </a:rPr>
              <a:t>人</a:t>
            </a:r>
            <a:r>
              <a:rPr lang="zh-CN" altLang="en-US" sz="4800" dirty="0" smtClean="0">
                <a:latin typeface="Georgia" pitchFamily="18" charset="0"/>
                <a:ea typeface="DFYuanBold-B5" pitchFamily="49" charset="-120"/>
              </a:rPr>
              <a:t>生經濟</a:t>
            </a:r>
            <a:r>
              <a:rPr lang="zh-CN" altLang="en-US" sz="4800" dirty="0" smtClean="0">
                <a:latin typeface="Georgia" pitchFamily="18" charset="0"/>
                <a:ea typeface="DFYuanBold-B5" pitchFamily="49" charset="-120"/>
              </a:rPr>
              <a:t>學</a:t>
            </a:r>
            <a:endParaRPr lang="en-US" sz="4800" dirty="0">
              <a:latin typeface="Georgia" pitchFamily="18" charset="0"/>
              <a:ea typeface="DFYuanBold-B5" pitchFamily="49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800350"/>
            <a:ext cx="7772400" cy="2057400"/>
          </a:xfrm>
        </p:spPr>
        <p:txBody>
          <a:bodyPr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6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人生經濟學是一種思維方式：如何運用理性思維在取與捨之間做一個沒有懊悔的決定。</a:t>
            </a:r>
            <a:endParaRPr lang="en-US" sz="3600" dirty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zh-CN" sz="4000" b="1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“</a:t>
            </a:r>
            <a:r>
              <a:rPr lang="zh-CN" altLang="en-US" sz="4000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餘民</a:t>
            </a:r>
            <a:r>
              <a:rPr lang="zh-CN" altLang="en-US" sz="4000" b="1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，</a:t>
            </a:r>
            <a:r>
              <a:rPr lang="en-US" altLang="zh-CN" sz="4000" b="1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Remnant</a:t>
            </a:r>
            <a:r>
              <a:rPr lang="en-US" sz="4000" b="1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” </a:t>
            </a:r>
            <a:r>
              <a:rPr lang="zh-CN" altLang="en-US" sz="4000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的原意就是</a:t>
            </a:r>
            <a:r>
              <a:rPr lang="en-US" sz="4000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 </a:t>
            </a:r>
            <a:r>
              <a:rPr lang="en-US" sz="4000" b="1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“</a:t>
            </a:r>
            <a:r>
              <a:rPr lang="en-US" altLang="zh-CN" sz="4000" b="1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L</a:t>
            </a:r>
            <a:r>
              <a:rPr lang="en-US" sz="4000" b="1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eftover” </a:t>
            </a:r>
            <a:r>
              <a:rPr lang="en-US" altLang="zh-CN" sz="4000" b="1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剩飯，剩菜，剩下的人，剩下的油</a:t>
            </a:r>
            <a:r>
              <a:rPr lang="en-US" sz="4000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…</a:t>
            </a:r>
            <a:r>
              <a:rPr lang="zh-CN" altLang="en-US" sz="4000" dirty="0" smtClean="0">
                <a:solidFill>
                  <a:srgbClr val="003300"/>
                </a:solidFill>
                <a:latin typeface="Footlight MT Light" pitchFamily="18" charset="0"/>
                <a:ea typeface="DFYuanBold-B5" pitchFamily="49" charset="-120"/>
              </a:rPr>
              <a:t>等等。</a:t>
            </a:r>
            <a:endParaRPr lang="en-US" sz="4000" dirty="0" smtClean="0">
              <a:solidFill>
                <a:srgbClr val="003300"/>
              </a:solidFill>
              <a:latin typeface="Footlight MT Light" pitchFamily="18" charset="0"/>
              <a:ea typeface="DFYuanBold-B5" pitchFamily="49" charset="-120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zh-CN" altLang="en-US" sz="4000" dirty="0" smtClean="0">
                <a:solidFill>
                  <a:srgbClr val="003300"/>
                </a:solidFill>
                <a:latin typeface="Arial Rounded MT Bold" pitchFamily="34" charset="0"/>
                <a:ea typeface="DFYuanBold-B5" pitchFamily="49" charset="-120"/>
              </a:rPr>
              <a:t>然而，在聖經中，“餘民”這個詞常常指審判或擄掠之後所剩的。</a:t>
            </a:r>
            <a:endParaRPr lang="en-US" sz="4000" dirty="0" smtClean="0">
              <a:solidFill>
                <a:srgbClr val="003300"/>
              </a:solidFill>
              <a:latin typeface="Arial Rounded MT Bold" pitchFamily="34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3200" dirty="0" smtClean="0">
                <a:latin typeface="Georgia" pitchFamily="18" charset="0"/>
                <a:ea typeface="DFYuanBold-B5" pitchFamily="49" charset="-120"/>
              </a:rPr>
              <a:t>以斯拉記 </a:t>
            </a:r>
            <a:r>
              <a:rPr lang="en-US" sz="3200" dirty="0" smtClean="0">
                <a:latin typeface="Georgia" pitchFamily="18" charset="0"/>
                <a:ea typeface="DFYuanBold-B5" pitchFamily="49" charset="-120"/>
              </a:rPr>
              <a:t>9:8, </a:t>
            </a:r>
            <a:r>
              <a:rPr lang="zh-CN" altLang="en-US" sz="3200" dirty="0" smtClean="0">
                <a:latin typeface="Georgia" pitchFamily="18" charset="0"/>
                <a:ea typeface="DFYuanBold-B5" pitchFamily="49" charset="-120"/>
              </a:rPr>
              <a:t>現在耶和華</a:t>
            </a:r>
            <a:r>
              <a:rPr lang="en-US" sz="3200" dirty="0" smtClean="0">
                <a:latin typeface="Georgia" pitchFamily="18" charset="0"/>
                <a:ea typeface="DFYuanBold-B5" pitchFamily="49" charset="-120"/>
              </a:rPr>
              <a:t> ─ </a:t>
            </a:r>
            <a:r>
              <a:rPr lang="zh-CN" altLang="en-US" sz="3200" dirty="0" smtClean="0">
                <a:latin typeface="Georgia" pitchFamily="18" charset="0"/>
                <a:ea typeface="DFYuanBold-B5" pitchFamily="49" charset="-120"/>
              </a:rPr>
              <a:t>我們的神暫且施恩與我們，給我們留些逃脫的人</a:t>
            </a:r>
            <a:r>
              <a:rPr lang="en-US" sz="3200" b="1" dirty="0" smtClean="0">
                <a:solidFill>
                  <a:srgbClr val="FF0000"/>
                </a:solidFill>
                <a:latin typeface="Footlight MT Light" pitchFamily="18" charset="0"/>
                <a:ea typeface="DFYuanBold-B5" pitchFamily="49" charset="-120"/>
              </a:rPr>
              <a:t>(escaped remnant)</a:t>
            </a:r>
            <a:r>
              <a:rPr lang="zh-CN" altLang="en-US" sz="3200" dirty="0" smtClean="0">
                <a:latin typeface="Georgia" pitchFamily="18" charset="0"/>
                <a:ea typeface="DFYuanBold-B5" pitchFamily="49" charset="-120"/>
              </a:rPr>
              <a:t>，使我們安穩如釘子釘在他的聖所，我們的神好光照我們的眼目，使我們在受轄制之中稍微復興 。</a:t>
            </a:r>
            <a:endParaRPr lang="en-US" sz="3200" dirty="0" smtClean="0">
              <a:latin typeface="Georgia" pitchFamily="18" charset="0"/>
              <a:ea typeface="DFYuanBold-B5" pitchFamily="49" charset="-120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3200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保羅以自己為例，</a:t>
            </a:r>
            <a:r>
              <a:rPr lang="en-US" sz="3200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 </a:t>
            </a:r>
            <a:r>
              <a:rPr lang="en-US" sz="3200" dirty="0" smtClean="0">
                <a:latin typeface="Georgia" pitchFamily="18" charset="0"/>
                <a:ea typeface="DFYuanBold-B5" pitchFamily="49" charset="-120"/>
              </a:rPr>
              <a:t>“</a:t>
            </a:r>
            <a:r>
              <a:rPr lang="zh-CN" altLang="en-US" sz="3200" dirty="0" smtClean="0">
                <a:latin typeface="Georgia" pitchFamily="18" charset="0"/>
                <a:ea typeface="DFYuanBold-B5" pitchFamily="49" charset="-120"/>
              </a:rPr>
              <a:t>如今也是這樣，照著揀選的恩典，還有所留的餘數。</a:t>
            </a:r>
            <a:r>
              <a:rPr lang="en-US" altLang="zh-CN" sz="3200" dirty="0" smtClean="0">
                <a:latin typeface="Georgia" pitchFamily="18" charset="0"/>
                <a:ea typeface="DFYuanBold-B5" pitchFamily="49" charset="-120"/>
              </a:rPr>
              <a:t>” (</a:t>
            </a:r>
            <a:r>
              <a:rPr lang="zh-CN" altLang="en-US" sz="3200" dirty="0" smtClean="0">
                <a:latin typeface="Georgia" pitchFamily="18" charset="0"/>
                <a:ea typeface="DFYuanBold-B5" pitchFamily="49" charset="-120"/>
              </a:rPr>
              <a:t>羅馬書</a:t>
            </a:r>
            <a:r>
              <a:rPr lang="en-US" sz="3200" dirty="0" smtClean="0">
                <a:latin typeface="Georgia" pitchFamily="18" charset="0"/>
                <a:ea typeface="DFYuanBold-B5" pitchFamily="49" charset="-120"/>
              </a:rPr>
              <a:t>11:5)</a:t>
            </a:r>
            <a:endParaRPr lang="en-US" sz="3200" dirty="0"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90600" y="1257300"/>
            <a:ext cx="7239000" cy="1096566"/>
          </a:xfrm>
        </p:spPr>
        <p:txBody>
          <a:bodyPr/>
          <a:lstStyle/>
          <a:p>
            <a:pPr algn="ctr"/>
            <a:r>
              <a:rPr lang="zh-CN" altLang="en-US" sz="5400" dirty="0" smtClean="0">
                <a:latin typeface="DFYuanBold-B5" pitchFamily="49" charset="-120"/>
                <a:ea typeface="DFYuanBold-B5" pitchFamily="49" charset="-120"/>
              </a:rPr>
              <a:t>結語</a:t>
            </a:r>
            <a:endParaRPr lang="en-US" sz="5400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2800350"/>
            <a:ext cx="7772400" cy="1600200"/>
          </a:xfrm>
        </p:spPr>
        <p:txBody>
          <a:bodyPr anchor="ctr"/>
          <a:lstStyle/>
          <a:p>
            <a:pPr algn="l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zh-CN" altLang="en-US" sz="4000" dirty="0" smtClean="0">
                <a:solidFill>
                  <a:srgbClr val="0000FF"/>
                </a:solidFill>
                <a:latin typeface="Georgia" pitchFamily="18" charset="0"/>
                <a:ea typeface="DFPYuanBold-B5" pitchFamily="34" charset="-120"/>
              </a:rPr>
              <a:t>選擇人生的道路不要只看眼前，要看你選擇的路最後是</a:t>
            </a:r>
            <a:r>
              <a:rPr lang="zh-CN" altLang="en-US" sz="4000" dirty="0" smtClean="0">
                <a:solidFill>
                  <a:srgbClr val="CC0000"/>
                </a:solidFill>
                <a:latin typeface="Georgia" pitchFamily="18" charset="0"/>
                <a:ea typeface="DFPYuanBold-B5" pitchFamily="34" charset="-120"/>
              </a:rPr>
              <a:t>通到哪裡</a:t>
            </a:r>
            <a:r>
              <a:rPr lang="en-US" sz="4000" dirty="0" smtClean="0">
                <a:solidFill>
                  <a:srgbClr val="CC0000"/>
                </a:solidFill>
                <a:latin typeface="Georgia" pitchFamily="18" charset="0"/>
                <a:ea typeface="DFPYuanBold-B5" pitchFamily="34" charset="-12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22910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4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13 </a:t>
            </a:r>
            <a:r>
              <a:rPr lang="zh-TW" altLang="en-US" sz="44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你們要進窄門，因為引到滅亡，那門是寬的，路是大的，進去的人也多。</a:t>
            </a:r>
            <a:r>
              <a:rPr lang="en-US" sz="44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14 </a:t>
            </a:r>
            <a:r>
              <a:rPr lang="zh-TW" altLang="en-US" sz="44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引到永生，那門是窄的，路是小的，找著的人也少。</a:t>
            </a:r>
            <a:endParaRPr lang="en-US" sz="44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 anchor="t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dirty="0" smtClean="0">
                <a:latin typeface="Georgia" pitchFamily="18" charset="0"/>
                <a:ea typeface="DFYuanBold-B5" pitchFamily="49" charset="-120"/>
              </a:rPr>
              <a:t>整段登山寶訓</a:t>
            </a:r>
            <a:r>
              <a:rPr lang="en-US" altLang="zh-CN" sz="4000" dirty="0" smtClean="0">
                <a:latin typeface="Georgia" pitchFamily="18" charset="0"/>
                <a:ea typeface="DFYuanBold-B5" pitchFamily="49" charset="-120"/>
              </a:rPr>
              <a:t>(</a:t>
            </a:r>
            <a:r>
              <a:rPr lang="zh-CN" altLang="en-US" sz="4000" dirty="0" smtClean="0">
                <a:latin typeface="Georgia" pitchFamily="18" charset="0"/>
                <a:ea typeface="DFYuanBold-B5" pitchFamily="49" charset="-120"/>
              </a:rPr>
              <a:t>馬太福音</a:t>
            </a:r>
            <a:r>
              <a:rPr lang="en-US" altLang="zh-CN" sz="4000" dirty="0" smtClean="0">
                <a:latin typeface="Georgia" pitchFamily="18" charset="0"/>
                <a:ea typeface="DFYuanBold-B5" pitchFamily="49" charset="-120"/>
              </a:rPr>
              <a:t>5</a:t>
            </a:r>
            <a:r>
              <a:rPr lang="zh-CN" altLang="en-US" sz="4000" dirty="0" smtClean="0">
                <a:latin typeface="Georgia" pitchFamily="18" charset="0"/>
                <a:ea typeface="DFYuanBold-B5" pitchFamily="49" charset="-120"/>
              </a:rPr>
              <a:t>～</a:t>
            </a:r>
            <a:r>
              <a:rPr lang="en-US" altLang="zh-CN" sz="4000" dirty="0" smtClean="0">
                <a:latin typeface="Georgia" pitchFamily="18" charset="0"/>
                <a:ea typeface="DFYuanBold-B5" pitchFamily="49" charset="-120"/>
              </a:rPr>
              <a:t>7</a:t>
            </a:r>
            <a:r>
              <a:rPr lang="zh-CN" altLang="en-US" sz="4000" dirty="0" smtClean="0">
                <a:latin typeface="Georgia" pitchFamily="18" charset="0"/>
                <a:ea typeface="DFYuanBold-B5" pitchFamily="49" charset="-120"/>
              </a:rPr>
              <a:t>章</a:t>
            </a:r>
            <a:r>
              <a:rPr lang="en-US" altLang="zh-CN" sz="4000" dirty="0" smtClean="0">
                <a:latin typeface="Georgia" pitchFamily="18" charset="0"/>
                <a:ea typeface="DFYuanBold-B5" pitchFamily="49" charset="-12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dirty="0" smtClean="0">
                <a:latin typeface="Georgia" pitchFamily="18" charset="0"/>
                <a:ea typeface="DFYuanBold-B5" pitchFamily="49" charset="-120"/>
              </a:rPr>
              <a:t>的中心主題：</a:t>
            </a:r>
            <a:endParaRPr lang="en-US" altLang="zh-CN" sz="4000" dirty="0" smtClean="0">
              <a:latin typeface="Georgia" pitchFamily="18" charset="0"/>
              <a:ea typeface="DFYuanBold-B5" pitchFamily="49" charset="-120"/>
            </a:endParaRPr>
          </a:p>
          <a:p>
            <a:pPr marL="0" indent="0" algn="ctr">
              <a:lnSpc>
                <a:spcPct val="110000"/>
              </a:lnSpc>
              <a:spcBef>
                <a:spcPts val="30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主耶穌是在講，信心的道路與世人的想法非常的不同；尤其不要用世人國度的尺寸來揣摩，甚至衡量，神的國度。</a:t>
            </a:r>
            <a:endParaRPr lang="en-US" sz="3600" dirty="0" smtClean="0">
              <a:solidFill>
                <a:srgbClr val="0033CC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 anchor="t">
            <a:noAutofit/>
          </a:bodyPr>
          <a:lstStyle/>
          <a:p>
            <a:pPr marL="0" indent="0" algn="ctr">
              <a:spcBef>
                <a:spcPts val="2400"/>
              </a:spcBef>
              <a:spcAft>
                <a:spcPts val="600"/>
              </a:spcAft>
              <a:buNone/>
            </a:pPr>
            <a:r>
              <a:rPr lang="zh-CN" altLang="en-US" sz="4400" dirty="0" smtClean="0">
                <a:latin typeface="Georgia" pitchFamily="18" charset="0"/>
                <a:ea typeface="DFYuanBold-B5" pitchFamily="49" charset="-120"/>
              </a:rPr>
              <a:t>跟隨主的過程就是不斷地做出合神心意的決定：</a:t>
            </a:r>
            <a:endParaRPr lang="en-US" altLang="zh-CN" sz="4400" dirty="0" smtClean="0">
              <a:latin typeface="Georgia" pitchFamily="18" charset="0"/>
              <a:ea typeface="DFYuanBold-B5" pitchFamily="49" charset="-120"/>
            </a:endParaRP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zh-CN" altLang="en-US" sz="4000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兩條路，兩個門</a:t>
            </a:r>
            <a:r>
              <a:rPr lang="en-US" sz="4000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(13-14)</a:t>
            </a:r>
            <a:r>
              <a:rPr lang="zh-CN" altLang="en-US" sz="4000" dirty="0" smtClean="0">
                <a:solidFill>
                  <a:srgbClr val="0000FF"/>
                </a:solidFill>
                <a:latin typeface="Georgia" pitchFamily="18" charset="0"/>
                <a:ea typeface="DFYuanBold-B5" pitchFamily="49" charset="-120"/>
              </a:rPr>
              <a:t>；</a:t>
            </a:r>
            <a:r>
              <a:rPr lang="zh-CN" altLang="en-US" sz="40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兩種教師，兩類果子</a:t>
            </a:r>
            <a:r>
              <a:rPr lang="en-US" sz="40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(15-20)</a:t>
            </a:r>
            <a:r>
              <a:rPr lang="zh-CN" altLang="en-US" sz="40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；</a:t>
            </a:r>
            <a:r>
              <a:rPr lang="zh-CN" alt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兩種反應，兩種根基，兩種結果</a:t>
            </a:r>
            <a:r>
              <a:rPr 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(21-27)</a:t>
            </a:r>
            <a:r>
              <a:rPr lang="zh-CN" alt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sz="4000" dirty="0">
              <a:solidFill>
                <a:srgbClr val="0066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solidFill>
                  <a:srgbClr val="002060"/>
                </a:solidFill>
                <a:latin typeface="DFYuanBold-B5" pitchFamily="49" charset="-120"/>
                <a:ea typeface="DFYuanBold-B5" pitchFamily="49" charset="-120"/>
              </a:rPr>
              <a:t>好像從埃及做奴隸之地要進入迦南地建立一個屬神的國度一樣；思維和制度都是新的。</a:t>
            </a:r>
            <a:r>
              <a:rPr lang="zh-CN" altLang="en-US" sz="3600" dirty="0" smtClean="0">
                <a:solidFill>
                  <a:srgbClr val="FF0505"/>
                </a:solidFill>
                <a:latin typeface="DFYuanBold-B5" pitchFamily="49" charset="-120"/>
                <a:ea typeface="DFYuanBold-B5" pitchFamily="49" charset="-120"/>
              </a:rPr>
              <a:t>只不過，主所說的比摩西當年所做的要難理解，難體會</a:t>
            </a:r>
            <a:r>
              <a:rPr lang="en-US" sz="3600" dirty="0" smtClean="0">
                <a:solidFill>
                  <a:srgbClr val="FF0505"/>
                </a:solidFill>
                <a:latin typeface="DFYuanBold-B5" pitchFamily="49" charset="-120"/>
                <a:ea typeface="DFYuanBold-B5" pitchFamily="49" charset="-120"/>
              </a:rPr>
              <a:t> ==</a:t>
            </a:r>
            <a:r>
              <a:rPr lang="en-US" altLang="zh-CN" sz="3600" dirty="0" smtClean="0">
                <a:solidFill>
                  <a:srgbClr val="FF0505"/>
                </a:solidFill>
                <a:latin typeface="DFYuanBold-B5" pitchFamily="49" charset="-120"/>
                <a:ea typeface="DFYuanBold-B5" pitchFamily="49" charset="-120"/>
              </a:rPr>
              <a:t>》</a:t>
            </a:r>
            <a:r>
              <a:rPr lang="zh-CN" altLang="en-US" sz="3600" dirty="0" smtClean="0">
                <a:solidFill>
                  <a:srgbClr val="006600"/>
                </a:solidFill>
                <a:latin typeface="DFYuanBold-B5" pitchFamily="49" charset="-120"/>
                <a:ea typeface="DFYuanBold-B5" pitchFamily="49" charset="-120"/>
              </a:rPr>
              <a:t>因為當年以色列人出埃及，是在地上開始一個新的身份；而我們今天卻同時有兩個身份：地上的公民和天上的公民</a:t>
            </a:r>
            <a:endParaRPr lang="en-US" sz="3600" dirty="0">
              <a:solidFill>
                <a:srgbClr val="0066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latin typeface="Georgia" pitchFamily="18" charset="0"/>
                <a:ea typeface="DFYuanBold-B5" pitchFamily="49" charset="-120"/>
              </a:rPr>
              <a:t>很多人決定離開耶穌因為他們厭煩祂的話語，尤其是猶太人中間的精英</a:t>
            </a:r>
            <a:r>
              <a:rPr lang="en-US" sz="3600" dirty="0" smtClean="0">
                <a:latin typeface="Georgia" pitchFamily="18" charset="0"/>
                <a:ea typeface="DFYuanBold-B5" pitchFamily="49" charset="-120"/>
              </a:rPr>
              <a:t> – </a:t>
            </a:r>
            <a:r>
              <a:rPr lang="zh-CN" altLang="en-US" sz="3600" dirty="0" smtClean="0">
                <a:latin typeface="Georgia" pitchFamily="18" charset="0"/>
                <a:ea typeface="DFYuanBold-B5" pitchFamily="49" charset="-120"/>
              </a:rPr>
              <a:t>因為耶穌不肯花時間辯論他們有興趣的政治，經濟，社會議題。</a:t>
            </a:r>
            <a:endParaRPr lang="en-US" sz="3600" dirty="0">
              <a:solidFill>
                <a:srgbClr val="0066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597819"/>
            <a:ext cx="8229600" cy="2802731"/>
          </a:xfrm>
        </p:spPr>
        <p:txBody>
          <a:bodyPr anchor="t"/>
          <a:lstStyle/>
          <a:p>
            <a:r>
              <a:rPr lang="zh-CN" altLang="en-US" sz="4800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用今天的語彙來描述，主耶穌和祂的門徒就逐漸被當時的社會精英給邊緣化了</a:t>
            </a:r>
            <a:r>
              <a:rPr lang="en-US" altLang="zh-CN" sz="4800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endParaRPr lang="en-US" sz="4800" dirty="0">
              <a:solidFill>
                <a:schemeClr val="accent1">
                  <a:lumMod val="25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85750"/>
            <a:ext cx="7696200" cy="2068116"/>
          </a:xfrm>
        </p:spPr>
        <p:txBody>
          <a:bodyPr anchor="ctr"/>
          <a:lstStyle/>
          <a:p>
            <a:pPr marL="914400" lvl="0" indent="-914400">
              <a:buFont typeface="+mj-lt"/>
              <a:buAutoNum type="arabicPeriod"/>
            </a:pPr>
            <a:r>
              <a:rPr lang="zh-CN" altLang="en-US" sz="5400" dirty="0" smtClean="0">
                <a:solidFill>
                  <a:schemeClr val="accent5">
                    <a:lumMod val="25000"/>
                  </a:schemeClr>
                </a:solidFill>
                <a:latin typeface="Cooper Black" pitchFamily="18" charset="0"/>
                <a:ea typeface="DFYuanBold-B5" pitchFamily="49" charset="-120"/>
              </a:rPr>
              <a:t>寬窄容易看，對錯很難分</a:t>
            </a:r>
            <a:endParaRPr lang="en-US" sz="5400" dirty="0">
              <a:solidFill>
                <a:schemeClr val="accent5">
                  <a:lumMod val="25000"/>
                </a:schemeClr>
              </a:solidFill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15200" cy="2286000"/>
          </a:xfrm>
        </p:spPr>
        <p:txBody>
          <a:bodyPr anchor="ctr"/>
          <a:lstStyle/>
          <a:p>
            <a:r>
              <a:rPr lang="zh-TW" altLang="en-US" sz="48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門是寬的，路是大的</a:t>
            </a:r>
            <a:r>
              <a:rPr lang="en-US" sz="48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 </a:t>
            </a:r>
          </a:p>
          <a:p>
            <a:r>
              <a:rPr lang="en-US" sz="48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==</a:t>
            </a:r>
            <a:r>
              <a:rPr lang="en-US" altLang="zh-TW" sz="48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》</a:t>
            </a:r>
            <a:r>
              <a:rPr lang="zh-TW" altLang="en-US" sz="48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既容易找，又好走</a:t>
            </a:r>
            <a:endParaRPr lang="en-US" sz="4800" dirty="0" smtClean="0">
              <a:solidFill>
                <a:srgbClr val="CC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nist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 Blue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Minist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Ministry</Template>
  <TotalTime>246</TotalTime>
  <Words>1080</Words>
  <Application>Microsoft Office PowerPoint</Application>
  <PresentationFormat>On-screen Show (16:9)</PresentationFormat>
  <Paragraphs>44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Ministry</vt:lpstr>
      <vt:lpstr>Network</vt:lpstr>
      <vt:lpstr>Equity</vt:lpstr>
      <vt:lpstr>Theme Blue</vt:lpstr>
      <vt:lpstr>1_Ministry</vt:lpstr>
      <vt:lpstr>1_Network</vt:lpstr>
      <vt:lpstr>1_Equity</vt:lpstr>
      <vt:lpstr>捨棄寬門，進入窄門</vt:lpstr>
      <vt:lpstr>人生經濟學</vt:lpstr>
      <vt:lpstr>Slide 3</vt:lpstr>
      <vt:lpstr>Slide 4</vt:lpstr>
      <vt:lpstr>Slide 5</vt:lpstr>
      <vt:lpstr>Slide 6</vt:lpstr>
      <vt:lpstr>Slide 7</vt:lpstr>
      <vt:lpstr>用今天的語彙來描述，主耶穌和祂的門徒就逐漸被當時的社會精英給邊緣化了…</vt:lpstr>
      <vt:lpstr>寬窄容易看，對錯很難分</vt:lpstr>
      <vt:lpstr>Slide 10</vt:lpstr>
      <vt:lpstr>隨波逐流易，獨具慧眼難。</vt:lpstr>
      <vt:lpstr>Slide 12</vt:lpstr>
      <vt:lpstr>Slide 13</vt:lpstr>
      <vt:lpstr>Slide 14</vt:lpstr>
      <vt:lpstr>Slide 15</vt:lpstr>
      <vt:lpstr>Slide 16</vt:lpstr>
      <vt:lpstr>Slide 17</vt:lpstr>
      <vt:lpstr>熱鬧群眾多，得救人數少</vt:lpstr>
      <vt:lpstr>找著的人不是“比較少”；而是“少”</vt:lpstr>
      <vt:lpstr>Slide 20</vt:lpstr>
      <vt:lpstr>Slide 21</vt:lpstr>
      <vt:lpstr>結語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rjamesho</dc:creator>
  <cp:lastModifiedBy>rjamesho</cp:lastModifiedBy>
  <cp:revision>28</cp:revision>
  <cp:lastPrinted>2016-07-03T13:01:30Z</cp:lastPrinted>
  <dcterms:created xsi:type="dcterms:W3CDTF">2016-06-27T21:51:43Z</dcterms:created>
  <dcterms:modified xsi:type="dcterms:W3CDTF">2016-07-03T13:02:28Z</dcterms:modified>
</cp:coreProperties>
</file>