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6858000" cy="9144000"/>
  <p:embeddedFontLst>
    <p:embeddedFont>
      <p:font typeface="FZLiShu-S01" panose="02000500000000000000" pitchFamily="2" charset="-122"/>
      <p:regular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Slab" pitchFamily="2" charset="0"/>
      <p:regular r:id="rId23"/>
      <p:bold r:id="rId24"/>
    </p:embeddedFont>
    <p:embeddedFont>
      <p:font typeface="TW-Kai" panose="02010604000101010101" pitchFamily="2" charset="-128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0"/>
    <p:restoredTop sz="94718"/>
  </p:normalViewPr>
  <p:slideViewPr>
    <p:cSldViewPr snapToGrid="0">
      <p:cViewPr varScale="1">
        <p:scale>
          <a:sx n="112" d="100"/>
          <a:sy n="112" d="100"/>
        </p:scale>
        <p:origin x="91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6f75fc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c6f75fc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70002fe5d5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70002fe5d5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70002fe5d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70002fe5d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6f75fce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c6f75fce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6f75fce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c6f75fce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7142b016c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7142b016c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7142b016c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7142b016c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6f75fce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6f75fce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7142b016c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7142b016c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70002fe5d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70002fe5d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70002fe5d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70002fe5d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70002fe5d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70002fe5d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70002fe5d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70002fe5d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318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70002fe5d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70002fe5d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70002fe5d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70002fe5d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1401694" y="1325975"/>
            <a:ext cx="6549300" cy="17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8000">
                <a:latin typeface="FZLiShu-S01" panose="02000500000000000000" pitchFamily="2" charset="-122"/>
                <a:ea typeface="FZLiShu-S01" panose="02000500000000000000" pitchFamily="2" charset="-122"/>
                <a:cs typeface="TW-Kai" panose="02010604000101010101" pitchFamily="2" charset="-128"/>
                <a:sym typeface="Arial"/>
              </a:rPr>
              <a:t>當靠著主誇口</a:t>
            </a:r>
            <a:endParaRPr sz="7200">
              <a:latin typeface="FZLiShu-S01" panose="02000500000000000000" pitchFamily="2" charset="-122"/>
              <a:ea typeface="FZLiShu-S01" panose="02000500000000000000" pitchFamily="2" charset="-122"/>
              <a:cs typeface="TW-Kai" panose="02010604000101010101" pitchFamily="2" charset="-128"/>
              <a:sym typeface="Arial"/>
            </a:endParaRPr>
          </a:p>
        </p:txBody>
      </p:sp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2524894" y="2942369"/>
            <a:ext cx="4302900" cy="9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800">
                <a:latin typeface="FZLiShu-S01" panose="02000500000000000000" pitchFamily="2" charset="-122"/>
                <a:ea typeface="FZLiShu-S01" panose="02000500000000000000" pitchFamily="2" charset="-122"/>
                <a:cs typeface="Arial"/>
                <a:sym typeface="Arial"/>
              </a:rPr>
              <a:t>經文：哥林多前書1:26-31</a:t>
            </a:r>
            <a:endParaRPr sz="4800">
              <a:latin typeface="FZLiShu-S01" panose="02000500000000000000" pitchFamily="2" charset="-122"/>
              <a:ea typeface="FZLiShu-S01" panose="02000500000000000000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1"/>
          <p:cNvPicPr preferRelativeResize="0"/>
          <p:nvPr/>
        </p:nvPicPr>
        <p:blipFill rotWithShape="1">
          <a:blip r:embed="rId3">
            <a:alphaModFix/>
          </a:blip>
          <a:srcRect b="1608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 txBox="1"/>
          <p:nvPr/>
        </p:nvSpPr>
        <p:spPr>
          <a:xfrm>
            <a:off x="824550" y="144900"/>
            <a:ext cx="7494900" cy="337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tx1"/>
                </a:solidFill>
                <a:effectLst>
                  <a:glow rad="101600">
                    <a:schemeClr val="tx2">
                      <a:lumMod val="10000"/>
                      <a:alpha val="70000"/>
                    </a:schemeClr>
                  </a:glow>
                </a:effectLst>
                <a:latin typeface="FZLiShu-S01" panose="02000500000000000000" pitchFamily="2" charset="-122"/>
                <a:ea typeface="FZLiShu-S01" panose="02000500000000000000" pitchFamily="2" charset="-122"/>
              </a:rPr>
              <a:t>如经上所记：</a:t>
            </a:r>
            <a:endParaRPr sz="3000">
              <a:solidFill>
                <a:schemeClr val="tx1"/>
              </a:solidFill>
              <a:effectLst>
                <a:glow rad="101600">
                  <a:schemeClr val="tx2">
                    <a:lumMod val="10000"/>
                    <a:alpha val="70000"/>
                  </a:schemeClr>
                </a:glow>
              </a:effectLst>
              <a:latin typeface="FZLiShu-S01" panose="02000500000000000000" pitchFamily="2" charset="-122"/>
              <a:ea typeface="FZLiShu-S01" panose="02000500000000000000" pitchFamily="2" charset="-122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tx1"/>
                </a:solidFill>
                <a:effectLst>
                  <a:glow rad="101600">
                    <a:schemeClr val="tx2">
                      <a:lumMod val="10000"/>
                      <a:alpha val="70000"/>
                    </a:schemeClr>
                  </a:glow>
                </a:effectLst>
                <a:latin typeface="FZLiShu-S01" panose="02000500000000000000" pitchFamily="2" charset="-122"/>
                <a:ea typeface="FZLiShu-S01" panose="02000500000000000000" pitchFamily="2" charset="-122"/>
              </a:rPr>
              <a:t>神为爱他的人所预备的是眼睛未曾看见， 耳朵未曾听见， 人心也未曾想到的。</a:t>
            </a:r>
            <a:endParaRPr sz="3000">
              <a:solidFill>
                <a:schemeClr val="tx1"/>
              </a:solidFill>
              <a:effectLst>
                <a:glow rad="101600">
                  <a:schemeClr val="tx2">
                    <a:lumMod val="10000"/>
                    <a:alpha val="70000"/>
                  </a:schemeClr>
                </a:glow>
              </a:effectLst>
              <a:latin typeface="FZLiShu-S01" panose="02000500000000000000" pitchFamily="2" charset="-122"/>
              <a:ea typeface="FZLiShu-S01" panose="02000500000000000000" pitchFamily="2" charset="-122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tx1"/>
                </a:solidFill>
                <a:effectLst>
                  <a:glow rad="101600">
                    <a:schemeClr val="tx2">
                      <a:lumMod val="10000"/>
                      <a:alpha val="70000"/>
                    </a:schemeClr>
                  </a:glow>
                </a:effectLst>
                <a:latin typeface="FZLiShu-S01" panose="02000500000000000000" pitchFamily="2" charset="-122"/>
                <a:ea typeface="FZLiShu-S01" panose="02000500000000000000" pitchFamily="2" charset="-122"/>
              </a:rPr>
              <a:t>哥林多前書 2:9 </a:t>
            </a:r>
            <a:endParaRPr sz="2400" b="1">
              <a:solidFill>
                <a:schemeClr val="tx1"/>
              </a:solidFill>
              <a:effectLst>
                <a:glow rad="101600">
                  <a:schemeClr val="tx2">
                    <a:lumMod val="10000"/>
                    <a:alpha val="70000"/>
                  </a:schemeClr>
                </a:glow>
              </a:effectLst>
              <a:latin typeface="FZLiShu-S01" panose="02000500000000000000" pitchFamily="2" charset="-122"/>
              <a:ea typeface="FZLiShu-S01" panose="02000500000000000000" pitchFamily="2" charset="-122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1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1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1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/>
        </p:nvSpPr>
        <p:spPr>
          <a:xfrm>
            <a:off x="3783330" y="0"/>
            <a:ext cx="5219020" cy="228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800">
                <a:solidFill>
                  <a:schemeClr val="dk1"/>
                </a:solidFill>
                <a:effectLst>
                  <a:glow rad="101600">
                    <a:schemeClr val="tx2">
                      <a:lumMod val="10000"/>
                      <a:alpha val="70000"/>
                    </a:schemeClr>
                  </a:glow>
                </a:effectLst>
                <a:latin typeface="FZLiShu-S01" panose="02000500000000000000" pitchFamily="2" charset="-122"/>
                <a:ea typeface="FZLiShu-S01" panose="02000500000000000000" pitchFamily="2" charset="-122"/>
                <a:cs typeface="TW-Kai" panose="02010604000101010101" pitchFamily="2" charset="-128"/>
              </a:rPr>
              <a:t>靠著主誇口</a:t>
            </a:r>
            <a:r>
              <a:rPr lang="zh-TW" altLang="en-US" sz="4800">
                <a:solidFill>
                  <a:schemeClr val="dk1"/>
                </a:solidFill>
                <a:effectLst>
                  <a:glow rad="101600">
                    <a:schemeClr val="tx2">
                      <a:lumMod val="10000"/>
                      <a:alpha val="70000"/>
                    </a:schemeClr>
                  </a:glow>
                </a:effectLst>
                <a:latin typeface="FZLiShu-S01" panose="02000500000000000000" pitchFamily="2" charset="-122"/>
                <a:ea typeface="FZLiShu-S01" panose="02000500000000000000" pitchFamily="2" charset="-122"/>
                <a:cs typeface="TW-Kai" panose="02010604000101010101" pitchFamily="2" charset="-128"/>
              </a:rPr>
              <a:t>，</a:t>
            </a:r>
            <a:endParaRPr lang="en-US" altLang="zh-TW" sz="4800">
              <a:solidFill>
                <a:schemeClr val="dk1"/>
              </a:solidFill>
              <a:effectLst>
                <a:glow rad="101600">
                  <a:schemeClr val="tx2">
                    <a:lumMod val="10000"/>
                    <a:alpha val="70000"/>
                  </a:schemeClr>
                </a:glow>
              </a:effectLst>
              <a:latin typeface="FZLiShu-S01" panose="02000500000000000000" pitchFamily="2" charset="-122"/>
              <a:ea typeface="FZLiShu-S01" panose="02000500000000000000" pitchFamily="2" charset="-122"/>
              <a:cs typeface="TW-Kai" panose="02010604000101010101" pitchFamily="2" charset="-128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>
                <a:solidFill>
                  <a:schemeClr val="dk1"/>
                </a:solidFill>
                <a:effectLst>
                  <a:glow rad="101600">
                    <a:schemeClr val="tx2">
                      <a:lumMod val="10000"/>
                      <a:alpha val="70000"/>
                    </a:schemeClr>
                  </a:glow>
                </a:effectLst>
                <a:latin typeface="FZLiShu-S01" panose="02000500000000000000" pitchFamily="2" charset="-122"/>
                <a:ea typeface="FZLiShu-S01" panose="02000500000000000000" pitchFamily="2" charset="-122"/>
                <a:cs typeface="TW-Kai" panose="02010604000101010101" pitchFamily="2" charset="-128"/>
              </a:rPr>
              <a:t>因為他極大的恩典</a:t>
            </a:r>
            <a:endParaRPr lang="zh-CN" altLang="en-US" sz="4800" i="1">
              <a:effectLst>
                <a:glow rad="101600">
                  <a:schemeClr val="tx2">
                    <a:lumMod val="10000"/>
                    <a:alpha val="70000"/>
                  </a:schemeClr>
                </a:glow>
              </a:effectLst>
              <a:latin typeface="FZLiShu-S01" panose="02000500000000000000" pitchFamily="2" charset="-122"/>
              <a:ea typeface="FZLiShu-S01" panose="02000500000000000000" pitchFamily="2" charset="-122"/>
              <a:cs typeface="TW-Kai" panose="02010604000101010101" pitchFamily="2" charset="-128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53175" y="1065450"/>
            <a:ext cx="3980700" cy="26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Arial"/>
              </a:rPr>
              <a:t>過於看重自己的</a:t>
            </a:r>
            <a:br>
              <a:rPr lang="en-US" altLang="zh-CN" sz="3600"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Arial"/>
              </a:rPr>
            </a:br>
            <a:r>
              <a:rPr lang="zh-CN" altLang="en-US" sz="3600"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Arial"/>
              </a:rPr>
              <a:t>智慧、能力和地位，帶來的</a:t>
            </a:r>
            <a:r>
              <a:rPr lang="zh-CN" altLang="en-US" sz="5400">
                <a:solidFill>
                  <a:schemeClr val="accent6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Arial"/>
              </a:rPr>
              <a:t>問題</a:t>
            </a:r>
            <a:endParaRPr sz="5400">
              <a:solidFill>
                <a:schemeClr val="accent6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  <p:pic>
        <p:nvPicPr>
          <p:cNvPr id="11" name="Google Shape;120;p23">
            <a:extLst>
              <a:ext uri="{FF2B5EF4-FFF2-40B4-BE49-F238E27FC236}">
                <a16:creationId xmlns:a16="http://schemas.microsoft.com/office/drawing/2014/main" id="{A8D1A721-4DA4-E818-7FBD-D995234548D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65450"/>
            <a:ext cx="4528500" cy="30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4"/>
          <p:cNvPicPr preferRelativeResize="0"/>
          <p:nvPr/>
        </p:nvPicPr>
        <p:blipFill rotWithShape="1">
          <a:blip r:embed="rId3">
            <a:alphaModFix/>
          </a:blip>
          <a:srcRect l="9222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4"/>
          <p:cNvSpPr txBox="1"/>
          <p:nvPr/>
        </p:nvSpPr>
        <p:spPr>
          <a:xfrm>
            <a:off x="204975" y="29457"/>
            <a:ext cx="50355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tx1"/>
                </a:solidFill>
                <a:effectLst>
                  <a:glow rad="101600">
                    <a:schemeClr val="tx2">
                      <a:lumMod val="10000"/>
                      <a:alpha val="70362"/>
                    </a:schemeClr>
                  </a:glow>
                </a:effectLst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神啊</a:t>
            </a:r>
            <a:r>
              <a:rPr lang="zh-TW" altLang="en-US" sz="4000">
                <a:solidFill>
                  <a:schemeClr val="tx1"/>
                </a:solidFill>
                <a:effectLst>
                  <a:glow rad="101600">
                    <a:schemeClr val="tx2">
                      <a:lumMod val="10000"/>
                      <a:alpha val="70362"/>
                    </a:schemeClr>
                  </a:glow>
                </a:effectLst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，</a:t>
            </a:r>
            <a:r>
              <a:rPr lang="en" sz="4000">
                <a:solidFill>
                  <a:schemeClr val="tx1"/>
                </a:solidFill>
                <a:effectLst>
                  <a:glow rad="101600">
                    <a:schemeClr val="tx2">
                      <a:lumMod val="10000"/>
                      <a:alpha val="70362"/>
                    </a:schemeClr>
                  </a:glow>
                </a:effectLst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怎么会有这样的事情？</a:t>
            </a:r>
            <a:endParaRPr sz="4000">
              <a:solidFill>
                <a:schemeClr val="tx1"/>
              </a:solidFill>
              <a:effectLst>
                <a:glow rad="101600">
                  <a:schemeClr val="tx2">
                    <a:lumMod val="10000"/>
                    <a:alpha val="70362"/>
                  </a:schemeClr>
                </a:glow>
              </a:effectLst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/>
          <p:cNvPicPr preferRelativeResize="0"/>
          <p:nvPr/>
        </p:nvPicPr>
        <p:blipFill rotWithShape="1">
          <a:blip r:embed="rId3">
            <a:alphaModFix/>
          </a:blip>
          <a:srcRect t="2145" b="8424"/>
          <a:stretch/>
        </p:blipFill>
        <p:spPr>
          <a:xfrm>
            <a:off x="4442602" y="2424022"/>
            <a:ext cx="4701398" cy="271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諏訪湖的煙花– 諏訪觀光導航| 諏訪觀光連盟">
            <a:extLst>
              <a:ext uri="{FF2B5EF4-FFF2-40B4-BE49-F238E27FC236}">
                <a16:creationId xmlns:a16="http://schemas.microsoft.com/office/drawing/2014/main" id="{7816B94B-2B72-72A0-3678-5CBA1FFC0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4" t="17124" r="15639" b="34352"/>
          <a:stretch/>
        </p:blipFill>
        <p:spPr bwMode="auto">
          <a:xfrm>
            <a:off x="4442602" y="0"/>
            <a:ext cx="4701398" cy="242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Google Shape;13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424023"/>
            <a:ext cx="4442604" cy="271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" y="0"/>
            <a:ext cx="4442603" cy="24240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117529-8C4D-80C2-9913-5FFDA032F1AF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accent1">
              <a:alpha val="1962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Google Shape;134;p25"/>
          <p:cNvSpPr txBox="1"/>
          <p:nvPr/>
        </p:nvSpPr>
        <p:spPr>
          <a:xfrm>
            <a:off x="2696135" y="1710005"/>
            <a:ext cx="3602312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effectLst>
                  <a:glow rad="101600">
                    <a:schemeClr val="tx2">
                      <a:lumMod val="10000"/>
                      <a:alpha val="69977"/>
                    </a:schemeClr>
                  </a:glow>
                </a:effectLst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團契小組聚會</a:t>
            </a:r>
            <a:endParaRPr sz="4400">
              <a:solidFill>
                <a:schemeClr val="dk1"/>
              </a:solidFill>
              <a:effectLst>
                <a:glow rad="101600">
                  <a:schemeClr val="tx2">
                    <a:lumMod val="10000"/>
                    <a:alpha val="69977"/>
                  </a:schemeClr>
                </a:glow>
              </a:effectLst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6"/>
          <p:cNvPicPr preferRelativeResize="0"/>
          <p:nvPr/>
        </p:nvPicPr>
        <p:blipFill rotWithShape="1">
          <a:blip r:embed="rId3">
            <a:alphaModFix/>
          </a:blip>
          <a:srcRect l="2603" r="954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D5CD66-1F07-D1AB-DB22-8976BDA5E00B}"/>
              </a:ext>
            </a:extLst>
          </p:cNvPr>
          <p:cNvSpPr txBox="1"/>
          <p:nvPr/>
        </p:nvSpPr>
        <p:spPr>
          <a:xfrm>
            <a:off x="1264023" y="283141"/>
            <a:ext cx="66159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>
                <a:solidFill>
                  <a:schemeClr val="tx1"/>
                </a:solidFill>
                <a:effectLst>
                  <a:glow rad="101600">
                    <a:schemeClr val="tx2">
                      <a:lumMod val="10000"/>
                      <a:alpha val="77000"/>
                    </a:schemeClr>
                  </a:glow>
                </a:effectLst>
                <a:latin typeface="FZLiShu-S01" panose="02000500000000000000" pitchFamily="2" charset="-122"/>
                <a:ea typeface="FZLiShu-S01" panose="02000500000000000000" pitchFamily="2" charset="-122"/>
              </a:rPr>
              <a:t>靠著主誇口，為主事奉</a:t>
            </a:r>
            <a:endParaRPr lang="en-US" sz="4800">
              <a:solidFill>
                <a:schemeClr val="tx1"/>
              </a:solidFill>
              <a:effectLst>
                <a:glow rad="101600">
                  <a:schemeClr val="tx2">
                    <a:lumMod val="10000"/>
                    <a:alpha val="77000"/>
                  </a:schemeClr>
                </a:glow>
              </a:effectLst>
              <a:latin typeface="FZLiShu-S01" panose="02000500000000000000" pitchFamily="2" charset="-122"/>
              <a:ea typeface="FZLiShu-S01" panose="02000500000000000000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350" y="1503125"/>
            <a:ext cx="6137800" cy="34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306313" y="109727"/>
            <a:ext cx="45636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什麼是</a:t>
            </a:r>
            <a:r>
              <a:rPr lang="en" sz="6000">
                <a:solidFill>
                  <a:schemeClr val="accent6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誇口</a:t>
            </a:r>
            <a:r>
              <a:rPr lang="en" sz="40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？</a:t>
            </a:r>
            <a:endParaRPr sz="4000">
              <a:solidFill>
                <a:schemeClr val="dk1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t="32405" r="28967" b="5586"/>
          <a:stretch/>
        </p:blipFill>
        <p:spPr>
          <a:xfrm>
            <a:off x="1223088" y="805125"/>
            <a:ext cx="6551017" cy="4338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" name="Google Shape;76;p15"/>
          <p:cNvSpPr/>
          <p:nvPr/>
        </p:nvSpPr>
        <p:spPr>
          <a:xfrm>
            <a:off x="4058425" y="3081400"/>
            <a:ext cx="1377900" cy="7515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/</a:t>
            </a: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2523546" y="0"/>
            <a:ext cx="3950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哥林多教會中的問題</a:t>
            </a:r>
            <a:endParaRPr sz="3200">
              <a:solidFill>
                <a:schemeClr val="dk1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/>
        </p:nvSpPr>
        <p:spPr>
          <a:xfrm>
            <a:off x="213505" y="34439"/>
            <a:ext cx="8831290" cy="510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哥林多前書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1:26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弟兄們哪，可見你們蒙召的，按著肉體有智慧的不多，有能力的不多，有尊貴的也不多。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27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神卻揀選了世上愚拙的，叫有智慧的羞愧；又揀選了世上軟弱的，叫那強壯的羞愧。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28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神也揀選了世上卑賤的，被人厭惡的，以及那無有的，為要廢掉那有的，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29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使一切有血氣的，在神面前一個也不能自誇。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30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但你們得在基督耶穌裏是本乎神，神又使他成為我們的智慧、公義、聖潔、救贖。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31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如經上所記：「誇口的，當指著主誇口。」</a:t>
            </a:r>
            <a:endParaRPr sz="3200">
              <a:solidFill>
                <a:schemeClr val="dk1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205553" y="-57151"/>
            <a:ext cx="8867009" cy="5232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哥林多前書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1:26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弟兄們哪，可見你們</a:t>
            </a:r>
            <a:r>
              <a:rPr lang="en" sz="4000" b="1">
                <a:solidFill>
                  <a:srgbClr val="FF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蒙召的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，按著肉體有智慧的不多，有能力的不多，有尊貴的也不多。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27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神卻揀選了世上愚拙的，叫有智慧的羞愧；又揀選了世上軟弱的，叫那強壯的羞愧。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28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神也揀選了世上卑賤的，被人厭惡的，以及那無有的，為要廢掉那有的，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29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使一切有血氣的，在神面前一個也不能自誇。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30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但你們得在基督耶穌裏是本乎神，神又使他成為我們的智慧、公義、聖潔、救贖。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31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如經上所記：「誇口的，當指著主誇口。」</a:t>
            </a:r>
            <a:endParaRPr sz="3200">
              <a:solidFill>
                <a:schemeClr val="dk1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/>
        </p:nvSpPr>
        <p:spPr>
          <a:xfrm>
            <a:off x="198411" y="-35720"/>
            <a:ext cx="8867008" cy="529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哥林多前書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1:26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弟兄們哪，可見你們蒙召的，</a:t>
            </a:r>
            <a:r>
              <a:rPr lang="en" sz="3200">
                <a:solidFill>
                  <a:srgbClr val="FF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按著肉體有智慧的不多，有能力的不多，有尊貴的也不多。</a:t>
            </a:r>
            <a:r>
              <a:rPr lang="en" sz="3200">
                <a:solidFill>
                  <a:schemeClr val="tx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27</a:t>
            </a:r>
            <a:r>
              <a:rPr lang="en" sz="3200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神卻揀選了世上</a:t>
            </a:r>
            <a:r>
              <a:rPr lang="en" sz="3600" b="1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愚拙的</a:t>
            </a:r>
            <a:r>
              <a:rPr lang="en" sz="3200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，叫有</a:t>
            </a:r>
            <a:r>
              <a:rPr lang="en" sz="3600" b="1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智慧的</a:t>
            </a:r>
            <a:r>
              <a:rPr lang="en" sz="3200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羞愧；又揀選了世上</a:t>
            </a:r>
            <a:r>
              <a:rPr lang="en" sz="3600" b="1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軟弱的</a:t>
            </a:r>
            <a:r>
              <a:rPr lang="en" sz="3200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，叫那</a:t>
            </a:r>
            <a:r>
              <a:rPr lang="en" sz="3600" b="1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強壯的</a:t>
            </a:r>
            <a:r>
              <a:rPr lang="en" sz="3200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羞愧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28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神也揀選了世上卑賤的，被人厭惡的，以及那無有的，為要廢掉那有的，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29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使一切有血氣的，在神面前一個也不能自誇。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30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但你們得在基督耶穌裏是本乎神，神又使他成為我們的智慧、公義、聖潔、救贖。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31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如經上所記：「誇口的，當指著主誇口。」</a:t>
            </a:r>
            <a:endParaRPr sz="3200">
              <a:solidFill>
                <a:schemeClr val="dk1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/>
        </p:nvSpPr>
        <p:spPr>
          <a:xfrm>
            <a:off x="198411" y="10000"/>
            <a:ext cx="8867008" cy="510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哥林多前書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1:26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弟兄們哪，可見你們蒙召的，按著肉體有智慧的不多，有能力的不多，有尊貴的也不多。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27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神卻揀選了世上</a:t>
            </a:r>
            <a:r>
              <a:rPr lang="en" sz="3200" b="1">
                <a:solidFill>
                  <a:srgbClr val="FF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愚拙的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，叫有</a:t>
            </a:r>
            <a:r>
              <a:rPr lang="en" sz="3200" b="1">
                <a:solidFill>
                  <a:srgbClr val="00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智慧的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羞愧；又揀選了世上</a:t>
            </a:r>
            <a:r>
              <a:rPr lang="en" sz="3200" b="1">
                <a:solidFill>
                  <a:srgbClr val="FF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軟弱的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，叫那</a:t>
            </a:r>
            <a:r>
              <a:rPr lang="en" sz="3200" b="1">
                <a:solidFill>
                  <a:srgbClr val="00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強壯的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羞愧。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28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神也揀選了世上</a:t>
            </a:r>
            <a:r>
              <a:rPr lang="en" sz="3200" b="1">
                <a:solidFill>
                  <a:srgbClr val="FF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卑賤的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，被人</a:t>
            </a:r>
            <a:r>
              <a:rPr lang="en" sz="3200" b="1">
                <a:solidFill>
                  <a:srgbClr val="FF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厭惡的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，以及那</a:t>
            </a:r>
            <a:r>
              <a:rPr lang="en" sz="3200" b="1">
                <a:solidFill>
                  <a:srgbClr val="FF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無有的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，為要廢掉那有的，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29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使一切有血氣的，在神面前一個也不能自誇。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30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但你們得在基督耶穌裏是本乎神，神又使他成為我們的智慧、公義、聖潔、救贖。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31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如經上所記：「誇口的，當指著主誇口。」</a:t>
            </a:r>
            <a:endParaRPr sz="3200">
              <a:solidFill>
                <a:schemeClr val="dk1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2564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/>
        </p:nvSpPr>
        <p:spPr>
          <a:xfrm>
            <a:off x="258419" y="-42864"/>
            <a:ext cx="8725561" cy="535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哥林多前書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1:26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弟兄們哪，可見你們蒙召的，</a:t>
            </a:r>
            <a:r>
              <a:rPr lang="en" sz="4000" b="1">
                <a:solidFill>
                  <a:srgbClr val="FF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按著肉體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有智慧的不多，有能力的不多，有尊貴的也不多。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27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神卻揀選了世上愚拙的，叫有智慧的羞愧；又揀選了世上軟弱的，叫那強壯的羞愧。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28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神也揀選了世上卑賤的，被人厭惡的，以及那無有的，為要廢掉那有的，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29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使一切有血氣的，在神面前一個也不能自誇。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30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但你們得在基督耶穌裏是本乎神，神又使他成為我們的智慧、公義、聖潔、救贖。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31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如經上所記：「誇口的，當指著主誇口。」</a:t>
            </a:r>
            <a:endParaRPr sz="3200">
              <a:solidFill>
                <a:schemeClr val="dk1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/>
        </p:nvSpPr>
        <p:spPr>
          <a:xfrm>
            <a:off x="211964" y="3748"/>
            <a:ext cx="8817735" cy="510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哥林多前書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1:26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弟兄們哪，可見你們蒙召的，按著肉體有智慧的不多，有能力的不多，有尊貴的也不多。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27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神卻揀選了世上愚拙的，叫有智慧的羞愧；又揀選了世上軟弱的，叫那強壯的羞愧。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28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神也揀選了世上卑賤的，被人厭惡的，以及那無有的，為要廢掉那有的，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29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使一切有血氣的，在神面前一個也不能自誇。</a:t>
            </a:r>
            <a:r>
              <a:rPr lang="en" sz="3200" b="1">
                <a:solidFill>
                  <a:srgbClr val="FFFF00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30</a:t>
            </a:r>
            <a:r>
              <a:rPr lang="en" sz="3200" b="1">
                <a:solidFill>
                  <a:srgbClr val="FF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但你們得在基督耶穌裏是本乎神，神又使他成為我們的智慧、</a:t>
            </a:r>
            <a:r>
              <a:rPr lang="en" sz="3200" b="1">
                <a:solidFill>
                  <a:srgbClr val="00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公義、聖潔、救贖</a:t>
            </a:r>
            <a:r>
              <a:rPr lang="en" sz="3200" b="1">
                <a:solidFill>
                  <a:srgbClr val="FFFF00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。</a:t>
            </a:r>
            <a:r>
              <a:rPr lang="en" sz="3200">
                <a:solidFill>
                  <a:schemeClr val="dk1"/>
                </a:solidFill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  <a:sym typeface="Roboto"/>
              </a:rPr>
              <a:t>31</a:t>
            </a:r>
            <a:r>
              <a:rPr lang="en" sz="3200">
                <a:solidFill>
                  <a:schemeClr val="dk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  <a:sym typeface="Roboto"/>
              </a:rPr>
              <a:t>如經上所記：「誇口的，當指著主誇口。」</a:t>
            </a:r>
            <a:endParaRPr sz="3200">
              <a:solidFill>
                <a:schemeClr val="dk1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376</Words>
  <Application>Microsoft Macintosh PowerPoint</Application>
  <PresentationFormat>On-screen Show (16:9)</PresentationFormat>
  <Paragraphs>22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Roboto Slab</vt:lpstr>
      <vt:lpstr>Times New Roman</vt:lpstr>
      <vt:lpstr>Roboto</vt:lpstr>
      <vt:lpstr>FZLiShu-S01</vt:lpstr>
      <vt:lpstr>Arial</vt:lpstr>
      <vt:lpstr>TW-Kai</vt:lpstr>
      <vt:lpstr>Marina</vt:lpstr>
      <vt:lpstr>當靠著主誇口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過於看重自己的 智慧、能力和地位，帶來的問題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當靠著主誇口</dc:title>
  <cp:lastModifiedBy>Michael X</cp:lastModifiedBy>
  <cp:revision>10</cp:revision>
  <dcterms:modified xsi:type="dcterms:W3CDTF">2022-10-22T19:12:11Z</dcterms:modified>
</cp:coreProperties>
</file>