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3" r:id="rId2"/>
    <p:sldMasterId id="2147483789" r:id="rId3"/>
    <p:sldMasterId id="2147483802" r:id="rId4"/>
    <p:sldMasterId id="2147483814" r:id="rId5"/>
    <p:sldMasterId id="2147483826" r:id="rId6"/>
    <p:sldMasterId id="2147483843" r:id="rId7"/>
    <p:sldMasterId id="2147483879" r:id="rId8"/>
    <p:sldMasterId id="2147483980" r:id="rId9"/>
    <p:sldMasterId id="2147483993" r:id="rId10"/>
    <p:sldMasterId id="2147484005" r:id="rId11"/>
    <p:sldMasterId id="2147484017" r:id="rId12"/>
    <p:sldMasterId id="2147484030" r:id="rId13"/>
    <p:sldMasterId id="2147484042" r:id="rId14"/>
    <p:sldMasterId id="2147484054" r:id="rId15"/>
  </p:sldMasterIdLst>
  <p:notesMasterIdLst>
    <p:notesMasterId r:id="rId158"/>
  </p:notesMasterIdLst>
  <p:sldIdLst>
    <p:sldId id="741" r:id="rId16"/>
    <p:sldId id="308" r:id="rId17"/>
    <p:sldId id="304" r:id="rId18"/>
    <p:sldId id="309" r:id="rId19"/>
    <p:sldId id="380" r:id="rId20"/>
    <p:sldId id="310" r:id="rId21"/>
    <p:sldId id="311" r:id="rId22"/>
    <p:sldId id="312" r:id="rId23"/>
    <p:sldId id="313" r:id="rId24"/>
    <p:sldId id="314" r:id="rId25"/>
    <p:sldId id="315" r:id="rId26"/>
    <p:sldId id="317" r:id="rId27"/>
    <p:sldId id="316" r:id="rId28"/>
    <p:sldId id="318" r:id="rId29"/>
    <p:sldId id="319" r:id="rId30"/>
    <p:sldId id="320" r:id="rId31"/>
    <p:sldId id="321" r:id="rId32"/>
    <p:sldId id="322" r:id="rId33"/>
    <p:sldId id="323" r:id="rId34"/>
    <p:sldId id="325" r:id="rId35"/>
    <p:sldId id="326" r:id="rId36"/>
    <p:sldId id="324" r:id="rId37"/>
    <p:sldId id="328" r:id="rId38"/>
    <p:sldId id="763" r:id="rId39"/>
    <p:sldId id="765" r:id="rId40"/>
    <p:sldId id="329" r:id="rId41"/>
    <p:sldId id="334" r:id="rId42"/>
    <p:sldId id="330" r:id="rId43"/>
    <p:sldId id="742" r:id="rId44"/>
    <p:sldId id="743" r:id="rId45"/>
    <p:sldId id="332" r:id="rId46"/>
    <p:sldId id="340" r:id="rId47"/>
    <p:sldId id="333" r:id="rId48"/>
    <p:sldId id="341" r:id="rId49"/>
    <p:sldId id="398" r:id="rId50"/>
    <p:sldId id="339" r:id="rId51"/>
    <p:sldId id="351" r:id="rId52"/>
    <p:sldId id="407" r:id="rId53"/>
    <p:sldId id="408" r:id="rId54"/>
    <p:sldId id="336" r:id="rId55"/>
    <p:sldId id="352" r:id="rId56"/>
    <p:sldId id="347" r:id="rId57"/>
    <p:sldId id="353" r:id="rId58"/>
    <p:sldId id="354" r:id="rId59"/>
    <p:sldId id="338" r:id="rId60"/>
    <p:sldId id="409" r:id="rId61"/>
    <p:sldId id="345" r:id="rId62"/>
    <p:sldId id="365" r:id="rId63"/>
    <p:sldId id="764" r:id="rId64"/>
    <p:sldId id="739" r:id="rId65"/>
    <p:sldId id="410" r:id="rId66"/>
    <p:sldId id="346" r:id="rId67"/>
    <p:sldId id="736" r:id="rId68"/>
    <p:sldId id="355" r:id="rId69"/>
    <p:sldId id="730" r:id="rId70"/>
    <p:sldId id="366" r:id="rId71"/>
    <p:sldId id="367" r:id="rId72"/>
    <p:sldId id="744" r:id="rId73"/>
    <p:sldId id="368" r:id="rId74"/>
    <p:sldId id="369" r:id="rId75"/>
    <p:sldId id="356" r:id="rId76"/>
    <p:sldId id="357" r:id="rId77"/>
    <p:sldId id="370" r:id="rId78"/>
    <p:sldId id="746" r:id="rId79"/>
    <p:sldId id="747" r:id="rId80"/>
    <p:sldId id="748" r:id="rId81"/>
    <p:sldId id="411" r:id="rId82"/>
    <p:sldId id="732" r:id="rId83"/>
    <p:sldId id="412" r:id="rId84"/>
    <p:sldId id="753" r:id="rId85"/>
    <p:sldId id="371" r:id="rId86"/>
    <p:sldId id="749" r:id="rId87"/>
    <p:sldId id="750" r:id="rId88"/>
    <p:sldId id="348" r:id="rId89"/>
    <p:sldId id="375" r:id="rId90"/>
    <p:sldId id="376" r:id="rId91"/>
    <p:sldId id="377" r:id="rId92"/>
    <p:sldId id="363" r:id="rId93"/>
    <p:sldId id="755" r:id="rId94"/>
    <p:sldId id="754" r:id="rId95"/>
    <p:sldId id="756" r:id="rId96"/>
    <p:sldId id="373" r:id="rId97"/>
    <p:sldId id="361" r:id="rId98"/>
    <p:sldId id="499" r:id="rId99"/>
    <p:sldId id="631" r:id="rId100"/>
    <p:sldId id="503" r:id="rId101"/>
    <p:sldId id="582" r:id="rId102"/>
    <p:sldId id="583" r:id="rId103"/>
    <p:sldId id="584" r:id="rId104"/>
    <p:sldId id="374" r:id="rId105"/>
    <p:sldId id="362" r:id="rId106"/>
    <p:sldId id="737" r:id="rId107"/>
    <p:sldId id="413" r:id="rId108"/>
    <p:sldId id="349" r:id="rId109"/>
    <p:sldId id="378" r:id="rId110"/>
    <p:sldId id="733" r:id="rId111"/>
    <p:sldId id="758" r:id="rId112"/>
    <p:sldId id="350" r:id="rId113"/>
    <p:sldId id="414" r:id="rId114"/>
    <p:sldId id="415" r:id="rId115"/>
    <p:sldId id="767" r:id="rId116"/>
    <p:sldId id="416" r:id="rId117"/>
    <p:sldId id="417" r:id="rId118"/>
    <p:sldId id="418" r:id="rId119"/>
    <p:sldId id="419" r:id="rId120"/>
    <p:sldId id="420" r:id="rId121"/>
    <p:sldId id="421" r:id="rId122"/>
    <p:sldId id="757" r:id="rId123"/>
    <p:sldId id="422" r:id="rId124"/>
    <p:sldId id="423" r:id="rId125"/>
    <p:sldId id="379" r:id="rId126"/>
    <p:sldId id="656" r:id="rId127"/>
    <p:sldId id="660" r:id="rId128"/>
    <p:sldId id="657" r:id="rId129"/>
    <p:sldId id="658" r:id="rId130"/>
    <p:sldId id="659" r:id="rId131"/>
    <p:sldId id="564" r:id="rId132"/>
    <p:sldId id="644" r:id="rId133"/>
    <p:sldId id="541" r:id="rId134"/>
    <p:sldId id="649" r:id="rId135"/>
    <p:sldId id="655" r:id="rId136"/>
    <p:sldId id="661" r:id="rId137"/>
    <p:sldId id="662" r:id="rId138"/>
    <p:sldId id="663" r:id="rId139"/>
    <p:sldId id="581" r:id="rId140"/>
    <p:sldId id="600" r:id="rId141"/>
    <p:sldId id="645" r:id="rId142"/>
    <p:sldId id="598" r:id="rId143"/>
    <p:sldId id="601" r:id="rId144"/>
    <p:sldId id="646" r:id="rId145"/>
    <p:sldId id="571" r:id="rId146"/>
    <p:sldId id="647" r:id="rId147"/>
    <p:sldId id="602" r:id="rId148"/>
    <p:sldId id="650" r:id="rId149"/>
    <p:sldId id="603" r:id="rId150"/>
    <p:sldId id="651" r:id="rId151"/>
    <p:sldId id="653" r:id="rId152"/>
    <p:sldId id="652" r:id="rId153"/>
    <p:sldId id="526" r:id="rId154"/>
    <p:sldId id="759" r:id="rId155"/>
    <p:sldId id="761" r:id="rId156"/>
    <p:sldId id="760" r:id="rId1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DE"/>
    <a:srgbClr val="800000"/>
    <a:srgbClr val="2D051A"/>
    <a:srgbClr val="0000E6"/>
    <a:srgbClr val="680068"/>
    <a:srgbClr val="001B70"/>
    <a:srgbClr val="00003A"/>
    <a:srgbClr val="002AB0"/>
    <a:srgbClr val="000022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2D0E1-5E65-47CB-BC8E-FAD0758331DB}" v="1" dt="2022-10-10T00:07:26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1182" autoAdjust="0"/>
  </p:normalViewPr>
  <p:slideViewPr>
    <p:cSldViewPr snapToGrid="0">
      <p:cViewPr varScale="1">
        <p:scale>
          <a:sx n="69" d="100"/>
          <a:sy n="69" d="100"/>
        </p:scale>
        <p:origin x="25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63" Type="http://schemas.openxmlformats.org/officeDocument/2006/relationships/slide" Target="slides/slide48.xml"/><Relationship Id="rId84" Type="http://schemas.openxmlformats.org/officeDocument/2006/relationships/slide" Target="slides/slide69.xml"/><Relationship Id="rId138" Type="http://schemas.openxmlformats.org/officeDocument/2006/relationships/slide" Target="slides/slide123.xml"/><Relationship Id="rId159" Type="http://schemas.openxmlformats.org/officeDocument/2006/relationships/presProps" Target="presProps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53" Type="http://schemas.openxmlformats.org/officeDocument/2006/relationships/slide" Target="slides/slide38.xml"/><Relationship Id="rId74" Type="http://schemas.openxmlformats.org/officeDocument/2006/relationships/slide" Target="slides/slide59.xml"/><Relationship Id="rId128" Type="http://schemas.openxmlformats.org/officeDocument/2006/relationships/slide" Target="slides/slide113.xml"/><Relationship Id="rId149" Type="http://schemas.openxmlformats.org/officeDocument/2006/relationships/slide" Target="slides/slide13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0.xml"/><Relationship Id="rId160" Type="http://schemas.openxmlformats.org/officeDocument/2006/relationships/viewProps" Target="viewProps.xml"/><Relationship Id="rId22" Type="http://schemas.openxmlformats.org/officeDocument/2006/relationships/slide" Target="slides/slide7.xml"/><Relationship Id="rId43" Type="http://schemas.openxmlformats.org/officeDocument/2006/relationships/slide" Target="slides/slide28.xml"/><Relationship Id="rId64" Type="http://schemas.openxmlformats.org/officeDocument/2006/relationships/slide" Target="slides/slide49.xml"/><Relationship Id="rId118" Type="http://schemas.openxmlformats.org/officeDocument/2006/relationships/slide" Target="slides/slide103.xml"/><Relationship Id="rId139" Type="http://schemas.openxmlformats.org/officeDocument/2006/relationships/slide" Target="slides/slide124.xml"/><Relationship Id="rId85" Type="http://schemas.openxmlformats.org/officeDocument/2006/relationships/slide" Target="slides/slide70.xml"/><Relationship Id="rId150" Type="http://schemas.openxmlformats.org/officeDocument/2006/relationships/slide" Target="slides/slide135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40" Type="http://schemas.openxmlformats.org/officeDocument/2006/relationships/slide" Target="slides/slide125.xml"/><Relationship Id="rId145" Type="http://schemas.openxmlformats.org/officeDocument/2006/relationships/slide" Target="slides/slide130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49" Type="http://schemas.openxmlformats.org/officeDocument/2006/relationships/slide" Target="slides/slide34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44" Type="http://schemas.openxmlformats.org/officeDocument/2006/relationships/slide" Target="slides/slide29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51" Type="http://schemas.openxmlformats.org/officeDocument/2006/relationships/slide" Target="slides/slide136.xml"/><Relationship Id="rId156" Type="http://schemas.openxmlformats.org/officeDocument/2006/relationships/slide" Target="slides/slide141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slide" Target="slides/slide13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16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157" Type="http://schemas.openxmlformats.org/officeDocument/2006/relationships/slide" Target="slides/slide142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52" Type="http://schemas.openxmlformats.org/officeDocument/2006/relationships/slide" Target="slides/slide13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147" Type="http://schemas.openxmlformats.org/officeDocument/2006/relationships/slide" Target="slides/slide1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slide" Target="slides/slide127.xml"/><Relationship Id="rId16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slide" Target="slides/slide101.xml"/><Relationship Id="rId137" Type="http://schemas.openxmlformats.org/officeDocument/2006/relationships/slide" Target="slides/slide122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53" Type="http://schemas.openxmlformats.org/officeDocument/2006/relationships/slide" Target="slides/slide138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1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52" Type="http://schemas.openxmlformats.org/officeDocument/2006/relationships/slide" Target="slides/slide37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43" Type="http://schemas.openxmlformats.org/officeDocument/2006/relationships/slide" Target="slides/slide128.xml"/><Relationship Id="rId148" Type="http://schemas.openxmlformats.org/officeDocument/2006/relationships/slide" Target="slides/slide133.xml"/><Relationship Id="rId16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1.xml"/><Relationship Id="rId47" Type="http://schemas.openxmlformats.org/officeDocument/2006/relationships/slide" Target="slides/slide32.xml"/><Relationship Id="rId68" Type="http://schemas.openxmlformats.org/officeDocument/2006/relationships/slide" Target="slides/slide53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54" Type="http://schemas.openxmlformats.org/officeDocument/2006/relationships/slide" Target="slides/slide139.xml"/><Relationship Id="rId16" Type="http://schemas.openxmlformats.org/officeDocument/2006/relationships/slide" Target="slides/slide1.xml"/><Relationship Id="rId37" Type="http://schemas.openxmlformats.org/officeDocument/2006/relationships/slide" Target="slides/slide22.xml"/><Relationship Id="rId58" Type="http://schemas.openxmlformats.org/officeDocument/2006/relationships/slide" Target="slides/slide43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44" Type="http://schemas.openxmlformats.org/officeDocument/2006/relationships/slide" Target="slides/slide129.xml"/><Relationship Id="rId90" Type="http://schemas.openxmlformats.org/officeDocument/2006/relationships/slide" Target="slides/slide75.xml"/><Relationship Id="rId27" Type="http://schemas.openxmlformats.org/officeDocument/2006/relationships/slide" Target="slides/slide12.xml"/><Relationship Id="rId48" Type="http://schemas.openxmlformats.org/officeDocument/2006/relationships/slide" Target="slides/slide33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34" Type="http://schemas.openxmlformats.org/officeDocument/2006/relationships/slide" Target="slides/slide119.xml"/><Relationship Id="rId80" Type="http://schemas.openxmlformats.org/officeDocument/2006/relationships/slide" Target="slides/slide65.xml"/><Relationship Id="rId155" Type="http://schemas.openxmlformats.org/officeDocument/2006/relationships/slide" Target="slides/slide1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C442D0E1-5E65-47CB-BC8E-FAD0758331DB}"/>
    <pc:docChg chg="custSel delSld modSld delMainMaster">
      <pc:chgData name="Jiao, Nelson Dongjun" userId="650d7c4a-3d5a-4d85-bd05-5c9ce1a6ab3a" providerId="ADAL" clId="{C442D0E1-5E65-47CB-BC8E-FAD0758331DB}" dt="2022-10-10T00:07:26.505" v="7" actId="27636"/>
      <pc:docMkLst>
        <pc:docMk/>
      </pc:docMkLst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214844181" sldId="257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489961263" sldId="258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169720993" sldId="25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634814326" sldId="26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793066126" sldId="26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522008868" sldId="262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502769408" sldId="263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442171221" sldId="264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777479018" sldId="265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639685161" sldId="26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652590107" sldId="267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919755279" sldId="268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530535664" sldId="26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353086185" sldId="27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615181494" sldId="27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453341397" sldId="275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081827919" sldId="27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483512105" sldId="277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853469866" sldId="27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106662958" sldId="28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725465516" sldId="283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573318082" sldId="284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380650400" sldId="285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980916543" sldId="28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77388218" sldId="287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683504801" sldId="29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217408870" sldId="30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942060883" sldId="30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59767117" sldId="302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405746867" sldId="303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941437125" sldId="30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428414146" sldId="307"/>
        </pc:sldMkLst>
      </pc:sldChg>
      <pc:sldChg chg="modSp mod">
        <pc:chgData name="Jiao, Nelson Dongjun" userId="650d7c4a-3d5a-4d85-bd05-5c9ce1a6ab3a" providerId="ADAL" clId="{C442D0E1-5E65-47CB-BC8E-FAD0758331DB}" dt="2022-10-09T23:54:28.369" v="1" actId="27636"/>
        <pc:sldMkLst>
          <pc:docMk/>
          <pc:sldMk cId="35277501" sldId="370"/>
        </pc:sldMkLst>
        <pc:spChg chg="mod">
          <ac:chgData name="Jiao, Nelson Dongjun" userId="650d7c4a-3d5a-4d85-bd05-5c9ce1a6ab3a" providerId="ADAL" clId="{C442D0E1-5E65-47CB-BC8E-FAD0758331DB}" dt="2022-10-09T23:54:28.369" v="1" actId="27636"/>
          <ac:spMkLst>
            <pc:docMk/>
            <pc:sldMk cId="35277501" sldId="370"/>
            <ac:spMk id="3" creationId="{46F707CE-1D2B-4439-9439-B9A8D70DD516}"/>
          </ac:spMkLst>
        </pc:spChg>
      </pc:sldChg>
      <pc:sldChg chg="modSp mod">
        <pc:chgData name="Jiao, Nelson Dongjun" userId="650d7c4a-3d5a-4d85-bd05-5c9ce1a6ab3a" providerId="ADAL" clId="{C442D0E1-5E65-47CB-BC8E-FAD0758331DB}" dt="2022-10-09T23:54:28.214" v="0" actId="27636"/>
        <pc:sldMkLst>
          <pc:docMk/>
          <pc:sldMk cId="2730749701" sldId="409"/>
        </pc:sldMkLst>
        <pc:spChg chg="mod">
          <ac:chgData name="Jiao, Nelson Dongjun" userId="650d7c4a-3d5a-4d85-bd05-5c9ce1a6ab3a" providerId="ADAL" clId="{C442D0E1-5E65-47CB-BC8E-FAD0758331DB}" dt="2022-10-09T23:54:28.214" v="0" actId="27636"/>
          <ac:spMkLst>
            <pc:docMk/>
            <pc:sldMk cId="2730749701" sldId="409"/>
            <ac:spMk id="3" creationId="{6C1F46DD-B0C8-4F6D-9919-3DF876A43B78}"/>
          </ac:spMkLst>
        </pc:spChg>
      </pc:sldChg>
      <pc:sldChg chg="modSp mod">
        <pc:chgData name="Jiao, Nelson Dongjun" userId="650d7c4a-3d5a-4d85-bd05-5c9ce1a6ab3a" providerId="ADAL" clId="{C442D0E1-5E65-47CB-BC8E-FAD0758331DB}" dt="2022-10-10T00:07:26.505" v="7" actId="27636"/>
        <pc:sldMkLst>
          <pc:docMk/>
          <pc:sldMk cId="3961410332" sldId="661"/>
        </pc:sldMkLst>
        <pc:spChg chg="mod">
          <ac:chgData name="Jiao, Nelson Dongjun" userId="650d7c4a-3d5a-4d85-bd05-5c9ce1a6ab3a" providerId="ADAL" clId="{C442D0E1-5E65-47CB-BC8E-FAD0758331DB}" dt="2022-10-10T00:07:26.505" v="7" actId="27636"/>
          <ac:spMkLst>
            <pc:docMk/>
            <pc:sldMk cId="3961410332" sldId="661"/>
            <ac:spMk id="5" creationId="{95542EF3-1E92-4974-A4F2-497C84A4AEAC}"/>
          </ac:spMkLst>
        </pc:spChg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305143765" sldId="66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924758348" sldId="67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340243198" sldId="67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973596920" sldId="672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543444363" sldId="673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714885889" sldId="674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267459416" sldId="675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469154948" sldId="67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27732092" sldId="677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794243653" sldId="678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4227609109" sldId="67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4149838117" sldId="68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346044291" sldId="68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14926913" sldId="682"/>
        </pc:sldMkLst>
      </pc:sldChg>
      <pc:sldChg chg="modSp mod">
        <pc:chgData name="Jiao, Nelson Dongjun" userId="650d7c4a-3d5a-4d85-bd05-5c9ce1a6ab3a" providerId="ADAL" clId="{C442D0E1-5E65-47CB-BC8E-FAD0758331DB}" dt="2022-10-09T23:54:28.564" v="2" actId="27636"/>
        <pc:sldMkLst>
          <pc:docMk/>
          <pc:sldMk cId="3455084156" sldId="732"/>
        </pc:sldMkLst>
        <pc:spChg chg="mod">
          <ac:chgData name="Jiao, Nelson Dongjun" userId="650d7c4a-3d5a-4d85-bd05-5c9ce1a6ab3a" providerId="ADAL" clId="{C442D0E1-5E65-47CB-BC8E-FAD0758331DB}" dt="2022-10-09T23:54:28.564" v="2" actId="27636"/>
          <ac:spMkLst>
            <pc:docMk/>
            <pc:sldMk cId="3455084156" sldId="732"/>
            <ac:spMk id="4" creationId="{D36D1CED-0537-8694-0821-802857BD31FF}"/>
          </ac:spMkLst>
        </pc:spChg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941630625" sldId="734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713117707" sldId="740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192141617" sldId="745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188411929" sldId="751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088344959" sldId="752"/>
        </pc:sldMkLst>
      </pc:sldChg>
      <pc:sldChg chg="modSp mod">
        <pc:chgData name="Jiao, Nelson Dongjun" userId="650d7c4a-3d5a-4d85-bd05-5c9ce1a6ab3a" providerId="ADAL" clId="{C442D0E1-5E65-47CB-BC8E-FAD0758331DB}" dt="2022-10-10T00:07:26.336" v="6" actId="27636"/>
        <pc:sldMkLst>
          <pc:docMk/>
          <pc:sldMk cId="928061968" sldId="756"/>
        </pc:sldMkLst>
        <pc:spChg chg="mod">
          <ac:chgData name="Jiao, Nelson Dongjun" userId="650d7c4a-3d5a-4d85-bd05-5c9ce1a6ab3a" providerId="ADAL" clId="{C442D0E1-5E65-47CB-BC8E-FAD0758331DB}" dt="2022-10-10T00:07:26.336" v="6" actId="27636"/>
          <ac:spMkLst>
            <pc:docMk/>
            <pc:sldMk cId="928061968" sldId="756"/>
            <ac:spMk id="3" creationId="{46799E82-9167-4019-80F0-D71BC54F5E53}"/>
          </ac:spMkLst>
        </pc:spChg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438798772" sldId="766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2870597449" sldId="768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1074921644" sldId="769"/>
        </pc:sldMkLst>
      </pc:sldChg>
      <pc:sldChg chg="del">
        <pc:chgData name="Jiao, Nelson Dongjun" userId="650d7c4a-3d5a-4d85-bd05-5c9ce1a6ab3a" providerId="ADAL" clId="{C442D0E1-5E65-47CB-BC8E-FAD0758331DB}" dt="2022-10-10T00:07:21.486" v="5" actId="47"/>
        <pc:sldMkLst>
          <pc:docMk/>
          <pc:sldMk cId="3779942199" sldId="770"/>
        </pc:sldMkLst>
      </pc:sldChg>
      <pc:sldMasterChg chg="del delSldLayout">
        <pc:chgData name="Jiao, Nelson Dongjun" userId="650d7c4a-3d5a-4d85-bd05-5c9ce1a6ab3a" providerId="ADAL" clId="{C442D0E1-5E65-47CB-BC8E-FAD0758331DB}" dt="2022-10-10T00:07:21.486" v="5" actId="47"/>
        <pc:sldMasterMkLst>
          <pc:docMk/>
          <pc:sldMasterMk cId="1340548458" sldId="2147483921"/>
        </pc:sldMasterMkLst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4025661779" sldId="2147483922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2621208648" sldId="2147483923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2957631836" sldId="2147483924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605642686" sldId="2147483925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3615440571" sldId="2147483926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1978188566" sldId="2147483927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3623850767" sldId="2147483928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872207939" sldId="2147483929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2571187324" sldId="2147483930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50428584" sldId="2147483931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340548458" sldId="2147483921"/>
            <pc:sldLayoutMk cId="1733940786" sldId="2147483932"/>
          </pc:sldLayoutMkLst>
        </pc:sldLayoutChg>
      </pc:sldMasterChg>
      <pc:sldMasterChg chg="del delSldLayout">
        <pc:chgData name="Jiao, Nelson Dongjun" userId="650d7c4a-3d5a-4d85-bd05-5c9ce1a6ab3a" providerId="ADAL" clId="{C442D0E1-5E65-47CB-BC8E-FAD0758331DB}" dt="2022-10-10T00:07:21.486" v="5" actId="47"/>
        <pc:sldMasterMkLst>
          <pc:docMk/>
          <pc:sldMasterMk cId="1565419680" sldId="2147483933"/>
        </pc:sldMasterMkLst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3105666947" sldId="2147483934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1875620515" sldId="2147483935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49857136" sldId="2147483936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3017597346" sldId="2147483937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320838805" sldId="2147483938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208636040" sldId="2147483939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4068383398" sldId="2147483940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036355133" sldId="2147483941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938320090" sldId="2147483942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3601311702" sldId="2147483943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1355461758" sldId="2147483944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4059454842" sldId="2147483945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182555056" sldId="2147483946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943139218" sldId="2147483947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798855848" sldId="2147483948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860413135" sldId="2147483949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1565419680" sldId="2147483933"/>
            <pc:sldLayoutMk cId="2396557680" sldId="2147483950"/>
          </pc:sldLayoutMkLst>
        </pc:sldLayoutChg>
      </pc:sldMasterChg>
      <pc:sldMasterChg chg="del delSldLayout">
        <pc:chgData name="Jiao, Nelson Dongjun" userId="650d7c4a-3d5a-4d85-bd05-5c9ce1a6ab3a" providerId="ADAL" clId="{C442D0E1-5E65-47CB-BC8E-FAD0758331DB}" dt="2022-10-10T00:07:21.486" v="5" actId="47"/>
        <pc:sldMasterMkLst>
          <pc:docMk/>
          <pc:sldMasterMk cId="3111745586" sldId="2147483951"/>
        </pc:sldMasterMkLst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925008505" sldId="2147483952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936796648" sldId="2147483953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875630677" sldId="2147483954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423941677" sldId="2147483955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411654396" sldId="2147483956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944595780" sldId="2147483957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3009284465" sldId="2147483958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92440616" sldId="2147483959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123298458" sldId="2147483960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663096978" sldId="2147483961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70152015" sldId="2147483962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777984525" sldId="2147483963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766001985" sldId="2147483964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340165999" sldId="2147483965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1781837145" sldId="2147483966"/>
          </pc:sldLayoutMkLst>
        </pc:sldLayoutChg>
        <pc:sldLayoutChg chg="del">
          <pc:chgData name="Jiao, Nelson Dongjun" userId="650d7c4a-3d5a-4d85-bd05-5c9ce1a6ab3a" providerId="ADAL" clId="{C442D0E1-5E65-47CB-BC8E-FAD0758331DB}" dt="2022-10-10T00:07:21.486" v="5" actId="47"/>
          <pc:sldLayoutMkLst>
            <pc:docMk/>
            <pc:sldMasterMk cId="3111745586" sldId="2147483951"/>
            <pc:sldLayoutMk cId="2685113264" sldId="21474839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5DC7-CA0C-4EB0-9DC0-027C324E1AB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B9EA-F4AB-4F82-A14F-231C547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7E5-31C4-4B1D-979F-6E26E96EA1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6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7E5-31C4-4B1D-979F-6E26E96EA1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2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60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6440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565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492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335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36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7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9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17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72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01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41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21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81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96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85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53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1"/>
            <a:ext cx="10668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3810001"/>
            <a:ext cx="10667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147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4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89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4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286001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5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286002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1" y="3059115"/>
            <a:ext cx="4571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38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27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66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21113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21113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5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1524000"/>
            <a:ext cx="6095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65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524001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84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07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83918" y="1449307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83918" y="1396725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3918" y="2976653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82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4886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4"/>
            <a:ext cx="103632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49"/>
            <a:ext cx="103632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92562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92213" y="234148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91093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6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17076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5972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396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93176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1363" y="4650486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91365" y="477323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7" y="66679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39269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7218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1931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89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3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3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1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7" y="1905001"/>
            <a:ext cx="4420751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1"/>
            <a:ext cx="4417703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1"/>
            <a:ext cx="4417703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5" y="685800"/>
            <a:ext cx="6402467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9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5" y="2222624"/>
            <a:ext cx="7890236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5255" y="4777380"/>
            <a:ext cx="7890236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1659" y="1783967"/>
            <a:ext cx="990599" cy="320344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72057" y="3226298"/>
            <a:ext cx="3859795" cy="30487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258" y="2257589"/>
            <a:ext cx="4135684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267"/>
            <a:ext cx="4072871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27525" y="39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4" y="2489199"/>
            <a:ext cx="4849305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0"/>
            <a:ext cx="4849308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4" y="2489200"/>
            <a:ext cx="4849305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5" y="3248041"/>
            <a:ext cx="4849304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0" y="2488750"/>
            <a:ext cx="4849307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8041"/>
            <a:ext cx="4849307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27525" y="-1404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52881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3086845"/>
            <a:ext cx="3616787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27525" y="-1404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55" y="1343113"/>
            <a:ext cx="4002584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35456" y="3086100"/>
            <a:ext cx="4002584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27525" y="-1404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961453"/>
            <a:ext cx="85626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5528191"/>
            <a:ext cx="8562671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327525" y="-7177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800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27101"/>
            <a:ext cx="8562672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327525" y="-7177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525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9377895" y="2893961"/>
            <a:ext cx="905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834454" y="590999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18" y="914401"/>
            <a:ext cx="8236908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6" y="3809279"/>
            <a:ext cx="7528189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28" y="5000816"/>
            <a:ext cx="8562673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327525" y="-7177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241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2057400"/>
            <a:ext cx="8562672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159399"/>
            <a:ext cx="8562672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26009" y="39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78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136" y="921453"/>
            <a:ext cx="8564789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4" y="2489200"/>
            <a:ext cx="308457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4" y="3147163"/>
            <a:ext cx="3084575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4628" y="2485332"/>
            <a:ext cx="31023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3"/>
            <a:ext cx="3102333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1760" y="2489200"/>
            <a:ext cx="3084987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51760" y="3147163"/>
            <a:ext cx="3084987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2801" y="2489201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496" y="2489201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658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27101"/>
            <a:ext cx="8564789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854" y="4179596"/>
            <a:ext cx="306043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61682" y="2489200"/>
            <a:ext cx="268391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3" y="4848208"/>
            <a:ext cx="307903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3912" y="4179594"/>
            <a:ext cx="305556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4734163" y="2486834"/>
            <a:ext cx="2700243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39091" y="4848209"/>
            <a:ext cx="3090387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1761" y="4166523"/>
            <a:ext cx="3072895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139928" y="2489200"/>
            <a:ext cx="269178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1761" y="4848210"/>
            <a:ext cx="3072895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588" y="2489201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496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3136" y="921453"/>
            <a:ext cx="8564789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5293" y="1447799"/>
            <a:ext cx="1492632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254" y="1447799"/>
            <a:ext cx="5889645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26009" y="39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153" y="295731"/>
            <a:ext cx="985212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3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3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3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5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6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83917" y="1449305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17" y="1396725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17" y="2976653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6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47"/>
            <a:ext cx="103632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92561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211" y="234148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91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62" y="4650484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64" y="477323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6" y="66677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39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67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066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04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792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9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1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8001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6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13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pos="5238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2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4999"/>
            <a:ext cx="913677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09" y="6400800"/>
            <a:ext cx="655490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6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46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021" y="-2022"/>
            <a:ext cx="12195021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5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2489202"/>
            <a:ext cx="8460347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80149" y="6377098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0" y="6373196"/>
            <a:ext cx="5146393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9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0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rtl="0" eaLnBrk="1" latinLnBrk="0" hangingPunct="1">
        <a:spcBef>
          <a:spcPts val="371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rtl="0" eaLnBrk="1" latinLnBrk="0" hangingPunct="1">
        <a:spcBef>
          <a:spcPts val="371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ts val="371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228594" algn="l" rtl="0" eaLnBrk="1" latinLnBrk="0" hangingPunct="1">
        <a:spcBef>
          <a:spcPts val="371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228594" algn="l" rtl="0" eaLnBrk="1" latinLnBrk="0" hangingPunct="1">
        <a:spcBef>
          <a:spcPts val="371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228594" algn="l" rtl="0" eaLnBrk="1" latinLnBrk="0" hangingPunct="1">
        <a:spcBef>
          <a:spcPts val="371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91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5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啟示錄簡介與釋經要點</a:t>
            </a:r>
            <a:r>
              <a:rPr lang="en-US" altLang="zh-CN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(III)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r="29362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Subtitle 4">
            <a:extLst>
              <a:ext uri="{FF2B5EF4-FFF2-40B4-BE49-F238E27FC236}">
                <a16:creationId xmlns:a16="http://schemas.microsoft.com/office/drawing/2014/main" id="{097D70A6-D17C-FA41-55AD-720FD9D1C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200525"/>
            <a:ext cx="6029324" cy="221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麻省華人福音堂</a:t>
            </a:r>
            <a:endParaRPr lang="en-US" altLang="zh-CN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何若珍牧師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03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5FFB4-D2F2-4C2E-A6E9-9EA7B489D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606" y="707923"/>
            <a:ext cx="7538482" cy="2503109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寶座是整卷啟示錄的核心異象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DEA348-FE19-4F64-A98D-ED958D5D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088" y="3429000"/>
            <a:ext cx="8229600" cy="299146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寶座是約翰走進天上的門所看到的第一個異象。</a:t>
            </a:r>
            <a:endParaRPr lang="en-US" sz="5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564" y="464573"/>
            <a:ext cx="11221556" cy="604013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羅馬書 </a:t>
            </a:r>
            <a:r>
              <a:rPr lang="en-GB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2:</a:t>
            </a:r>
            <a:r>
              <a:rPr 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8</a:t>
            </a:r>
            <a:r>
              <a:rPr lang="en-US" sz="48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惟有結黨不順從真理，反順從不義的，就以忿怒惱恨報應他們。</a:t>
            </a:r>
            <a:r>
              <a:rPr 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將患難，困苦，加給一切作惡的人，先是猶太人，後是希利尼人。</a:t>
            </a:r>
            <a:endParaRPr lang="en-US" sz="4800" dirty="0">
              <a:solidFill>
                <a:srgbClr val="0035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希伯來書 </a:t>
            </a:r>
            <a:r>
              <a:rPr 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10:26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因為我們得知真道以後，若故意犯罪，贖罪的祭就再沒有了。</a:t>
            </a:r>
            <a:r>
              <a:rPr 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27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惟有戰懼等候審判和那燒滅眾敵人的烈火。</a:t>
            </a:r>
            <a:endParaRPr lang="en-US" sz="4800" dirty="0">
              <a:solidFill>
                <a:srgbClr val="0035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1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564" y="464573"/>
            <a:ext cx="11036644" cy="572896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彼得後書 </a:t>
            </a:r>
            <a:r>
              <a:rPr lang="en-US" sz="5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3:7 </a:t>
            </a:r>
            <a:r>
              <a:rPr lang="zh-CN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但現在的天地，還是憑著那命存留，直留到不敬虔之人受審判遭沉淪的日子，用火焚燒。</a:t>
            </a:r>
            <a:endParaRPr lang="en-US" sz="80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5042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0" y="1610590"/>
            <a:ext cx="6830984" cy="904009"/>
          </a:xfrm>
        </p:spPr>
        <p:txBody>
          <a:bodyPr anchor="ctr">
            <a:normAutofit/>
          </a:bodyPr>
          <a:lstStyle/>
          <a:p>
            <a:pPr marL="228600" algn="r">
              <a:spcBef>
                <a:spcPts val="600"/>
              </a:spcBef>
            </a:pPr>
            <a:r>
              <a:rPr lang="zh-TW" alt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審判序列</a:t>
            </a:r>
            <a:endParaRPr lang="en-US" sz="5400" i="1" cap="small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264" y="2961409"/>
            <a:ext cx="10058399" cy="2514358"/>
          </a:xfrm>
        </p:spPr>
        <p:txBody>
          <a:bodyPr>
            <a:normAutofit/>
          </a:bodyPr>
          <a:lstStyle/>
          <a:p>
            <a:pPr marR="0"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『七印』象徵上帝的救贖計劃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– </a:t>
            </a: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每開啟一</a:t>
            </a:r>
            <a:r>
              <a:rPr lang="zh-CN" sz="48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印之後都有一件與審判有關的事件或徵兆要發生。</a:t>
            </a:r>
            <a:endParaRPr lang="en-US" sz="4800" dirty="0">
              <a:solidFill>
                <a:schemeClr val="bg2">
                  <a:lumMod val="1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埃及的災 </a:t>
            </a:r>
            <a:r>
              <a:rPr lang="en-US" sz="4000" b="1" i="1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The plagues of Egypt</a:t>
            </a:r>
            <a:endParaRPr lang="en-US" sz="4800" b="1" i="1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252364" cy="5011994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啟示錄許多的災難叫我們想起上帝降在埃及的災難；只不過在啟示錄中，無論範圍和強度都遠遠超過埃及地的災難。</a:t>
            </a:r>
            <a:endParaRPr lang="en-US" altLang="zh-CN" sz="40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1B7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出埃及記</a:t>
            </a:r>
            <a:r>
              <a:rPr lang="en-US" alt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sz="40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:15-16</a:t>
            </a:r>
            <a:r>
              <a:rPr lang="zh-CN" altLang="en-US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我若伸手用瘟疫攻擊你和你的百姓，你早就從地上除滅了。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其實我叫你存立，是特要向你顯我的大能，並要使我的名傳遍天下。</a:t>
            </a:r>
            <a:r>
              <a:rPr lang="en-US" altLang="zh-CN" sz="4000" dirty="0">
                <a:solidFill>
                  <a:srgbClr val="001B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rgbClr val="001B7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2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閃電雷轟大地震 </a:t>
            </a:r>
            <a:r>
              <a:rPr lang="en-US" sz="40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(8:5; </a:t>
            </a:r>
            <a:r>
              <a:rPr lang="en-US" sz="40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11:19; 16:17-21)</a:t>
            </a:r>
            <a:endParaRPr lang="en-US" sz="9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200"/>
            <a:ext cx="10241973" cy="4906926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6:12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揭開第六印的時候，我又看見地大震動，日頭變黑像毛布，滿月變紅像血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地上的君王，臣宰，將軍，富戶，壯士，和一切為奴的，自主的，都藏在山洞，和巖石穴裡。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向山和巖石說：倒在我們身上罷，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把我們藏起來，躲避坐寶座者的面目，和羔羊的忿怒。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因為他們忿怒的大日到了，誰能站得住呢。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7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564" y="464573"/>
            <a:ext cx="11221556" cy="6040135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34:1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列國阿，要近前來聽，眾民哪，要側耳而聽，地和其上所充滿的，世界和其中一切所出的，都應當聽。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因為耶和華向萬國發忿恨，向他們的全軍發烈怒，將他們滅盡，交出他們受殺戮。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被殺的必然拋棄，屍首臭氣上騰，諸山被他們的血融化。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天上的萬象都要消沒，天被捲起，好像書卷，其上的萬象要殘敗，像葡萄樹的葉子殘敗，又像無花果樹的葉子殘敗一樣。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7611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燃燒的山與墜落的星辰</a:t>
            </a:r>
            <a:endParaRPr lang="en-US" sz="9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8" y="1600200"/>
            <a:ext cx="10473957" cy="4790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指向巴比倫：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耶利米書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51:25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耶和華說：你這行毀滅的山哪，就是毀滅天下的山，我與你反對，我必向你伸手，將你從山巖輥下去，使你成為燒燬的山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…42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海水漲起，漫過巴比倫，他被許多海浪遮蓋。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43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他的城邑，變為荒場，旱地，沙漠，無人居住，無人經過之地。</a:t>
            </a:r>
            <a:endParaRPr lang="en-US" sz="44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9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入侵的敵軍</a:t>
            </a:r>
            <a:endParaRPr lang="en-US" sz="9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1496291"/>
            <a:ext cx="10489831" cy="50188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B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在舊約中，上帝往往用入侵的敵軍來審判拜偶像的民族，甚至以色列人。在啟示錄中也類似</a:t>
            </a:r>
            <a:r>
              <a:rPr lang="en-US" alt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第五號及第六號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B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其餘未曾被這些災所殺的人，仍舊不悔改自己手所作的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，還是去拜鬼魔，和那些不能看，不能聽，不能走，金，銀，銅，木，石，的偶像</a:t>
            </a:r>
            <a:r>
              <a:rPr lang="zh-CN" alt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0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又不悔改他們那些凶殺，邪術，姦淫，偷竊的事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』(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9:20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-21)</a:t>
            </a:r>
            <a:endParaRPr lang="en-US" sz="4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5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00E818-18E5-8E57-DA6E-1D1720D9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46568"/>
            <a:ext cx="10667999" cy="1660530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哈米吉多頓大戰之後的審判次序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1E622-FA69-83E9-B2A5-1350FC49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3299198"/>
            <a:ext cx="10983432" cy="3101602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大淫婦 </a:t>
            </a:r>
            <a:r>
              <a:rPr lang="en-US" altLang="zh-CN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巴比倫大城傾倒了，傾倒了</a:t>
            </a:r>
            <a:endParaRPr lang="en-US" altLang="zh-CN" sz="44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陸獸，海獸與跟隨牠們的君王，列國</a:t>
            </a:r>
            <a:endParaRPr lang="en-US" altLang="zh-CN" sz="44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龍</a:t>
            </a:r>
            <a:r>
              <a:rPr lang="en-US" altLang="zh-CN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古蛇</a:t>
            </a:r>
            <a:r>
              <a:rPr lang="en-US" altLang="zh-CN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魔鬼</a:t>
            </a:r>
            <a:r>
              <a:rPr lang="en-US" altLang="zh-CN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撒旦與牠的跟隨者</a:t>
            </a:r>
            <a:endParaRPr lang="en-US" sz="44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5362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873" y="1371600"/>
            <a:ext cx="7782791" cy="904010"/>
          </a:xfrm>
        </p:spPr>
        <p:txBody>
          <a:bodyPr anchor="ctr">
            <a:normAutofit fontScale="90000"/>
          </a:bodyPr>
          <a:lstStyle/>
          <a:p>
            <a:pPr marL="228600" algn="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cap="small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白色大寶座 </a:t>
            </a:r>
            <a:r>
              <a:rPr lang="en-US" altLang="zh-CN" sz="6000" cap="small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900" dirty="0">
                <a:solidFill>
                  <a:srgbClr val="B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法庭的場景</a:t>
            </a:r>
            <a:endParaRPr lang="en-US" sz="6000" cap="small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753590"/>
            <a:ext cx="10051473" cy="2971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0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我又看見死了的人，無論大小，都站在寶座前，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案卷展開了</a:t>
            </a:r>
            <a:r>
              <a:rPr lang="zh-TW" sz="40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，並且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另有一卷展開</a:t>
            </a:r>
            <a:r>
              <a:rPr lang="zh-TW" sz="40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，就是生命冊，死了的人都憑著這些案卷所記載的，照他們所行的受審判。</a:t>
            </a:r>
            <a:r>
              <a:rPr lang="en-US" alt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35DE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20:12)</a:t>
            </a:r>
            <a:endParaRPr lang="en-US" sz="40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54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DD3-B258-4CD8-AC3F-EA61E78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526"/>
            <a:ext cx="9980682" cy="9376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坐在寶座上的全能掌權者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82E-17FF-45B5-A81E-CCE61F6E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94884"/>
            <a:ext cx="10261190" cy="4796084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4:8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四活物各有六個翅膀，遍體內外都滿了眼睛，他們晝夜不住的說：聖哉，聖哉，聖哉，主神，是昔在今在以後永在的全能者</a:t>
            </a:r>
            <a:r>
              <a:rPr lang="en-US" altLang="zh-TW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我們的主，我們的神，你是配得榮耀尊貴權柄的，因為你創造了萬物，並且萬物因你的旨意被創造而有的。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3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873" y="1371600"/>
            <a:ext cx="7782791" cy="904010"/>
          </a:xfrm>
        </p:spPr>
        <p:txBody>
          <a:bodyPr anchor="ctr">
            <a:normAutofit fontScale="90000"/>
          </a:bodyPr>
          <a:lstStyle/>
          <a:p>
            <a:pPr marL="228600" algn="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cap="small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新耶路撒冷 </a:t>
            </a:r>
            <a:r>
              <a:rPr lang="en-US" altLang="zh-CN" sz="6000" cap="small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900" dirty="0">
                <a:solidFill>
                  <a:srgbClr val="B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榮耀聖城</a:t>
            </a:r>
            <a:endParaRPr lang="en-US" sz="6000" cap="small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10061864" cy="3210791"/>
          </a:xfrm>
        </p:spPr>
        <p:txBody>
          <a:bodyPr>
            <a:normAutofit/>
          </a:bodyPr>
          <a:lstStyle/>
          <a:p>
            <a:pPr marL="0" marR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我又看見聖城新耶路撒冷由神那裡從天而降，</a:t>
            </a:r>
            <a:r>
              <a:rPr lang="zh-TW" sz="3600" dirty="0">
                <a:solidFill>
                  <a:srgbClr val="B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豫備好了，就如新婦妝飾整齊，等候丈夫。</a:t>
            </a:r>
            <a:r>
              <a:rPr 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我聽見有大聲音從寶座出來說：看哪，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神的帳幕在人間</a:t>
            </a:r>
            <a:r>
              <a:rPr 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要與人同住，他們要作</a:t>
            </a:r>
            <a:r>
              <a:rPr lang="zh-CN" altLang="en-US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的子民，神要親自與他們同在，作他們的神。</a:t>
            </a:r>
            <a:r>
              <a:rPr lang="en-US" altLang="zh-TW" sz="36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:2</a:t>
            </a:r>
            <a:r>
              <a:rPr lang="en-US" altLang="zh-CN" sz="36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-3</a:t>
            </a:r>
            <a:r>
              <a:rPr lang="en-US" sz="36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4C2E1-6116-4549-0FF6-C69F7E57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467832"/>
            <a:ext cx="10816856" cy="107713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r"/>
            <a:r>
              <a:rPr lang="zh-CN" altLang="en-US" sz="72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688A8-D60E-DB6D-695C-367881A1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12797"/>
            <a:ext cx="10380922" cy="4377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TW" alt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看哪，我必快來，賞罰在我，要照各人所行的報應他。我是阿拉法，我是俄梅戛，我是首先的，我是末後的，我是初，我是終。那些洗淨自己衣服的有福了，可得權柄能到生命樹那裡，也能從門進城。</a:t>
            </a:r>
            <a:endParaRPr lang="en-US" altLang="zh-TW" sz="40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R="0" lvl="0" algn="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22:12-14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F902DF-A3FF-4803-9779-F222B2A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637211" cy="1649863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E4B737-02C7-4E4A-B46C-1EC18F59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25664" cy="1709180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2D19ED-1A05-473D-A7EB-F9E31AAF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16762B-6EB0-4F1D-904A-0BBC21221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F5A924-2A9B-4949-8F1F-DB06FF5A7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65525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201A2-2D64-E910-219B-EEB78EEB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685"/>
            <a:ext cx="10668000" cy="177593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 defTabSz="914400"/>
            <a:r>
              <a:rPr lang="zh-CN" altLang="en-US" sz="72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千禧年之爭</a:t>
            </a:r>
            <a:endParaRPr lang="en-US" sz="7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0611-CE5C-2FF5-9B69-9EF0DB07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2" y="3232602"/>
            <a:ext cx="10667998" cy="2882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前千禧年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千禧年前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；無千禧年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非千禧年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；後千禧年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千禧年後</a:t>
            </a:r>
            <a:r>
              <a:rPr lang="en-US" altLang="zh-CN" sz="4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en-US" altLang="zh-CN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到底在爭什麼</a:t>
            </a:r>
            <a:r>
              <a:rPr lang="en-US" altLang="zh-CN" sz="5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  <a:endParaRPr lang="en-US" sz="5400" dirty="0">
              <a:solidFill>
                <a:schemeClr val="tx1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ABF902DF-A3FF-4803-9779-F222B2A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637211" cy="1649863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56E4B737-02C7-4E4A-B46C-1EC18F59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25664" cy="1709180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2D19ED-1A05-473D-A7EB-F9E31AAF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16762B-6EB0-4F1D-904A-0BBC21221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F5A924-2A9B-4949-8F1F-DB06FF5A7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40021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A2F5-CFEA-4EEA-DA6B-F3AAE57F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671210"/>
            <a:ext cx="6345260" cy="1167319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主要爭論焦點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47FF-15E2-8CF1-FDF6-921A4EB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8" y="2489201"/>
            <a:ext cx="10047768" cy="3931054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基督什麼時候再來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地上的教會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聖徒什麼時候被提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大災難時期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七印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七號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七碗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，聖徒是在地上還是已經被提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1D2F2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4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644" y="1360449"/>
            <a:ext cx="10247971" cy="504035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前千禧年論者認為基督必然</a:t>
            </a:r>
            <a:r>
              <a:rPr lang="zh-TW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回到地上</a:t>
            </a:r>
            <a:r>
              <a:rPr lang="zh-TW" altLang="en-US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，徹底毀滅邪惡勢力，並</a:t>
            </a:r>
            <a:r>
              <a:rPr lang="zh-TW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CN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地上</a:t>
            </a:r>
            <a:r>
              <a:rPr lang="zh-TW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掌權一千年</a:t>
            </a:r>
            <a:r>
              <a:rPr lang="zh-TW" altLang="en-US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。這段時間將結束於撒旦最後的抗爭及毀滅，然後是最後的審判和新天新地。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9086" y="968828"/>
            <a:ext cx="10276114" cy="543197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千禧年論者相信基督再臨之後沒有所謂的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在地上作王的一千年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基督第一次與第二次降臨之間的時間就是千年國度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；這些事是發生在現時</a:t>
            </a:r>
            <a:r>
              <a:rPr lang="en-US" sz="4000" i="1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(present)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；祂掌權的時期就是目前的教會時期。因此啟示錄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章所描述的基督再臨是譬喻性的描述教會時期。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7493" y="1382751"/>
            <a:ext cx="10281424" cy="4438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後千禧年派認為千年國度是福音廣傳，得勝之後，基督再臨之前，一段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千年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和平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的時期。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3888" y="243192"/>
            <a:ext cx="10058400" cy="885217"/>
          </a:xfrm>
        </p:spPr>
        <p:txBody>
          <a:bodyPr anchor="ctr">
            <a:normAutofit/>
          </a:bodyPr>
          <a:lstStyle/>
          <a:p>
            <a:pPr marL="0" indent="0" algn="ctr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未來派災中或災前被提，前千禧年</a:t>
            </a:r>
            <a:endParaRPr lang="en-US" sz="8000" dirty="0">
              <a:solidFill>
                <a:srgbClr val="1D2F2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2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3F35D567-1A6B-C8B4-1D35-844879A58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9" y="1828799"/>
            <a:ext cx="10963401" cy="4338085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84521" y="243192"/>
            <a:ext cx="10058400" cy="904673"/>
          </a:xfrm>
        </p:spPr>
        <p:txBody>
          <a:bodyPr anchor="ctr">
            <a:normAutofit/>
          </a:bodyPr>
          <a:lstStyle/>
          <a:p>
            <a:pPr marL="0" indent="0" algn="ctr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綜合派災中被提，無千禧年：</a:t>
            </a:r>
            <a:endParaRPr lang="en-US" sz="16600" dirty="0">
              <a:solidFill>
                <a:srgbClr val="1D2F2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C0BA7-C8DA-3106-9309-9DC751586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" y="1158046"/>
            <a:ext cx="11207303" cy="5468959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4558084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6056" y="467832"/>
            <a:ext cx="10951535" cy="59329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前千禧年</a:t>
            </a:r>
            <a:r>
              <a:rPr lang="zh-CN" altLang="en-US" sz="48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派</a:t>
            </a:r>
            <a:r>
              <a:rPr lang="zh-TW" altLang="en-US" sz="48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endParaRPr lang="en-US" sz="4800" dirty="0">
              <a:solidFill>
                <a:srgbClr val="002AB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143000" indent="-6858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解經原則：按</a:t>
            </a:r>
            <a:r>
              <a:rPr lang="zh-TW" altLang="en-US" sz="4400" u="sng" dirty="0">
                <a:latin typeface="Candara" panose="020E0502030303020204" pitchFamily="34" charset="0"/>
                <a:ea typeface="DFYuanMedium-B5" panose="020F0509000000000000" pitchFamily="49" charset="-120"/>
              </a:rPr>
              <a:t>字面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的意思與章節排列的</a:t>
            </a:r>
            <a:r>
              <a:rPr lang="zh-TW" altLang="en-US" sz="4400" u="sng" dirty="0">
                <a:latin typeface="Candara" panose="020E0502030303020204" pitchFamily="34" charset="0"/>
                <a:ea typeface="DFYuanMedium-B5" panose="020F0509000000000000" pitchFamily="49" charset="-120"/>
              </a:rPr>
              <a:t>次序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解釋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143000" indent="-6858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千禧年從何時開始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?  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千禧年從耶穌</a:t>
            </a:r>
            <a:r>
              <a:rPr lang="zh-TW" altLang="en-US" sz="4400" u="sng" dirty="0">
                <a:latin typeface="Candara" panose="020E0502030303020204" pitchFamily="34" charset="0"/>
                <a:ea typeface="DFYuanMedium-B5" panose="020F0509000000000000" pitchFamily="49" charset="-120"/>
              </a:rPr>
              <a:t>再來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時開始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.</a:t>
            </a:r>
          </a:p>
          <a:p>
            <a:pPr marL="1143000" indent="-6858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「歌革和瑪各」大戰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(20:7-9)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與「基督再來時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」大戰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(19:19-21)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是</a:t>
            </a:r>
            <a:r>
              <a:rPr lang="zh-TW" altLang="en-US" sz="4400" u="sng" dirty="0">
                <a:latin typeface="Candara" panose="020E0502030303020204" pitchFamily="34" charset="0"/>
                <a:ea typeface="DFYuanMedium-B5" panose="020F0509000000000000" pitchFamily="49" charset="-120"/>
              </a:rPr>
              <a:t>不同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的大戰。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DD3-B258-4CD8-AC3F-EA61E78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526"/>
            <a:ext cx="9980682" cy="9376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坐在寶座上的全能掌權者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82E-17FF-45B5-A81E-CCE61F6E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5516"/>
            <a:ext cx="10261190" cy="4785452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列王記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</a:t>
            </a:r>
            <a:r>
              <a:rPr lang="en-US" alt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22:18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以色列王對約沙法說：我豈沒有告訴你，這人指著我所說的豫言，不說吉語，單說凶言麼。</a:t>
            </a:r>
            <a:r>
              <a:rPr lang="en-GB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米該雅說：你要聽耶和華的話，我看見耶和華坐在寶座上，天上的萬軍侍立在</a:t>
            </a: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左右。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7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7321" y="446566"/>
            <a:ext cx="10749516" cy="5954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2AB0"/>
                </a:solidFill>
              </a:rPr>
              <a:t>前千禧年</a:t>
            </a:r>
            <a:r>
              <a:rPr lang="zh-CN" altLang="en-US" sz="4800" dirty="0">
                <a:solidFill>
                  <a:srgbClr val="002AB0"/>
                </a:solidFill>
              </a:rPr>
              <a:t>派</a:t>
            </a:r>
            <a:r>
              <a:rPr lang="zh-TW" altLang="en-US" sz="4800" dirty="0">
                <a:solidFill>
                  <a:srgbClr val="002AB0"/>
                </a:solidFill>
              </a:rPr>
              <a:t>：</a:t>
            </a:r>
            <a:endParaRPr lang="en-US" sz="4800" dirty="0">
              <a:solidFill>
                <a:srgbClr val="002AB0"/>
              </a:solidFill>
            </a:endParaRPr>
          </a:p>
          <a:p>
            <a:pPr marL="1143000" indent="-6858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為什麼要釋放撒旦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1143000" lvl="4" indent="3175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None/>
            </a:pP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為了最後</a:t>
            </a:r>
            <a:r>
              <a:rPr lang="zh-TW" altLang="en-US" sz="4400" u="sng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審判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撒旦和跟隨他的人。</a:t>
            </a:r>
            <a:endParaRPr lang="en-US" sz="4400" dirty="0">
              <a:solidFill>
                <a:srgbClr val="0035DE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143000" indent="-6858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頭一次的復活是指所有信徒的</a:t>
            </a:r>
            <a:r>
              <a:rPr lang="zh-TW" altLang="en-US" sz="4400" u="sng" dirty="0">
                <a:latin typeface="Candara" panose="020E0502030303020204" pitchFamily="34" charset="0"/>
                <a:ea typeface="DFYuanMedium-B5" panose="020F0509000000000000" pitchFamily="49" charset="-120"/>
              </a:rPr>
              <a:t>身體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復活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44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1237" y="578643"/>
            <a:ext cx="10504968" cy="5700713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從新約作者的觀點來看，</a:t>
            </a:r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復活</a:t>
            </a:r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一詞</a:t>
            </a:r>
            <a:r>
              <a:rPr lang="zh-CN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Bwgrkn" panose="02020603050405020304" pitchFamily="18" charset="0"/>
                <a:ea typeface="DFYuanMedium-B5" panose="020F0509000000000000" pitchFamily="49" charset="-120"/>
                <a:cs typeface="Bwgrkn" panose="02020603050405020304" pitchFamily="18" charset="0"/>
              </a:rPr>
              <a:t>e;zhsan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sz="4000" b="1" i="1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came to life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都是指身體的復活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，包括管會堂的女兒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太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9:18)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；和</a:t>
            </a:r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耶穌對他說：</a:t>
            </a:r>
            <a:r>
              <a:rPr lang="zh-TW" altLang="en-US" sz="4400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復活在我</a:t>
            </a:r>
            <a:r>
              <a:rPr lang="zh-TW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，生命也在我，信我的人，雖然死了，</a:t>
            </a:r>
            <a:r>
              <a:rPr lang="zh-TW" altLang="en-US" sz="4400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也必復活</a:t>
            </a:r>
            <a:r>
              <a:rPr lang="zh-TW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11:25)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因此基督死了，</a:t>
            </a:r>
            <a:r>
              <a:rPr lang="zh-TW" altLang="en-US" sz="4400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又活了</a:t>
            </a:r>
            <a:r>
              <a:rPr lang="zh-TW" altLang="en-US" sz="4400" dirty="0">
                <a:solidFill>
                  <a:srgbClr val="00002A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，為要作死人並活人的主。</a:t>
            </a: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羅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14:9) </a:t>
            </a:r>
            <a:endParaRPr lang="en-US" sz="4400" dirty="0">
              <a:solidFill>
                <a:srgbClr val="00002A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2620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1238" y="578643"/>
            <a:ext cx="10494334" cy="57007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然而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無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非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千禧年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派認為第一次的復活就是靈的復活 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新的創造。</a:t>
            </a:r>
            <a:endParaRPr lang="en-US" altLang="zh-CN" sz="4400" dirty="0">
              <a:solidFill>
                <a:srgbClr val="00008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西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2:12 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你們既受洗與他一同埋葬，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也就在此與他一同復活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，都因信那叫他從死裡復活神的功用。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13 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你們從前在過犯和未受割禮的肉體中死了，神赦免了你們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或作：我們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一切過犯，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便叫你們與基督一同活過來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39614103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0605" y="452437"/>
            <a:ext cx="10515600" cy="595312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5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5400" dirty="0">
                <a:solidFill>
                  <a:srgbClr val="00002A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5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這是頭一次的復活。</a:t>
            </a:r>
            <a:r>
              <a:rPr lang="zh-TW" altLang="en-US" sz="54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其餘的死人</a:t>
            </a:r>
            <a:r>
              <a:rPr lang="zh-TW" altLang="en-US" sz="5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還沒有復活，直等那一千年完了。</a:t>
            </a:r>
            <a:endParaRPr lang="en-US" sz="5400" dirty="0">
              <a:solidFill>
                <a:srgbClr val="00002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TW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其餘的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</a:t>
            </a:r>
            <a:r>
              <a:rPr lang="zh-TW" altLang="en-US" sz="48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人</a:t>
            </a:r>
            <a:r>
              <a:rPr lang="en-US" altLang="zh-TW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</a:t>
            </a:r>
            <a:r>
              <a:rPr lang="zh-TW" altLang="en-US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是指誰</a:t>
            </a:r>
            <a:r>
              <a:rPr lang="en-US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 </a:t>
            </a:r>
            <a:r>
              <a:rPr lang="zh-CN" altLang="en-US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</a:t>
            </a:r>
            <a:r>
              <a:rPr lang="en-US" altLang="zh-CN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solidFill>
                  <a:srgbClr val="000086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殉道者以外的聖徒</a:t>
            </a:r>
            <a:r>
              <a:rPr lang="en-US" altLang="zh-CN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 </a:t>
            </a:r>
            <a:r>
              <a:rPr 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前千禧年派</a:t>
            </a:r>
            <a:r>
              <a:rPr 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</a:t>
            </a:r>
            <a:r>
              <a:rPr lang="zh-CN" altLang="en-US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還是指</a:t>
            </a:r>
            <a:r>
              <a:rPr lang="en-US" altLang="zh-CN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solidFill>
                  <a:srgbClr val="000086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不信的人</a:t>
            </a:r>
            <a:r>
              <a:rPr lang="en-US" altLang="zh-CN" sz="4800" dirty="0">
                <a:solidFill>
                  <a:srgbClr val="00008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 </a:t>
            </a:r>
            <a:r>
              <a:rPr 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無千禧年派</a:t>
            </a:r>
            <a:r>
              <a:rPr lang="en-US" sz="4400" dirty="0">
                <a:solidFill>
                  <a:srgbClr val="8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06086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0604" y="578643"/>
            <a:ext cx="10756180" cy="5700713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從新約作者們的觀點來看，應該是前者，也就是說，這裡的</a:t>
            </a:r>
            <a:r>
              <a:rPr lang="en-US" altLang="zh-TW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其餘的人</a:t>
            </a:r>
            <a:r>
              <a:rPr lang="en-US" altLang="zh-TW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altLang="en-US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應該是指</a:t>
            </a:r>
            <a:r>
              <a:rPr lang="en-US" altLang="zh-CN" sz="5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5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殉道者以外的聖徒</a:t>
            </a:r>
            <a:r>
              <a:rPr lang="en-US" altLang="zh-CN" sz="5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5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比較合理。</a:t>
            </a:r>
            <a:endParaRPr lang="en-US" sz="5400" dirty="0">
              <a:solidFill>
                <a:srgbClr val="00002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1477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984" y="446566"/>
            <a:ext cx="10955504" cy="5954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無</a:t>
            </a:r>
            <a:r>
              <a:rPr lang="en-US" altLang="zh-CN" sz="4800" dirty="0">
                <a:solidFill>
                  <a:srgbClr val="0070C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800" dirty="0">
                <a:solidFill>
                  <a:srgbClr val="0070C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非</a:t>
            </a:r>
            <a:r>
              <a:rPr lang="en-US" altLang="zh-CN" sz="4800" dirty="0">
                <a:solidFill>
                  <a:srgbClr val="0070C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8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千禧年派：</a:t>
            </a:r>
            <a:endParaRPr lang="en-US" sz="4800" dirty="0">
              <a:solidFill>
                <a:srgbClr val="002AB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143000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解經原則：按象徵的意思與章節的重述性解釋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1143000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撒旦「被捆綁一千年」是什麼意思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  <a:p>
            <a:pPr marL="1143000" lvl="2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耶穌提到戰勝撒旦與捆綁撒旦是同一件事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參太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12:27-30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；路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11:19-22)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92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1792" y="335604"/>
            <a:ext cx="10972799" cy="6186792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馬太福音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12:27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我若靠著別西卜趕鬼，你們的子弟趕鬼又靠著誰呢？這樣，他們就要斷定你們的是非。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28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我若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靠著神的靈趕鬼，這就是神的國臨到你們了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29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人怎能進壯士家裡，搶奪他的家具呢？除非先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捆住那壯士，才可以搶奪他的家財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30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不與我相合的，就是敵我的；不同我收聚的，就是分散的。」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3984" y="359923"/>
            <a:ext cx="10948416" cy="6138154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路加福音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11:19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我若靠著別西卜趕鬼，你們的子弟趕鬼又靠著誰呢？這樣，他們就要斷定你們的是非。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20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我若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靠著神的能力趕鬼，這就是神的國臨到你們了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21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壯士披掛整齊，看守自己的住宅，他所有的都平安無事；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22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但有一個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比他更壯的來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勝過他，就奪去他所倚靠的盔甲兵器，又分了他的贓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52947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1237" y="355060"/>
            <a:ext cx="10515600" cy="614788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二十章的撒旦</a:t>
            </a:r>
            <a:r>
              <a:rPr lang="zh-TW" altLang="en-US" sz="5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被捆綁</a:t>
            </a: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altLang="en-US" sz="5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被扔</a:t>
            </a: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在無底坑裡，重述十二章的撒旦</a:t>
            </a:r>
            <a:r>
              <a:rPr lang="zh-TW" altLang="en-US" sz="5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被擊敗</a:t>
            </a: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altLang="en-US" sz="5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被摔</a:t>
            </a: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在地上。</a:t>
            </a:r>
            <a:r>
              <a:rPr lang="en-US" sz="5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參考：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12:7-9) </a:t>
            </a:r>
            <a:endParaRPr lang="en-US" sz="5400" dirty="0">
              <a:solidFill>
                <a:srgbClr val="4B4BFF"/>
              </a:solidFill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100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6056" y="446567"/>
            <a:ext cx="10972799" cy="570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12:7 </a:t>
            </a:r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在天上就有了爭戰．米迦勒同他的使者與龍爭戰．龍也同他的使者去爭戰．</a:t>
            </a:r>
            <a:r>
              <a:rPr 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並沒有得勝、天上再沒有他們的地方。</a:t>
            </a:r>
            <a:r>
              <a:rPr 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大龍就是那古蛇、名叫魔鬼、又叫撒但、是迷惑普天下的．他被摔在地上、他的使者也一同被摔下去。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8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DD3-B258-4CD8-AC3F-EA61E78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526"/>
            <a:ext cx="9980682" cy="9376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坐在寶座上的全能掌權者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82E-17FF-45B5-A81E-CCE61F6E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94884"/>
            <a:ext cx="10962167" cy="4796084"/>
          </a:xfrm>
        </p:spPr>
        <p:txBody>
          <a:bodyPr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4400" dirty="0">
                <a:solidFill>
                  <a:srgbClr val="0035DE"/>
                </a:solidFill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zh-CN" sz="4400" dirty="0">
                <a:solidFill>
                  <a:srgbClr val="0035DE"/>
                </a:solidFill>
                <a:effectLst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當烏西雅王崩的那年，我見主坐在高高的寶座上，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的衣裳垂下，遮滿聖殿。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其上有撒拉弗侍立，各有六個翅膀，用兩個翅膀遮臉，兩個翅膀遮腳，兩個翅膀飛翔。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彼此呼喊說：聖哉，聖哉，聖哉，萬軍之耶和華，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的榮光充滿全地。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6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1237" y="466928"/>
            <a:ext cx="10494335" cy="604087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耶穌捆綁撒旦的時候，就是</a:t>
            </a:r>
            <a:r>
              <a:rPr lang="zh-CN" altLang="en-US" sz="4800" u="sng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神的國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降臨的時候。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1:14-15</a:t>
            </a:r>
            <a:r>
              <a:rPr lang="zh-TW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，路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17:20-21)</a:t>
            </a:r>
            <a:endParaRPr lang="en-US" sz="4000" dirty="0">
              <a:solidFill>
                <a:srgbClr val="4B4BFF"/>
              </a:solidFill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hangingPunct="0"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馬可福音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1:14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約翰下監以後、耶穌來到加利利、宣傳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神的福音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15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說、日期滿了、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神的國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近了．你們當悔改、信福音。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3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0605" y="457200"/>
            <a:ext cx="10526232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路加福音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17:20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法利賽人問、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神的國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幾時來到．耶穌回答說、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神的國來到、不是眼所能見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的．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人也不得說、看哪、在這裏．看哪、在那裏．因為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神的國就在你們心裏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29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1792" y="578795"/>
            <a:ext cx="10972800" cy="5700409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一千年從何時開始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千禧年從耶穌</a:t>
            </a:r>
            <a:r>
              <a:rPr lang="zh-CN" altLang="en-US" sz="44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第一次來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的時候開始。</a:t>
            </a:r>
            <a:endParaRPr lang="en-US" sz="4400" dirty="0"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一千年有多長</a:t>
            </a:r>
            <a:r>
              <a:rPr lang="en-US" sz="4400" dirty="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象徵從耶穌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道成肉身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第一次來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至耶穌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駕雲降臨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再來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之間的教會恩典時期</a:t>
            </a:r>
            <a:r>
              <a:rPr lang="zh-TW" altLang="en-US" sz="4400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3984" y="578795"/>
            <a:ext cx="10742853" cy="5700409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如何解釋「將無底坑關閉，用印封上」</a:t>
            </a:r>
            <a:r>
              <a:rPr lang="zh-TW" altLang="en-US" sz="4800" dirty="0"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90563" lvl="4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目的是</a:t>
            </a:r>
            <a:r>
              <a:rPr lang="zh-TW" altLang="en-US" sz="48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限制</a:t>
            </a: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撒旦，使他不能</a:t>
            </a: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再</a:t>
            </a: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迷惑列國，聚集他們去</a:t>
            </a:r>
            <a:r>
              <a:rPr lang="zh-TW" altLang="en-US" sz="48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全面性地</a:t>
            </a: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毀滅神的子民。</a:t>
            </a:r>
            <a:endParaRPr lang="en-US" sz="4800" dirty="0">
              <a:solidFill>
                <a:srgbClr val="001B70"/>
              </a:solidFill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677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972" y="467832"/>
            <a:ext cx="10742428" cy="6098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"/>
            </a:pP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誰與基督一同作王一千年</a:t>
            </a:r>
            <a:r>
              <a:rPr lang="en-US" sz="4800" dirty="0">
                <a:solidFill>
                  <a:srgbClr val="00008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00002A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我又看見幾個寶座，也有坐在上面的，並有審判的權柄賜給他們。我又看見那些</a:t>
            </a:r>
            <a:r>
              <a:rPr lang="en-US" sz="4400" baseline="30000" dirty="0">
                <a:solidFill>
                  <a:srgbClr val="00002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4400" u="sng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因為給耶穌作見證並為神之道被斬者的靈魂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</a:t>
            </a:r>
            <a:r>
              <a:rPr lang="en-US" sz="4400" baseline="30000" dirty="0">
                <a:solidFill>
                  <a:srgbClr val="00002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</a:t>
            </a:r>
            <a:r>
              <a:rPr lang="zh-CN" altLang="en-US" sz="4400" u="sng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沒有拜過獸與獸像，也</a:t>
            </a:r>
            <a:r>
              <a:rPr lang="en-US" sz="4400" baseline="30000" dirty="0">
                <a:solidFill>
                  <a:srgbClr val="00002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4400" u="sng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沒有在額上和手上受過牠印記之人的靈魂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他們都復活了，與基督一同做王一千年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2A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972" y="467833"/>
            <a:ext cx="10526233" cy="5932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TW" altLang="en-US" sz="4800" u="sng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得勝者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「作王」是一個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已然未然</a:t>
            </a:r>
            <a:r>
              <a:rPr lang="zh-TW" altLang="en-US" sz="4800" dirty="0">
                <a:solidFill>
                  <a:srgbClr val="FF0000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9E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00009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already-but-not-yet</a:t>
            </a:r>
            <a:r>
              <a:rPr lang="en-US" sz="4400" b="1" dirty="0">
                <a:solidFill>
                  <a:srgbClr val="00009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的狀態。</a:t>
            </a:r>
            <a:endParaRPr lang="en-US" sz="48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弗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2:4  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然而，神既有豐富的憐憫，因他愛我們的大愛， 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5  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當我們死在過犯中的時候，便叫我們</a:t>
            </a:r>
            <a:r>
              <a:rPr lang="zh-CN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與基督一同活過來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你們得救是本乎恩。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endParaRPr lang="zh-CN" alt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972" y="446567"/>
            <a:ext cx="10728251" cy="5954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「歌革和瑪各」大戰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20:7-9)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和「基督再來時」大戰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19:19-21)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</a:t>
            </a:r>
            <a:r>
              <a:rPr lang="zh-TW" altLang="en-US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同一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大戰。</a:t>
            </a:r>
            <a:endParaRPr lang="en-US" altLang="zh-TW" sz="48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19:17-21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我又看見一位天使站在日頭中，向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天空所飛的鳥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大聲喊著說：「你們聚集來赴神的大筵席，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可以吃君王與將軍的肉，壯士與馬和騎馬者的肉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...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飛鳥都吃飽了他們的肉。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94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B12D-258E-17A0-0132-70296662E7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8708" y="466928"/>
            <a:ext cx="10526232" cy="5943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結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38:1  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人子啊，你要面向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瑪各地的歌革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，就是羅施、米設、土巴的王發預言攻擊他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18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主耶和華說：「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歌革上來攻擊以色列地的時候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，我的怒氣要從鼻孔裡發出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... 21 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主耶和華說：「我必命我的諸山發刀劍來攻擊歌革；人都要用刀劍殺害弟兄。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22  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我必用瘟疫和流血的事刑罰他。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我也必將暴雨、大雹與火，並硫磺降與他和他的軍隊，並他所率領的眾民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altLang="en-US" sz="4000" dirty="0"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763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B12D-258E-17A0-0132-70296662E7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9340" y="457201"/>
            <a:ext cx="10536865" cy="595332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結</a:t>
            </a:r>
            <a:r>
              <a:rPr lang="en-US" altLang="zh-CN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39:1-20 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人子啊，你要向歌革發預言攻擊他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... 17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「人子啊，主耶和華如此說：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你要對各類的飛鳥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和田野的走獸說：你們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聚集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來吧，要從四方聚到我為你們獻祭之地，就是在以色列山上獻大祭之地，好叫你們吃肉、喝血。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18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你們必吃勇士的肉，喝地上首領的血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...  20 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你們必在我席上飽吃馬匹和坐車的人，並勇士和一切的戰士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。這是主耶和華說的。」</a:t>
            </a:r>
            <a:endParaRPr lang="en-US" sz="8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40795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DE7C-410C-3C49-DEF7-A2D000CD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466928"/>
            <a:ext cx="10483702" cy="59338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啟示錄這兩段經文都引用以西結書對歌革和瑪各的預言。</a:t>
            </a:r>
            <a:endParaRPr lang="en-US" altLang="zh-TW" sz="4400" dirty="0">
              <a:solidFill>
                <a:srgbClr val="FFC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啟二十</a:t>
            </a:r>
            <a:r>
              <a:rPr 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8-9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引用以西結書</a:t>
            </a:r>
            <a:r>
              <a:rPr lang="en-US" altLang="zh-CN" sz="4000" u="sng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38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>
                <a:solidFill>
                  <a:srgbClr val="D1FFD1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000" dirty="0">
              <a:solidFill>
                <a:srgbClr val="D1FFD1"/>
              </a:solidFill>
              <a:latin typeface="DFPYuanBold-B5" panose="020F0700000000000000" pitchFamily="34" charset="-12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啟十九</a:t>
            </a:r>
            <a:r>
              <a:rPr 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19-21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引用以西結書</a:t>
            </a:r>
            <a:r>
              <a:rPr lang="en-US" altLang="zh-CN" sz="4000" u="sng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39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>
                <a:solidFill>
                  <a:srgbClr val="D1FFD1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000" dirty="0">
              <a:solidFill>
                <a:srgbClr val="D1FFD1"/>
              </a:solidFill>
              <a:latin typeface="DFPYuanBold-B5" panose="020F0700000000000000" pitchFamily="34" charset="-12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以西結書三十九章</a:t>
            </a:r>
            <a:r>
              <a:rPr lang="zh-TW" altLang="en-US" sz="4000" u="sng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重述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三十八章，這兩章描述</a:t>
            </a:r>
            <a:r>
              <a:rPr lang="zh-TW" altLang="en-US" sz="4000" u="sng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基督再來時</a:t>
            </a:r>
            <a:r>
              <a:rPr lang="zh-TW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的大戰。</a:t>
            </a:r>
            <a:r>
              <a:rPr lang="zh-CN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耶穌則是</a:t>
            </a:r>
            <a:r>
              <a:rPr lang="zh-CN" altLang="en-US" sz="4000" u="sng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千禧年過後</a:t>
            </a:r>
            <a:r>
              <a:rPr lang="zh-CN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才再來</a:t>
            </a:r>
            <a:r>
              <a:rPr lang="zh-TW" altLang="en-US" sz="4000" dirty="0"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DD3-B258-4CD8-AC3F-EA61E78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526"/>
            <a:ext cx="9980682" cy="9376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坐在寶座上的全能掌權者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82E-17FF-45B5-A81E-CCE61F6E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1600200"/>
            <a:ext cx="10752260" cy="5022274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我見從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腰以上，有彷彿光耀的精金，周圍都有火的形狀，又見從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腰以下，有彷彿火的形狀，周圍也有光輝。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28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下雨的日子，雲中虹的形狀怎樣，周圍光輝的形狀也是怎樣，這就是耶和華榮耀的形像，我一看見就俯伏在地，又聽見一位說話的聲音。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F06A3-1D5B-4A37-466F-D7B6207B11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3256" y="680483"/>
            <a:ext cx="10260418" cy="549703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200" b="1" dirty="0">
                <a:solidFill>
                  <a:srgbClr val="001B70"/>
                </a:solidFill>
                <a:latin typeface="Candara" panose="020E0502030303020204" pitchFamily="34" charset="0"/>
              </a:rPr>
              <a:t>Theodicy :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600" b="1" dirty="0">
                <a:solidFill>
                  <a:srgbClr val="002AB0"/>
                </a:solidFill>
                <a:latin typeface="Candara" panose="020E0502030303020204" pitchFamily="34" charset="0"/>
              </a:rPr>
              <a:t>An Overview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>
                <a:solidFill>
                  <a:srgbClr val="0035DE"/>
                </a:solidFill>
                <a:latin typeface="Candara" panose="020E0502030303020204" pitchFamily="34" charset="0"/>
              </a:rPr>
              <a:t>Dr. Philip Irving Mitchell, Director of the University Honors Program at Dallas Baptist University. 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>
                <a:solidFill>
                  <a:srgbClr val="001B70"/>
                </a:solidFill>
                <a:latin typeface="Candara" panose="020E0502030303020204" pitchFamily="34" charset="0"/>
              </a:rPr>
              <a:t>https://www3.dbu.edu/mitchell/theodicy_brief_overview.htm</a:t>
            </a:r>
          </a:p>
        </p:txBody>
      </p:sp>
    </p:spTree>
    <p:extLst>
      <p:ext uri="{BB962C8B-B14F-4D97-AF65-F5344CB8AC3E}">
        <p14:creationId xmlns:p14="http://schemas.microsoft.com/office/powerpoint/2010/main" val="232774428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F06A3-1D5B-4A37-466F-D7B6207B11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4037" y="223285"/>
            <a:ext cx="11398103" cy="640080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i="1" dirty="0">
                <a:solidFill>
                  <a:srgbClr val="000022"/>
                </a:solidFill>
                <a:latin typeface="Candara" panose="020E0502030303020204" pitchFamily="34" charset="0"/>
              </a:rPr>
              <a:t>A theodicy is </a:t>
            </a:r>
            <a:r>
              <a:rPr lang="en-US" sz="4000" b="1" i="1" dirty="0">
                <a:solidFill>
                  <a:srgbClr val="0035DE"/>
                </a:solidFill>
                <a:latin typeface="Candara" panose="020E0502030303020204" pitchFamily="34" charset="0"/>
              </a:rPr>
              <a:t>an attempt to justify or defend God in the face of evil</a:t>
            </a:r>
            <a:r>
              <a:rPr lang="en-US" sz="4000" i="1" dirty="0">
                <a:solidFill>
                  <a:srgbClr val="000022"/>
                </a:solidFill>
                <a:latin typeface="Candara" panose="020E0502030303020204" pitchFamily="34" charset="0"/>
              </a:rPr>
              <a:t> by answering the following problem, which in its most basic form involves these assumptions: </a:t>
            </a:r>
          </a:p>
          <a:p>
            <a:pPr marL="12001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4000" i="1" dirty="0">
                <a:solidFill>
                  <a:srgbClr val="002AB0"/>
                </a:solidFill>
                <a:latin typeface="Candara" panose="020E0502030303020204" pitchFamily="34" charset="0"/>
              </a:rPr>
              <a:t>God is all good and all powerful (and, therefore, all knowing). </a:t>
            </a:r>
          </a:p>
          <a:p>
            <a:pPr marL="12001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4000" i="1" dirty="0">
                <a:solidFill>
                  <a:srgbClr val="002AB0"/>
                </a:solidFill>
                <a:latin typeface="Candara" panose="020E0502030303020204" pitchFamily="34" charset="0"/>
              </a:rPr>
              <a:t>The universe/creation was made by God and/or exists in a contingent relationship to God. </a:t>
            </a:r>
          </a:p>
          <a:p>
            <a:pPr marL="12001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4000" i="1" dirty="0">
                <a:solidFill>
                  <a:srgbClr val="002AB0"/>
                </a:solidFill>
                <a:latin typeface="Candara" panose="020E0502030303020204" pitchFamily="34" charset="0"/>
              </a:rPr>
              <a:t>Evil exists in the world. </a:t>
            </a:r>
            <a:r>
              <a:rPr lang="en-US" sz="4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4737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F06A3-1D5B-4A37-466F-D7B6207B11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4037" y="223285"/>
            <a:ext cx="11398103" cy="6400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i="1" dirty="0">
                <a:solidFill>
                  <a:srgbClr val="000022"/>
                </a:solidFill>
                <a:latin typeface="Candara" panose="020E0502030303020204" pitchFamily="34" charset="0"/>
              </a:rPr>
              <a:t>As David Blumenthal observes, a good theodicy is one that has three characteristics: </a:t>
            </a: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"It should leave one with one’s sense of reality intact." (</a:t>
            </a:r>
            <a:r>
              <a:rPr lang="en-US" sz="3600" b="1" i="1" dirty="0">
                <a:solidFill>
                  <a:srgbClr val="0035DE"/>
                </a:solidFill>
                <a:latin typeface="Candara" panose="020E0502030303020204" pitchFamily="34" charset="0"/>
              </a:rPr>
              <a:t>It tells the truth about reality.</a:t>
            </a: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) </a:t>
            </a: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"It should leave one empowered within the intellectual-moral system in which one lives." (Namely, </a:t>
            </a:r>
            <a:r>
              <a:rPr lang="en-US" sz="3600" b="1" i="1" dirty="0">
                <a:solidFill>
                  <a:srgbClr val="0035DE"/>
                </a:solidFill>
                <a:latin typeface="Candara" panose="020E0502030303020204" pitchFamily="34" charset="0"/>
              </a:rPr>
              <a:t>it should not deny God’s basic power or goodness</a:t>
            </a: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.) </a:t>
            </a: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"It should be as intellectually coherent as possible." (It is an answer that is both </a:t>
            </a:r>
            <a:r>
              <a:rPr lang="en-US" sz="3600" b="1" i="1" dirty="0">
                <a:solidFill>
                  <a:srgbClr val="0035DE"/>
                </a:solidFill>
                <a:latin typeface="Candara" panose="020E0502030303020204" pitchFamily="34" charset="0"/>
              </a:rPr>
              <a:t>coherent and life-satisfying</a:t>
            </a:r>
            <a:r>
              <a:rPr lang="en-US" sz="3600" i="1" dirty="0">
                <a:solidFill>
                  <a:srgbClr val="001B70"/>
                </a:solidFill>
                <a:latin typeface="Candara" panose="020E0502030303020204" pitchFamily="34" charset="0"/>
              </a:rPr>
              <a:t>.)</a:t>
            </a:r>
            <a:endParaRPr lang="en-US" sz="4800" b="1" i="1" dirty="0">
              <a:solidFill>
                <a:srgbClr val="001B7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DD3-B258-4CD8-AC3F-EA61E78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5526"/>
            <a:ext cx="9980682" cy="9376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坐在寶座上的全能掌權者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82E-17FF-45B5-A81E-CCE61F6E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487332" cy="4790768"/>
          </a:xfrm>
        </p:spPr>
        <p:txBody>
          <a:bodyPr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0035DE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但以理書</a:t>
            </a:r>
            <a:r>
              <a:rPr lang="zh-TW" sz="4400" dirty="0">
                <a:solidFill>
                  <a:srgbClr val="0035DE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7:9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我觀看，見有寶座設立，上頭坐著亙古常在者，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的衣服潔白如雪，頭髮如純淨的羊毛，寶座乃火燄，其輪乃烈火。</a:t>
            </a:r>
            <a:r>
              <a:rPr lang="en-GB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面前有火像河發出，事奉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的有千千，在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面前侍立的有萬萬，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坐著要行審判，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案卷都展開了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雷聲與閃電 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坐寶座者的可畏</a:t>
            </a:r>
            <a:endParaRPr lang="en-US" sz="48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7" y="1600200"/>
            <a:ext cx="10494335" cy="4572000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出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埃及記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19:16</a:t>
            </a:r>
            <a:r>
              <a:rPr lang="en-US" alt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-17 </a:t>
            </a: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到了第三天早晨，在山上有雷轟，閃電，和密雲，並且角聲甚大，營中的百姓盡都發顫。摩西率領百姓出營迎接神，都站在山下。</a:t>
            </a:r>
            <a:endParaRPr lang="en-US" sz="4400" dirty="0">
              <a:solidFill>
                <a:srgbClr val="0035DE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5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5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玻璃海</a:t>
            </a:r>
            <a:endParaRPr lang="en-US" sz="53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11233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玻璃海</a:t>
            </a:r>
            <a:r>
              <a:rPr lang="en-US" altLang="zh-CN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象徵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天上的海</a:t>
            </a:r>
            <a:r>
              <a:rPr lang="en-US" altLang="zh-CN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取代地上的海；又將我們帶回創世記，上帝創造的初期：</a:t>
            </a:r>
            <a:endParaRPr lang="en-US" altLang="zh-CN" sz="4400" dirty="0"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創世記 </a:t>
            </a:r>
            <a:r>
              <a:rPr lang="en-US" alt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1:6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神說：諸水之間要有空氣，將水分為上下。</a:t>
            </a:r>
            <a:r>
              <a:rPr lang="en-US" altLang="zh-CN" sz="4400" dirty="0">
                <a:solidFill>
                  <a:srgbClr val="0035D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6097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98112-E45B-4E82-A9C3-C81C8CC4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7369"/>
            <a:ext cx="10368116" cy="182388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海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在巴勒斯坦地區的文化中帶著極神秘的負面色彩，裡面有很多壞東西。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CC07E-E9DB-4878-BDA3-FF5BA60B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17058"/>
            <a:ext cx="10668000" cy="38935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詩篇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74:13 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你曾用能力將海分開，將水中大魚的頭打破。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你曾砸碎</a:t>
            </a:r>
            <a:r>
              <a:rPr 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鱷魚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Leviathan</a:t>
            </a:r>
            <a:r>
              <a:rPr lang="en-US" sz="32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; </a:t>
            </a:r>
            <a:r>
              <a:rPr lang="zh-CN" altLang="en-US" sz="3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海中怪獸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的頭，把他給曠野的禽獸為食物。</a:t>
            </a:r>
            <a:r>
              <a:rPr 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〔禽獸原文作民〕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27:1 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到那日，耶和華必用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剛硬有力的大刀，刑罰</a:t>
            </a:r>
            <a:r>
              <a:rPr 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鱷魚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Leviathan</a:t>
            </a:r>
            <a:r>
              <a:rPr lang="en-US" sz="32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; </a:t>
            </a:r>
            <a:r>
              <a:rPr lang="zh-CN" altLang="en-US" sz="3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海中怪獸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，就是那快行的蛇，刑罰鱷魚就是那曲行的蛇，並殺海中的大魚。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9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5143-96E4-4410-9513-6503207D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8" y="698089"/>
            <a:ext cx="10058400" cy="54765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21:1 </a:t>
            </a:r>
            <a:r>
              <a:rPr lang="zh-TW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我又看見一個新天新地，因為先前的天地已經過去了，</a:t>
            </a:r>
            <a:r>
              <a:rPr lang="zh-TW" sz="5400" u="sng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海也不再有了</a:t>
            </a:r>
            <a:r>
              <a:rPr lang="zh-TW" sz="5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5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13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196D14-BC22-4557-A8E5-8D4DF0B60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accent1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啟示錄經文結構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6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53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二十四位長老</a:t>
            </a:r>
            <a:endParaRPr lang="en-US" sz="53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7" y="1600200"/>
            <a:ext cx="10504968" cy="4556051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5:8 </a:t>
            </a:r>
            <a:r>
              <a:rPr lang="zh-CN" alt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既拿了書卷，四活物和二十四位長老，就俯伏在羔羊面前，各拿著琴，和盛滿了香的金爐，這香就是眾聖徒的祈禱。</a:t>
            </a:r>
            <a:endParaRPr lang="en-US" altLang="zh-TW" sz="40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根據描述，二十四位長老的形象明顯是</a:t>
            </a: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君尊的祭司</a:t>
            </a: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：寶座周圍的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座位，金冠冕，琴，香爐</a:t>
            </a: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；似乎代表所有基督徒的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祭司身份</a:t>
            </a: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0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四活物</a:t>
            </a:r>
            <a:endParaRPr lang="en-US" sz="48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7" y="1600200"/>
            <a:ext cx="10494335" cy="4790768"/>
          </a:xfrm>
        </p:spPr>
        <p:txBody>
          <a:bodyPr>
            <a:normAutofit fontScale="92500"/>
          </a:bodyPr>
          <a:lstStyle/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四活物和類似於以賽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亞書所描述的</a:t>
            </a:r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撒拉弗</a:t>
            </a:r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6:2)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以西結書中的</a:t>
            </a:r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活物</a:t>
            </a:r>
            <a:r>
              <a:rPr lang="en-US" altLang="zh-CN" sz="40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(1:4-21)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然而啟示錄中的描述和以賽亞書，以西結書中的描述也略有不同。</a:t>
            </a:r>
            <a:endParaRPr lang="en-US" altLang="zh-CN" sz="4400" dirty="0">
              <a:solidFill>
                <a:schemeClr val="bg2">
                  <a:lumMod val="1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四活物很可能代表天地間所有的被造物。他們全部的職責就是敬拜上帝。</a:t>
            </a:r>
            <a:endParaRPr lang="en-US" sz="8000" dirty="0">
              <a:solidFill>
                <a:schemeClr val="bg2">
                  <a:lumMod val="1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11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D209-3E0B-4B8F-AC3F-8182854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7" y="462116"/>
            <a:ext cx="11248217" cy="116020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他們的職責在舊約與新約中的描述是一致的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DB5A-3BEC-4058-8E01-22697944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1" y="1622323"/>
            <a:ext cx="10790902" cy="477356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6:2	</a:t>
            </a:r>
            <a:r>
              <a:rPr lang="zh-TW" alt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其上有撒拉弗侍立，各有六個翅膀，用兩個翅膀遮臉，兩個翅膀遮腳，兩個翅膀飛翔。</a:t>
            </a:r>
            <a:r>
              <a:rPr 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alt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彼此呼喊說：聖哉，聖哉，聖哉，萬軍之耶和華，</a:t>
            </a:r>
            <a:r>
              <a:rPr lang="zh-CN" alt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36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的榮光充滿全地。</a:t>
            </a:r>
            <a:endParaRPr lang="en-US" sz="36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4:8	</a:t>
            </a:r>
            <a:r>
              <a:rPr lang="zh-TW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四活物各有六個翅膀，遍體內外都滿了眼睛，他們晝夜不住的說：聖哉，聖哉，聖哉，主神，是昔在今在以後永在的全能者。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28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5E9-9781-4BD2-9107-11F787EA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691377"/>
            <a:ext cx="10668000" cy="136044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上帝的稱呼</a:t>
            </a:r>
            <a:endParaRPr lang="en-US" sz="7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3A885-B49C-48BE-9C57-3C66F9C2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2509025"/>
            <a:ext cx="10667998" cy="3200400"/>
          </a:xfrm>
        </p:spPr>
        <p:txBody>
          <a:bodyPr anchor="t">
            <a:normAutofit/>
          </a:bodyPr>
          <a:lstStyle/>
          <a:p>
            <a:pPr marL="1149350" marR="0" indent="-1149350" algn="l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1:8 	</a:t>
            </a:r>
            <a:r>
              <a:rPr 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主神說：我是阿拉法，我是俄梅戛，是昔在今在以後永在的全能者。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3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5E9-9781-4BD2-9107-11F787EA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691377"/>
            <a:ext cx="10668000" cy="136044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耶穌基督的稱呼</a:t>
            </a:r>
            <a:endParaRPr lang="en-US" sz="7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3A885-B49C-48BE-9C57-3C66F9C2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2509024"/>
            <a:ext cx="10667998" cy="3211291"/>
          </a:xfrm>
        </p:spPr>
        <p:txBody>
          <a:bodyPr anchor="t">
            <a:normAutofit/>
          </a:bodyPr>
          <a:lstStyle/>
          <a:p>
            <a:pPr marL="1149350" marR="0" indent="-1149350" algn="l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US" altLang="zh-CN" sz="60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US" sz="6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CN" sz="6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我是阿拉法，我是俄梅戛；我是首先的，我是末後的；我是初，我是終。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51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391319"/>
            <a:ext cx="10972800" cy="60753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啟示錄是透過羅馬帝國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當時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的鏡片，對應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舊約先知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的預言，來說明</a:t>
            </a:r>
            <a:r>
              <a:rPr lang="zh-CN" altLang="en-US" sz="5400" dirty="0">
                <a:solidFill>
                  <a:srgbClr val="00B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末後必成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的事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現在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過去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—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未來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。所以我們所看到具象徵意義的數字與符號往往與</a:t>
            </a:r>
            <a:r>
              <a:rPr lang="zh-CN" altLang="en-US" sz="5400" u="sng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羅馬過去與當時的主政者及制度</a:t>
            </a:r>
            <a:r>
              <a:rPr lang="zh-CN" altLang="en-US" sz="5400" dirty="0">
                <a:solidFill>
                  <a:srgbClr val="001B7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有密切關係。</a:t>
            </a:r>
            <a:endParaRPr lang="en-US" sz="5400" dirty="0">
              <a:solidFill>
                <a:srgbClr val="001B7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99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</a:t>
            </a:r>
            <a:endParaRPr lang="en-US" sz="54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790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阿拉法</a:t>
            </a:r>
            <a:r>
              <a:rPr lang="zh-CN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en-US" altLang="zh-CN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 (</a:t>
            </a:r>
            <a:r>
              <a:rPr lang="en-US" altLang="zh-CN" sz="5400" dirty="0">
                <a:solidFill>
                  <a:srgbClr val="0035DE"/>
                </a:solidFill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a</a:t>
            </a:r>
            <a:r>
              <a:rPr lang="en-US" altLang="zh-CN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TW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俄梅戛</a:t>
            </a:r>
            <a:r>
              <a:rPr lang="zh-CN" altLang="en-US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en-US" altLang="zh-CN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W (</a:t>
            </a:r>
            <a:r>
              <a:rPr lang="en-US" altLang="zh-CN" sz="5400" dirty="0">
                <a:solidFill>
                  <a:srgbClr val="0035DE"/>
                </a:solidFill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w</a:t>
            </a:r>
            <a:r>
              <a:rPr lang="en-US" altLang="zh-CN" sz="5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我是首先的，也是末後的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– 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我是不受時間限制的；我是超越時間，又是在時空中掌權的。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2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sz="4800" dirty="0">
                <a:solidFill>
                  <a:srgbClr val="00002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44:6 </a:t>
            </a:r>
            <a:r>
              <a:rPr lang="zh-TW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耶和華以色列的君，以色列的救贖主萬軍之耶和華如此說：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我是首先的，我是末後的，除我以外，再沒有真神</a:t>
            </a:r>
            <a:r>
              <a:rPr lang="zh-TW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 </a:t>
            </a:r>
            <a:r>
              <a:rPr lang="zh-TW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自從我設立古時的民，誰能像我宣告，並且指明，又為自己陳說呢，讓他將未來的事，和必成的事說明。</a:t>
            </a:r>
            <a:endParaRPr lang="en-US" sz="4800" dirty="0">
              <a:solidFill>
                <a:srgbClr val="00002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30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TW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昔在今在以後永在的</a:t>
            </a:r>
            <a:endParaRPr lang="en-US" sz="5400" dirty="0">
              <a:solidFill>
                <a:srgbClr val="0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790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出埃及記 </a:t>
            </a:r>
            <a:r>
              <a:rPr lang="en-US" altLang="zh-CN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3:14</a:t>
            </a:r>
            <a:r>
              <a:rPr lang="zh-CN" altLang="en-US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CN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神對摩西說：我是</a:t>
            </a:r>
            <a:r>
              <a:rPr lang="zh-CN" sz="54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自有永有的</a:t>
            </a:r>
            <a:r>
              <a:rPr lang="en-US" altLang="zh-CN" sz="4000" dirty="0">
                <a:solidFill>
                  <a:srgbClr val="002AB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002AB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昔在今在以後永在的</a:t>
            </a:r>
            <a:r>
              <a:rPr lang="en-US" altLang="zh-CN" sz="4000" dirty="0">
                <a:solidFill>
                  <a:srgbClr val="002AB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，又說：你要對以色列人這樣說：那自有的打發我到你們這裡來。</a:t>
            </a:r>
            <a:r>
              <a:rPr lang="en-US" sz="5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1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512008"/>
            <a:ext cx="7485512" cy="695517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全能者 </a:t>
            </a:r>
            <a:r>
              <a:rPr lang="en-US" altLang="zh-CN" sz="36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Almighty</a:t>
            </a:r>
            <a:endParaRPr lang="en-US" sz="4400" b="1" i="1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4" y="1605517"/>
            <a:ext cx="10094259" cy="4571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Hebrew: </a:t>
            </a:r>
            <a:r>
              <a:rPr lang="he-IL" sz="6000" dirty="0">
                <a:solidFill>
                  <a:srgbClr val="C00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אֵל שַׁדַּי</a:t>
            </a:r>
            <a:r>
              <a:rPr lang="en-US" sz="4400" dirty="0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is conventionally translated into English as </a:t>
            </a:r>
            <a:r>
              <a:rPr lang="en-US" sz="4000" b="1" i="1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God Almighty</a:t>
            </a:r>
            <a:endParaRPr lang="en-US" altLang="zh-CN" sz="9600" b="1" i="1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2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這個稱呼在啟示錄中一共出現七次</a:t>
            </a:r>
            <a:r>
              <a:rPr lang="zh-CN" altLang="en-US" sz="48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r>
              <a:rPr lang="en-US" sz="4800" i="1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1:8; 4:8; 11:17; 15:3; 16:7; 19:6; 21:22</a:t>
            </a:r>
            <a:r>
              <a:rPr lang="zh-CN" altLang="en-US" sz="48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sz="48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22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7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D3E1-1E02-47D6-9638-1ED0311D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48" y="471949"/>
            <a:ext cx="8662220" cy="1208684"/>
          </a:xfrm>
        </p:spPr>
        <p:txBody>
          <a:bodyPr anchor="ctr">
            <a:normAutofit/>
          </a:bodyPr>
          <a:lstStyle/>
          <a:p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一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)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序言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	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D1AE-1D43-4DD2-B2B8-F6F8B4A8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888" y="1860697"/>
            <a:ext cx="8215426" cy="4680155"/>
          </a:xfrm>
        </p:spPr>
        <p:txBody>
          <a:bodyPr>
            <a:normAutofit/>
          </a:bodyPr>
          <a:lstStyle/>
          <a:p>
            <a:pPr marL="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2AB0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序言是由四個部分組成</a:t>
            </a:r>
            <a:endParaRPr lang="en-US" sz="4800" dirty="0">
              <a:solidFill>
                <a:srgbClr val="002AB0"/>
              </a:solidFill>
              <a:effectLst/>
              <a:latin typeface="DFYuanBold-B5" panose="020F0709000000000000" pitchFamily="49" charset="-120"/>
              <a:ea typeface="DFYuanBold-B5" panose="020F0709000000000000" pitchFamily="49" charset="-120"/>
              <a:cs typeface="Times New Roman" panose="02020603050405020304" pitchFamily="18" charset="0"/>
            </a:endParaRPr>
          </a:p>
          <a:p>
            <a:pPr marL="1139825" indent="-688975"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緣起 </a:t>
            </a:r>
            <a:r>
              <a:rPr 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(1:1-3) </a:t>
            </a:r>
          </a:p>
          <a:p>
            <a:pPr marL="1139825" marR="0" indent="-688975"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開場白</a:t>
            </a:r>
            <a:r>
              <a:rPr 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(1:4-8)</a:t>
            </a:r>
          </a:p>
          <a:p>
            <a:pPr marL="1139825" indent="-688975"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基督顯現的異象 </a:t>
            </a:r>
            <a:r>
              <a:rPr 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(1:9-20) </a:t>
            </a:r>
          </a:p>
          <a:p>
            <a:pPr marL="1139825" indent="-688975"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給七個教會的信 </a:t>
            </a:r>
            <a:r>
              <a:rPr 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(2:1-3:23)</a:t>
            </a:r>
          </a:p>
        </p:txBody>
      </p:sp>
    </p:spTree>
    <p:extLst>
      <p:ext uri="{BB962C8B-B14F-4D97-AF65-F5344CB8AC3E}">
        <p14:creationId xmlns:p14="http://schemas.microsoft.com/office/powerpoint/2010/main" val="33020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8541" y="467834"/>
            <a:ext cx="10470777" cy="603929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舊約背景</a:t>
            </a:r>
            <a:r>
              <a:rPr 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The LORD God of the Host (Armies)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58267E"/>
                </a:solidFill>
                <a:latin typeface="Bwhebb" panose="02020603050405020304" pitchFamily="18" charset="0"/>
              </a:rPr>
              <a:t>tAab'c. yhel{a/ hw"hyw:</a:t>
            </a:r>
            <a:endParaRPr lang="en-US" altLang="zh-CN" sz="6600" dirty="0">
              <a:solidFill>
                <a:srgbClr val="58267E"/>
              </a:solidFill>
              <a:latin typeface="Courier New" panose="02070309020205020404" pitchFamily="49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撒母耳記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下</a:t>
            </a:r>
            <a:r>
              <a:rPr lang="en-US" altLang="zh-TW" sz="4000" dirty="0">
                <a:solidFill>
                  <a:srgbClr val="0035DE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35DE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5:10 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大衛日見強盛，因為</a:t>
            </a:r>
            <a:r>
              <a:rPr lang="zh-TW" altLang="en-US" sz="4000" u="sng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耶和華萬軍之神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與他同在。</a:t>
            </a:r>
            <a:endParaRPr lang="en-US" sz="4000" dirty="0">
              <a:solidFill>
                <a:srgbClr val="0035DE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耶利米書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35DE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5:14 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</a:t>
            </a:r>
            <a:r>
              <a:rPr lang="zh-TW" altLang="en-US" sz="4000" u="sng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耶和華萬軍之神</a:t>
            </a:r>
            <a:r>
              <a:rPr lang="zh-TW" altLang="en-US" sz="4000" dirty="0">
                <a:solidFill>
                  <a:srgbClr val="0035DE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如此說：因為百姓說這話，我必使我的話，在你口中為火，使他們為柴，這火便將他們燒滅。</a:t>
            </a:r>
            <a:endParaRPr lang="en-US" sz="4000" dirty="0">
              <a:solidFill>
                <a:srgbClr val="0035DE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800" dirty="0">
              <a:solidFill>
                <a:srgbClr val="0035DE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6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latin typeface="Candara" panose="020E0502030303020204" pitchFamily="34" charset="0"/>
                <a:ea typeface="DFYuanMedium-B5" panose="020F0509000000000000" pitchFamily="49" charset="-120"/>
              </a:rPr>
              <a:t>敬拜的最高峰</a:t>
            </a:r>
            <a:endParaRPr lang="en-US" sz="5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7907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每逢四活物將榮耀，尊貴，感謝，歸給那坐在寶座上，活到永永遠遠者的時候，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那二十四位長老，就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俯伏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在坐寶座的面前，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敬拜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那活到永永遠遠的，又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把他們的冠冕放在寶座前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，說：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我們的主，我們的神，你是配得榮耀尊貴權柄的，因為你創造了萬物，並且萬物因你的旨意被創造而有的。</a:t>
            </a:r>
            <a:endParaRPr lang="en-US" sz="40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9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對上帝的敬拜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</a:t>
            </a:r>
            <a:r>
              <a:rPr lang="zh-TW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對羔羊的敬拜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是同等的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274300" cy="47907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E2B4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22:1 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天使又指示我在城內街道當中一道生命水的河，明亮如水晶，從</a:t>
            </a:r>
            <a:r>
              <a:rPr lang="zh-TW" sz="4400" u="sng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神和羔羊的寶座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流出來</a:t>
            </a:r>
            <a:r>
              <a:rPr lang="en-GB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以後再沒有咒詛，在城裡有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神和羔羊的寶座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u="sng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都要事奉</a:t>
            </a:r>
            <a:r>
              <a:rPr lang="zh-CN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也要見</a:t>
            </a:r>
            <a:r>
              <a:rPr lang="zh-CN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u="sng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的面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u="sng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的名字</a:t>
            </a:r>
            <a:r>
              <a:rPr lang="zh-TW" sz="44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必寫在他們的額上。</a:t>
            </a:r>
            <a:r>
              <a:rPr lang="en-GB" sz="36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『神和羔羊』都變成單數</a:t>
            </a:r>
            <a:r>
              <a:rPr lang="en-GB" sz="36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000096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42F0D-E3D4-4A42-96F3-46579297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5152"/>
            <a:ext cx="9980682" cy="958009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48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比較保羅的敬拜觀</a:t>
            </a:r>
            <a:endParaRPr lang="en-US" sz="4800" dirty="0">
              <a:solidFill>
                <a:srgbClr val="001B7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F1376-FA72-45F0-951C-E9E8CCC4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600200"/>
            <a:ext cx="10713865" cy="4572000"/>
          </a:xfrm>
        </p:spPr>
        <p:txBody>
          <a:bodyPr anchor="ctr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58267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羅馬書 </a:t>
            </a:r>
            <a:r>
              <a:rPr lang="en-US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12:1 </a:t>
            </a:r>
            <a:r>
              <a:rPr lang="zh-TW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所以弟兄們，我以神的慈悲勸你們，將身體獻上，當作活祭，是聖潔的，是神所喜悅的，你們如此事奉</a:t>
            </a:r>
            <a:r>
              <a:rPr lang="en-GB" sz="36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敬拜</a:t>
            </a:r>
            <a:r>
              <a:rPr lang="en-GB" sz="36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，乃是理所當然的。</a:t>
            </a:r>
            <a:endParaRPr lang="en-US" sz="4000" dirty="0">
              <a:solidFill>
                <a:srgbClr val="58267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58267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腓立比書 </a:t>
            </a:r>
            <a:r>
              <a:rPr lang="en-US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2:17 </a:t>
            </a:r>
            <a:r>
              <a:rPr lang="zh-TW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我以你們的信心為</a:t>
            </a:r>
            <a:r>
              <a:rPr lang="zh-TW" sz="4000" u="sng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供獻的祭物</a:t>
            </a:r>
            <a:r>
              <a:rPr lang="zh-TW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，我若</a:t>
            </a:r>
            <a:r>
              <a:rPr lang="zh-TW" sz="4000" u="sng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被澆奠在其上</a:t>
            </a:r>
            <a:r>
              <a:rPr lang="zh-TW" sz="40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，也是喜樂，並且與你們眾人一同喜樂。</a:t>
            </a:r>
            <a:endParaRPr lang="en-US" sz="4000" dirty="0">
              <a:solidFill>
                <a:srgbClr val="58267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9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5E9-9781-4BD2-9107-11F787EA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691377"/>
            <a:ext cx="10668000" cy="136044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羔羊</a:t>
            </a:r>
            <a:endParaRPr lang="en-US" sz="7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3A885-B49C-48BE-9C57-3C66F9C2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2509025"/>
            <a:ext cx="10667998" cy="3657598"/>
          </a:xfrm>
        </p:spPr>
        <p:txBody>
          <a:bodyPr anchor="t">
            <a:normAutofit/>
          </a:bodyPr>
          <a:lstStyle/>
          <a:p>
            <a:pPr marL="0" marR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5:6 </a:t>
            </a:r>
            <a:r>
              <a:rPr lang="zh-TW" sz="4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我又看見寶座與四活物並長老之中，有羔羊站立，像是被殺過的，有七角七眼，就是神的七靈，奉差遣往普天下去的。</a:t>
            </a:r>
            <a:endParaRPr lang="en-US" sz="4400" dirty="0">
              <a:solidFill>
                <a:srgbClr val="FFFF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4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D209-3E0B-4B8F-AC3F-8182854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96" y="462116"/>
            <a:ext cx="10269793" cy="203724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寶座前四活物的職責在舊約與新約中的描述是一致的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DB5A-3BEC-4058-8E01-22697944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8" y="2499360"/>
            <a:ext cx="10292201" cy="38965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4:8	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四活物各有六個翅膀，遍體內外都滿了眼睛，他們晝夜不住的說：</a:t>
            </a: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聖哉，聖哉，聖哉，主神，是昔在今在以後永在的全能者。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5260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DB5A-3BEC-4058-8E01-22697944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97" y="701041"/>
            <a:ext cx="10269908" cy="5694844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6:2	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其上有撒拉弗侍立，各有六個翅膀，用兩個翅膀遮臉，兩個翅膀遮腳，兩個翅膀飛翔。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彼此呼喊說：</a:t>
            </a: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聖哉，聖哉，聖哉，萬軍之耶和華，</a:t>
            </a: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的榮光充滿全地。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19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198D19-C345-478C-B718-28FF69E9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314" y="1361209"/>
            <a:ext cx="6861959" cy="1132609"/>
          </a:xfrm>
        </p:spPr>
        <p:txBody>
          <a:bodyPr anchor="ctr">
            <a:normAutofit/>
          </a:bodyPr>
          <a:lstStyle/>
          <a:p>
            <a:pPr algn="r"/>
            <a:r>
              <a:rPr lang="zh-CN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</a:t>
            </a:r>
            <a:r>
              <a:rPr lang="en-US" altLang="zh-CN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800" b="1" i="1" cap="small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The Lamb</a:t>
            </a:r>
            <a:endParaRPr lang="en-US" sz="8800" b="1" i="1" cap="small" dirty="0">
              <a:solidFill>
                <a:srgbClr val="2D051A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AB4F51-9F54-426C-9F46-BA34539CE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8" y="2753591"/>
            <a:ext cx="10252366" cy="2743200"/>
          </a:xfrm>
        </p:spPr>
        <p:txBody>
          <a:bodyPr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被殺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過的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我又看見寶座與四活物並長老之中，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有羔羊站立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像是被殺過的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，有七角七眼，就是神的七靈，奉差遣往普天下去的。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5:6)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3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3840"/>
            <a:ext cx="9980682" cy="929322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約翰激動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憂傷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45718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在天上，地上，地底下，</a:t>
            </a:r>
            <a:r>
              <a:rPr lang="zh-TW" sz="4400" u="sng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沒有能展開能觀看那書卷的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因為沒有配展開，配觀看那書卷的，我就大哭。</a:t>
            </a:r>
            <a:endParaRPr lang="en-US" sz="4400" dirty="0">
              <a:solidFill>
                <a:srgbClr val="00002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59:16 </a:t>
            </a:r>
            <a:r>
              <a:rPr lang="zh-CN" altLang="en-US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見無人拯救，無人代求，甚為詫異，就用自己的膀臂施行拯救，以公義扶持自己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羔羊配得稱頌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7907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他們唱新歌，說：你配拿書卷，配揭開七印，因為你曾被殺，用自己的血從各族各方，各民各國中買了人來，叫他們歸於神，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又叫他們成為國民，作祭司，歸於神，在地上執掌王權。</a:t>
            </a:r>
            <a:r>
              <a:rPr lang="zh-CN" sz="4400" dirty="0">
                <a:effectLst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5:9-10)</a:t>
            </a:r>
            <a:endParaRPr lang="en-US" sz="80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48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D3E1-1E02-47D6-9638-1ED0311D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48" y="471949"/>
            <a:ext cx="8662220" cy="1208684"/>
          </a:xfrm>
        </p:spPr>
        <p:txBody>
          <a:bodyPr anchor="ctr">
            <a:normAutofit/>
          </a:bodyPr>
          <a:lstStyle/>
          <a:p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二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)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主要異象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D1AE-1D43-4DD2-B2B8-F6F8B4A8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772" y="2084439"/>
            <a:ext cx="8662219" cy="41098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2AB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第四章一開始約翰被召喚進入天上一個敞開的門。最初的景象是整卷書的樞紐。其他一切都好像輻射線，從此處上帝的寶座，祂的七靈，和被殺的羔羊向外輻射。</a:t>
            </a:r>
            <a:endParaRPr lang="en-US" sz="8000" dirty="0">
              <a:solidFill>
                <a:srgbClr val="002AB0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7"/>
            <a:ext cx="10992464" cy="6147513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似乎先知以賽亞預言將來還有一次的出埃及，還有一次的救贖：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1143000" marR="0" indent="-68580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en-GB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35:10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並且耶和華救贖的民必歸回，歌唱來到錫安，永樂必歸到他們的頭上，他們必得著歡喜快樂，憂愁歎息盡都逃避。</a:t>
            </a:r>
            <a:endParaRPr lang="en-US" sz="40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1143000" marR="0" indent="-68580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en-GB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51:11 </a:t>
            </a:r>
            <a:r>
              <a:rPr lang="zh-TW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耶和華救贖的民必歸回，歌唱來到錫安，永樂必歸到他們的頭上，他們必得著歡喜快樂，憂愁歎息盡都逃避。</a:t>
            </a:r>
            <a:endParaRPr lang="en-US" sz="4000" dirty="0">
              <a:solidFill>
                <a:srgbClr val="0035DE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7652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AA5AB-5A9F-47A7-AFC7-D79D0A5C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680720"/>
            <a:ext cx="10731795" cy="57200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啟示錄描述各種的災難明顯是在將讀者帶回出埃及的場景，看到終極的救贖。</a:t>
            </a:r>
            <a:endParaRPr lang="en-US" altLang="zh-CN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事實上，從啟示錄的觀點來看，聖徒在地上等候基督再臨的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日子似乎就</a:t>
            </a:r>
            <a:r>
              <a:rPr 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好像當年以色列人在曠野受試煉的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日子一樣</a:t>
            </a:r>
            <a:r>
              <a:rPr 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並且在以賽亞書</a:t>
            </a: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53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章中，先知詳細敘述了一位受苦的彌賽亞，被殺的羔羊：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53:7 </a:t>
            </a:r>
            <a:r>
              <a:rPr lang="zh-TW" sz="48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他被欺壓，在受苦的時候卻不開口，</a:t>
            </a:r>
            <a:r>
              <a:rPr lang="zh-TW" sz="3200" dirty="0">
                <a:solidFill>
                  <a:srgbClr val="3A43F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〔或作他受欺壓卻自卑不開口〕</a:t>
            </a:r>
            <a:r>
              <a:rPr lang="zh-TW" sz="4800" dirty="0">
                <a:solidFill>
                  <a:srgbClr val="00009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他像羊羔被牽到宰殺之地，又像羊在剪毛的人手下無聲，他也是這樣不開口。</a:t>
            </a:r>
            <a:endParaRPr lang="en-US" sz="4800" dirty="0">
              <a:solidFill>
                <a:srgbClr val="000096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690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AA5AB-5A9F-47A7-AFC7-D79D0A5C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8" y="680720"/>
            <a:ext cx="10295152" cy="5496560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這『被殺的羔羊』正顯明上帝得勝的方式乃是用人看來最軟弱，最失敗</a:t>
            </a: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，最難認同</a:t>
            </a: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的方式來成就無人可做成的事工，</a:t>
            </a: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就是</a:t>
            </a: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祂的救贖大功。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0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AA5AB-5A9F-47A7-AFC7-D79D0A5C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80720"/>
            <a:ext cx="10302240" cy="57200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為這事，我三次求過主，叫這剌離開我。</a:t>
            </a:r>
            <a:r>
              <a:rPr lang="en-US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他對我說：</a:t>
            </a:r>
            <a:r>
              <a:rPr lang="en-US" altLang="zh-TW" sz="48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我的恩典夠你用的，因為我的能力，是在人的軟弱上顯得完</a:t>
            </a:r>
            <a:r>
              <a:rPr lang="zh-TW" altLang="en-US" sz="4800" dirty="0">
                <a:solidFill>
                  <a:srgbClr val="FFFFC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全，</a:t>
            </a:r>
            <a:r>
              <a:rPr lang="en-US" altLang="zh-TW" sz="48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所以我更喜歡誇自己的軟弱，好叫基督的能力覆庇我。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GB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Aft>
                <a:spcPts val="12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哥林多後書 </a:t>
            </a:r>
            <a: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12:8-10</a:t>
            </a:r>
            <a:endParaRPr lang="en-US" sz="6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45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羔羊與書卷</a:t>
            </a:r>
            <a:endParaRPr lang="en-US" sz="166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790768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5:9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他們唱新歌，說：你</a:t>
            </a:r>
            <a:r>
              <a:rPr lang="zh-TW" sz="44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配拿書卷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配揭開七印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，因為你曾被殺，用自己的血從各族各方，各民各國中買了人來，叫他們歸於神，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又叫他們成為國民，作祭司，歸於神，在地上執掌王權。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50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羔羊的跟隨者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(144,000)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18920"/>
            <a:ext cx="10271937" cy="5011994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7:2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我又看見另有一位天使，從日出之地上來，拿著永生神的印，他就向那得著權柄能傷害地和海的四位天使，大聲喊著說：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地與海並樹木，你們不可傷害，等我們印了我們神眾僕人的額。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我聽見以色列人，各支派中受印的數目，有十四萬四千。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48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7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他們是誰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609580" cy="479044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7:13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長老中有一位問我說：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這些穿白衣的是誰，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是從那裡來的。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我對他說：我主，你知道，他向我說：這些人是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從大患難中出來的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曾用羔羊的血，把衣裳洗白淨了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所以他們在神寶座前，晝夜在他殿中事奉他，坐寶座的要用帳幕覆庇他們。</a:t>
            </a:r>
            <a:endParaRPr lang="en-US" sz="4400" dirty="0">
              <a:solidFill>
                <a:srgbClr val="00002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8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1206152" cy="5928852"/>
          </a:xfrm>
        </p:spPr>
        <p:txBody>
          <a:bodyPr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22:</a:t>
            </a:r>
            <a:r>
              <a:rPr 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12 </a:t>
            </a: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「看哪，我必快來！</a:t>
            </a: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賞罰在我，要照各人所行的報應他。</a:t>
            </a:r>
            <a:r>
              <a:rPr lang="en-US" sz="4800" dirty="0">
                <a:solidFill>
                  <a:srgbClr val="002AB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13 </a:t>
            </a: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我是阿拉法，我是俄梅戛；我是首先的，我是末後的；我是初，我是終。</a:t>
            </a:r>
            <a:r>
              <a:rPr 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14 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那些洗淨自己衣服的有福了！</a:t>
            </a:r>
            <a:r>
              <a:rPr lang="zh-CN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可得權柄能到生命樹那裡，也能從門進城。</a:t>
            </a:r>
            <a:endParaRPr lang="en-US" sz="8800" dirty="0">
              <a:solidFill>
                <a:srgbClr val="001B7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8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1206152" cy="5928852"/>
          </a:xfrm>
        </p:spPr>
        <p:txBody>
          <a:bodyPr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他們自己</a:t>
            </a:r>
            <a:r>
              <a:rPr lang="zh-TW" sz="48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用羔羊的血把衣服洗淨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他們的主動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</a:t>
            </a:r>
            <a:r>
              <a:rPr lang="zh-CN" sz="4800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表明他們與羔羊的認同關係；他們是羔羊的見證人，也是殉道者。</a:t>
            </a:r>
            <a:endParaRPr lang="en-US" sz="48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914400" marR="0" indent="-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大災難之前</a:t>
            </a:r>
            <a:r>
              <a:rPr lang="zh-CN" sz="48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『被提』的觀念</a:t>
            </a:r>
            <a:r>
              <a:rPr lang="zh-CN" altLang="en-US" sz="48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顯然</a:t>
            </a:r>
            <a:r>
              <a:rPr lang="zh-CN" sz="48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不是啟示錄的觀念或是信息。</a:t>
            </a:r>
            <a:r>
              <a:rPr lang="zh-CN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啟示錄明明的告訴我們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聖徒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必然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經歷大災難</a:t>
            </a:r>
            <a:r>
              <a:rPr lang="zh-CN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BB6B118-A21B-4384-85C0-E2497B788547}"/>
              </a:ext>
            </a:extLst>
          </p:cNvPr>
          <p:cNvSpPr/>
          <p:nvPr/>
        </p:nvSpPr>
        <p:spPr>
          <a:xfrm>
            <a:off x="660400" y="213360"/>
            <a:ext cx="10922000" cy="64312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B92D8F-617B-48AB-BC2B-F93330237792}"/>
              </a:ext>
            </a:extLst>
          </p:cNvPr>
          <p:cNvSpPr/>
          <p:nvPr/>
        </p:nvSpPr>
        <p:spPr>
          <a:xfrm>
            <a:off x="2921161" y="1316989"/>
            <a:ext cx="6359839" cy="4216400"/>
          </a:xfrm>
          <a:prstGeom prst="ellipse">
            <a:avLst/>
          </a:prstGeom>
          <a:noFill/>
          <a:ln w="76200">
            <a:solidFill>
              <a:srgbClr val="001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968FE1-B513-46AA-8B43-874C74DB1032}"/>
              </a:ext>
            </a:extLst>
          </p:cNvPr>
          <p:cNvSpPr/>
          <p:nvPr/>
        </p:nvSpPr>
        <p:spPr>
          <a:xfrm>
            <a:off x="5207634" y="2546350"/>
            <a:ext cx="1924685" cy="17653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1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8344E-B2B7-4A5F-9899-6A4040E852A8}"/>
              </a:ext>
            </a:extLst>
          </p:cNvPr>
          <p:cNvSpPr txBox="1"/>
          <p:nvPr/>
        </p:nvSpPr>
        <p:spPr>
          <a:xfrm>
            <a:off x="5398274" y="3013501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0035DE"/>
                </a:solidFill>
                <a:effectLst/>
                <a:uLnTx/>
                <a:uFillTx/>
                <a:latin typeface="DFYaYiW6-B5" panose="040B0609000000000000" pitchFamily="81" charset="-120"/>
                <a:ea typeface="DFYaYiW6-B5" panose="040B0609000000000000" pitchFamily="81" charset="-120"/>
                <a:cs typeface="+mn-cs"/>
              </a:rPr>
              <a:t>寶座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0035DE"/>
              </a:solidFill>
              <a:effectLst/>
              <a:uLnTx/>
              <a:uFillTx/>
              <a:latin typeface="DFYaYiW6-B5" panose="040B0609000000000000" pitchFamily="81" charset="-120"/>
              <a:ea typeface="DFYaYiW6-B5" panose="040B0609000000000000" pitchFamily="81" charset="-12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DA35E9-0E82-4E05-8A97-2302C953785E}"/>
              </a:ext>
            </a:extLst>
          </p:cNvPr>
          <p:cNvCxnSpPr>
            <a:cxnSpLocks/>
          </p:cNvCxnSpPr>
          <p:nvPr/>
        </p:nvCxnSpPr>
        <p:spPr>
          <a:xfrm flipH="1">
            <a:off x="1531921" y="3395610"/>
            <a:ext cx="3653156" cy="134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49A598-909F-4CA9-952E-35044FEEE111}"/>
              </a:ext>
            </a:extLst>
          </p:cNvPr>
          <p:cNvCxnSpPr>
            <a:cxnSpLocks/>
          </p:cNvCxnSpPr>
          <p:nvPr/>
        </p:nvCxnSpPr>
        <p:spPr>
          <a:xfrm flipH="1" flipV="1">
            <a:off x="6101391" y="511175"/>
            <a:ext cx="36334" cy="2018030"/>
          </a:xfrm>
          <a:prstGeom prst="straightConnector1">
            <a:avLst/>
          </a:prstGeom>
          <a:ln w="57150">
            <a:solidFill>
              <a:srgbClr val="3A43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6ED416-2D32-436D-AE1A-397DF1075648}"/>
              </a:ext>
            </a:extLst>
          </p:cNvPr>
          <p:cNvCxnSpPr>
            <a:cxnSpLocks/>
          </p:cNvCxnSpPr>
          <p:nvPr/>
        </p:nvCxnSpPr>
        <p:spPr>
          <a:xfrm flipH="1">
            <a:off x="3269399" y="3998026"/>
            <a:ext cx="2128875" cy="164529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35B92-D497-4294-AAD2-C682066E3546}"/>
              </a:ext>
            </a:extLst>
          </p:cNvPr>
          <p:cNvCxnSpPr>
            <a:cxnSpLocks/>
          </p:cNvCxnSpPr>
          <p:nvPr/>
        </p:nvCxnSpPr>
        <p:spPr>
          <a:xfrm flipH="1" flipV="1">
            <a:off x="3098690" y="1016275"/>
            <a:ext cx="2403248" cy="177195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FF84F-0F2F-4B98-818E-D6088DDC9A30}"/>
              </a:ext>
            </a:extLst>
          </p:cNvPr>
          <p:cNvCxnSpPr>
            <a:cxnSpLocks/>
          </p:cNvCxnSpPr>
          <p:nvPr/>
        </p:nvCxnSpPr>
        <p:spPr>
          <a:xfrm>
            <a:off x="6909803" y="3998273"/>
            <a:ext cx="2311353" cy="1680589"/>
          </a:xfrm>
          <a:prstGeom prst="straightConnector1">
            <a:avLst/>
          </a:prstGeom>
          <a:ln w="57150">
            <a:solidFill>
              <a:srgbClr val="2D05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75A601-2A3D-48EA-B50C-0754B020F615}"/>
              </a:ext>
            </a:extLst>
          </p:cNvPr>
          <p:cNvCxnSpPr>
            <a:cxnSpLocks/>
          </p:cNvCxnSpPr>
          <p:nvPr/>
        </p:nvCxnSpPr>
        <p:spPr>
          <a:xfrm flipV="1">
            <a:off x="6840842" y="1016275"/>
            <a:ext cx="2262627" cy="17672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9243DD1-D234-4F64-A714-C8B80DF8273B}"/>
              </a:ext>
            </a:extLst>
          </p:cNvPr>
          <p:cNvSpPr txBox="1"/>
          <p:nvPr/>
        </p:nvSpPr>
        <p:spPr>
          <a:xfrm>
            <a:off x="2959414" y="1715331"/>
            <a:ext cx="634019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5DE"/>
                </a:solidFill>
                <a:effectLst/>
                <a:uLnTx/>
                <a:uFillTx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七個印，七個號，和七個碗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5DE"/>
              </a:solidFill>
              <a:effectLst/>
              <a:uLnTx/>
              <a:uFillTx/>
              <a:latin typeface="DFYaYiW6-B5" panose="040B0609000000000000" pitchFamily="81" charset="-120"/>
              <a:ea typeface="DFYaYiW6-B5" panose="040B0609000000000000" pitchFamily="81" charset="-12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5B86F-9776-442A-86EF-072567CDDC00}"/>
              </a:ext>
            </a:extLst>
          </p:cNvPr>
          <p:cNvCxnSpPr>
            <a:cxnSpLocks/>
          </p:cNvCxnSpPr>
          <p:nvPr/>
        </p:nvCxnSpPr>
        <p:spPr>
          <a:xfrm flipV="1">
            <a:off x="7132319" y="3388995"/>
            <a:ext cx="3653155" cy="26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4CD035-5F7C-432D-AB57-26D937B90AC6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169977" y="4311650"/>
            <a:ext cx="56384" cy="2248638"/>
          </a:xfrm>
          <a:prstGeom prst="straightConnector1">
            <a:avLst/>
          </a:prstGeom>
          <a:ln w="57150">
            <a:solidFill>
              <a:srgbClr val="3A43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8A504A3-7E16-4039-86DB-4AD1AE58F89D}"/>
              </a:ext>
            </a:extLst>
          </p:cNvPr>
          <p:cNvSpPr txBox="1"/>
          <p:nvPr/>
        </p:nvSpPr>
        <p:spPr>
          <a:xfrm>
            <a:off x="4464784" y="4519521"/>
            <a:ext cx="32624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5DE"/>
                </a:solidFill>
                <a:effectLst/>
                <a:uLnTx/>
                <a:uFillTx/>
                <a:latin typeface="DFYaYiW6-B5" panose="040B0609000000000000" pitchFamily="81" charset="-120"/>
                <a:ea typeface="DFYaYiW6-B5" panose="040B0609000000000000" pitchFamily="81" charset="-120"/>
              </a:rPr>
              <a:t>三個審判系列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5DE"/>
              </a:solidFill>
              <a:effectLst/>
              <a:uLnTx/>
              <a:uFillTx/>
              <a:latin typeface="DFYaYiW6-B5" panose="040B0609000000000000" pitchFamily="81" charset="-120"/>
              <a:ea typeface="DFYaYiW6-B5" panose="040B0609000000000000" pitchFamily="81" charset="-12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2488F-178B-49B3-8365-C130C88735B5}"/>
              </a:ext>
            </a:extLst>
          </p:cNvPr>
          <p:cNvSpPr txBox="1"/>
          <p:nvPr/>
        </p:nvSpPr>
        <p:spPr>
          <a:xfrm>
            <a:off x="3992880" y="559138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DFYaYiW6-B5" panose="040B0609000000000000" pitchFamily="81" charset="-120"/>
              </a:rPr>
              <a:t>聖徒與撒旦的爭戰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DFYaYiW6-B5" panose="040B06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4692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6688" y="446568"/>
            <a:ext cx="11174819" cy="5954233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13: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獸就開口向神說褻瀆的話，褻瀆神的名，並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的帳幕，以及那些住在天上的。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又任憑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en-US" altLang="zh-CN" sz="3200" b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en-US" altLang="zh-CN" sz="3200" b="1" i="1" dirty="0">
                <a:solidFill>
                  <a:srgbClr val="002AB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it is allowed to</a:t>
            </a:r>
            <a:r>
              <a:rPr lang="en-US" altLang="zh-CN" sz="3200" b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與聖徒爭戰，並且得勝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，也把權柄賜給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，制伏各族各民各方各國</a:t>
            </a:r>
            <a:r>
              <a:rPr lang="en-US" altLang="zh-TW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凡有耳的，就應當聽。</a:t>
            </a:r>
            <a:r>
              <a:rPr 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altLang="en-US" sz="48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擄掠人的必被擄掠，用刀殺人的，必被刀殺。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聖徒的忍耐和信心，就是在此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2AB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69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頭上的印記與歸屬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253980" cy="4790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14:1 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我又觀看，見羔羊站在錫安山，同</a:t>
            </a:r>
            <a:r>
              <a:rPr lang="zh-CN" alt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又有十四萬四千人，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都有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的名，和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父的名，寫在額上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8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比較保羅的說法：</a:t>
            </a:r>
            <a:endParaRPr lang="en-US" altLang="zh-CN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以弗所書 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1:13	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你們既聽見真理的道，就是那叫你們得救的福音，也信了基督，既然信</a:t>
            </a:r>
            <a:r>
              <a:rPr lang="zh-CN" alt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受了所應許的聖靈為印記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這聖靈，是我們</a:t>
            </a:r>
            <a:r>
              <a:rPr lang="zh-TW" sz="4400" u="sng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得基業的憑據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32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〔原文作質</a:t>
            </a:r>
            <a:r>
              <a:rPr lang="en-US" altLang="zh-TW" sz="32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i="1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deposit/down payment</a:t>
            </a:r>
            <a:r>
              <a:rPr lang="zh-TW" sz="3200" dirty="0">
                <a:solidFill>
                  <a:srgbClr val="5826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〕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直等到神之民</a:t>
            </a:r>
            <a:r>
              <a:rPr lang="zh-TW" sz="3200" dirty="0">
                <a:solidFill>
                  <a:srgbClr val="58267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〔民原文作產業〕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被贖，使</a:t>
            </a: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的榮耀得著稱讚。</a:t>
            </a:r>
            <a:endParaRPr lang="en-US" sz="4400" dirty="0">
              <a:solidFill>
                <a:srgbClr val="0035DE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06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25000"/>
              </a:lnSpc>
            </a:pPr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啟示錄簡介與釋經要點</a:t>
            </a:r>
            <a:r>
              <a:rPr lang="en-US" altLang="zh-CN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(IV)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r="29362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Subtitle 4">
            <a:extLst>
              <a:ext uri="{FF2B5EF4-FFF2-40B4-BE49-F238E27FC236}">
                <a16:creationId xmlns:a16="http://schemas.microsoft.com/office/drawing/2014/main" id="{9108E4FB-0340-9412-B375-655F051C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200525"/>
            <a:ext cx="6029324" cy="221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麻省華人福音堂</a:t>
            </a:r>
            <a:endParaRPr lang="en-US" altLang="zh-CN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何若珍牧師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8751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兩個見證人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事工與權柄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1600199"/>
            <a:ext cx="10738884" cy="481123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11:3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我要使我那兩個見證人，穿著毛衣，傳道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一千二百六十天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若有人想要害他們就有火從他們口中出來，燒滅仇敵，凡想要害他們的，都必這樣被殺。</a:t>
            </a:r>
            <a:r>
              <a:rPr 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這二人有權柄，在他們傳道的日子叫天閉塞不上雨，又有權柄，叫水變為血，並且能隨時隨意用各樣的災殃攻擊世界。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兩個見證人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殉道與羞辱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1600200"/>
            <a:ext cx="10738884" cy="481123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11:7 </a:t>
            </a:r>
            <a:r>
              <a:rPr lang="zh-TW" sz="48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他們作完見證的時候，那從無底坑裡上來的獸，必與他們交戰，並且得勝，把他們殺了。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他們的屍首就倒在大城裡的街上，這城按著靈意叫所多瑪，又叫埃及，就是他們的主釘十字架之處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兩個見證人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復活與榮耀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3" y="1600200"/>
            <a:ext cx="10738884" cy="501199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過了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這三天半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，有生氣從神那裡進入他們裡面，他們就站起來，看見他們的人甚是害怕。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兩位先知聽見有大聲音從天上來，對他們說：上到這裡來。他們就駕著雲上了天，他們的仇敵也看見了。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7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6FFCB-9A4E-4301-9BD9-25BBAD06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6" y="447040"/>
            <a:ext cx="10701314" cy="5963919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解讀的關鍵在於釋義『</a:t>
            </a:r>
            <a:r>
              <a:rPr lang="zh-TW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四十二個月的踐踏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』；『</a:t>
            </a:r>
            <a:r>
              <a:rPr lang="zh-TW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傳道</a:t>
            </a:r>
            <a:r>
              <a:rPr 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1,260</a:t>
            </a:r>
            <a:r>
              <a:rPr lang="zh-TW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』；『</a:t>
            </a:r>
            <a:r>
              <a:rPr lang="zh-TW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屍首倒在大城裡三天半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這些時間段都是在描述一段災難的時期。</a:t>
            </a:r>
            <a:endParaRPr lang="en-US" altLang="zh-TW" sz="4800" dirty="0">
              <a:solidFill>
                <a:srgbClr val="FFFFCC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</a:t>
            </a:r>
            <a:r>
              <a:rPr lang="zh-TW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們</a:t>
            </a:r>
            <a:r>
              <a:rPr lang="zh-CN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很可能</a:t>
            </a:r>
            <a:r>
              <a:rPr lang="zh-TW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不是在敘述大災難的時間長度，而是在敘述大災難的實際情況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FFFFCC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6FFCB-9A4E-4301-9BD9-25BBAD06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6" y="681319"/>
            <a:ext cx="10701314" cy="5486400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回顧但以理書所敘述的背景 </a:t>
            </a:r>
            <a:r>
              <a:rPr lang="en-US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(7:25)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，這段時間內褻瀆與狂傲的</a:t>
            </a:r>
            <a:r>
              <a:rPr lang="en-US" altLang="zh-CN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超級大國</a:t>
            </a:r>
            <a:r>
              <a:rPr lang="en-US" altLang="zh-CN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他必向至高者說誇大的話，必折磨至高者的聖民，必想改變節期，和律法。</a:t>
            </a:r>
            <a:r>
              <a:rPr lang="zh-TW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FFFFCC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6FFCB-9A4E-4301-9BD9-25BBAD06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64" y="447040"/>
            <a:ext cx="10481656" cy="5963919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約翰看到在這段時間，一隻獸與上帝的百姓爭戰，並且戰勝他們有四十二個月之久。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(13:5) 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他又看到有一個婦女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象徵上帝的百姓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飽受龍的威脅，卻在曠野蒙上帝的保守與餵養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1,260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(12:6)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這些都明顯刻劃出：</a:t>
            </a:r>
            <a:r>
              <a:rPr lang="en-GB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(1) </a:t>
            </a:r>
            <a:r>
              <a:rPr lang="zh-CN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現階段就是災難與爭戰的時代；</a:t>
            </a:r>
            <a:r>
              <a:rPr lang="en-GB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(2) </a:t>
            </a:r>
            <a:r>
              <a:rPr lang="zh-CN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上帝會保護，維持，餵養祂的百姓</a:t>
            </a:r>
            <a:r>
              <a:rPr lang="en-GB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40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屬祂的人，即便表面上看起來不是如此。</a:t>
            </a:r>
            <a:endParaRPr lang="en-US" sz="4000" dirty="0">
              <a:solidFill>
                <a:srgbClr val="FFFFCC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00F-661E-4008-B2A5-63435F99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462116"/>
            <a:ext cx="10304207" cy="160265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寶座是第一個層次，其後所發生的都是從此衍生。</a:t>
            </a:r>
            <a:endParaRPr lang="en-US" sz="4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A4FF-5E91-4DC4-93CD-56F7E7C4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07226"/>
            <a:ext cx="9625781" cy="36180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第一層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這是最基本的層次 ，是所有後續異象的起點與終點。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2290763" marR="0" lvl="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Symbol" panose="05050102010706020507" pitchFamily="18" charset="2"/>
              <a:buChar char=""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寶座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(4-5)</a:t>
            </a:r>
          </a:p>
          <a:p>
            <a:pPr marL="2290763" marR="0" lvl="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Symbol" panose="05050102010706020507" pitchFamily="18" charset="2"/>
              <a:buChar char=""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新天新地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(21-22:7)</a:t>
            </a:r>
          </a:p>
        </p:txBody>
      </p:sp>
    </p:spTree>
    <p:extLst>
      <p:ext uri="{BB962C8B-B14F-4D97-AF65-F5344CB8AC3E}">
        <p14:creationId xmlns:p14="http://schemas.microsoft.com/office/powerpoint/2010/main" val="12519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6FFCB-9A4E-4301-9BD9-25BBAD06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64" y="680483"/>
            <a:ext cx="10481656" cy="5486401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所以我們這些跟隨羔羊的人確實會經歷苦難與爭戰，並在其中領受基督的餵養與引導。跟隨羔羊，就是效法希伯來書所列信心的偉人 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那些如同雲彩般圍繞著我們的見證人。他們如同亞伯，『</a:t>
            </a:r>
            <a:r>
              <a:rPr 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雖然死了，卻因這信仍然說話。</a:t>
            </a:r>
            <a:r>
              <a:rPr 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920" y="457200"/>
            <a:ext cx="10952479" cy="5963920"/>
          </a:xfrm>
        </p:spPr>
        <p:txBody>
          <a:bodyPr anchor="ctr">
            <a:normAutofit lnSpcReduction="10000"/>
          </a:bodyPr>
          <a:lstStyle/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從他們的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穿著</a:t>
            </a: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來看，這兩個見證人是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傳悔改之道的人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(11:3)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從他們的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服事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來看，他們是為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倡言的先知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(11:3, 10)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；如同摩西，以利亞。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他們靠主的靈行事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(11:4) </a:t>
            </a:r>
            <a:r>
              <a:rPr lang="zh-CN" sz="3600" dirty="0">
                <a:solidFill>
                  <a:srgbClr val="3A43F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參考撒迦利亞書的背景</a:t>
            </a:r>
            <a:endParaRPr lang="en-US" sz="3600" dirty="0">
              <a:solidFill>
                <a:srgbClr val="3A43F4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如同基督，他們死於主釘十架之處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(11:8)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他們復活了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(11:11)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他們升天了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(11:12) 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『他們就駕著雲上了天，他們的仇敵也看見了。』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17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2971" y="1033462"/>
            <a:ext cx="9579429" cy="4791075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所以兩個見證人似乎就是描述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所有忠心跟隨羔羊的人。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啟示錄並非在肯定教會等於羔羊的跟隨者。</a:t>
            </a:r>
            <a:r>
              <a:rPr lang="zh-TW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而是在於指出：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教會的成員應該是一群跟隨羔羊的人</a:t>
            </a:r>
            <a:r>
              <a:rPr lang="zh-TW" sz="48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07CE-1D2B-4439-9439-B9A8D70DD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680720"/>
            <a:ext cx="10261600" cy="57200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CCFFCC"/>
                </a:solidFill>
                <a:latin typeface="Courier New" panose="02070309020205020404" pitchFamily="49" charset="0"/>
                <a:ea typeface="DFYuanMedium-B5" panose="020F0509000000000000" pitchFamily="49" charset="-120"/>
              </a:rPr>
              <a:t>啟示錄在呼喚教會要從巴比倫中分別出來：</a:t>
            </a:r>
            <a:endParaRPr lang="en-US" sz="4400" dirty="0">
              <a:solidFill>
                <a:srgbClr val="CCFFCC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 </a:t>
            </a:r>
            <a:r>
              <a:rPr 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他大聲喊著說：巴比倫大城傾倒了，傾倒了，成了鬼魔的住處，和各樣污穢之靈的巢穴，並各樣污穢可憎之雀鳥的巢穴</a:t>
            </a: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我又聽見從天上有聲音說：</a:t>
            </a: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我的民哪，你們要從那城出來，免得與他一同有罪，受他所受的災殃。</a:t>
            </a:r>
            <a:r>
              <a:rPr 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18:2-4)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F3D42-F88D-E6A2-6B2A-F0FA9449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212651"/>
            <a:ext cx="7485512" cy="960511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天使 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4400" b="1" dirty="0">
                <a:latin typeface="Bwgrkn" panose="02020603050405020304" pitchFamily="18" charset="0"/>
              </a:rPr>
              <a:t>a;ggeloj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en-US" altLang="zh-CN" sz="3600" b="1" i="1" dirty="0">
                <a:latin typeface="Candara" panose="020E0502030303020204" pitchFamily="34" charset="0"/>
                <a:ea typeface="DFYuanMedium-B5" panose="020F0509000000000000" pitchFamily="49" charset="-120"/>
              </a:rPr>
              <a:t>messenger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F68B0D-3E17-9DB1-2D72-ED6EC3C7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舊約出現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94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次</a:t>
            </a:r>
            <a:endParaRPr lang="en-US" altLang="zh-CN" sz="48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新約出現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93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次</a:t>
            </a:r>
            <a:endParaRPr lang="en-US" altLang="zh-CN" sz="48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latin typeface="Cooper Black" panose="0208090404030B020404" pitchFamily="18" charset="0"/>
                <a:ea typeface="DFYuanMedium-B5" panose="020F0509000000000000" pitchFamily="49" charset="-120"/>
              </a:rPr>
              <a:t>啟示錄出現</a:t>
            </a:r>
            <a:r>
              <a:rPr lang="en-US" altLang="zh-CN" sz="4800" dirty="0">
                <a:latin typeface="Cooper Black" panose="0208090404030B020404" pitchFamily="18" charset="0"/>
                <a:ea typeface="DFYuanMedium-B5" panose="020F0509000000000000" pitchFamily="49" charset="-120"/>
              </a:rPr>
              <a:t>48</a:t>
            </a:r>
            <a:r>
              <a:rPr lang="zh-CN" altLang="en-US" sz="4800" dirty="0">
                <a:latin typeface="Cooper Black" panose="0208090404030B020404" pitchFamily="18" charset="0"/>
                <a:ea typeface="DFYuanMedium-B5" panose="020F0509000000000000" pitchFamily="49" charset="-120"/>
              </a:rPr>
              <a:t>次</a:t>
            </a:r>
            <a:endParaRPr lang="en-US" sz="4800" dirty="0">
              <a:latin typeface="Cooper Black" panose="0208090404030B020404" pitchFamily="18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5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4F7A40C1-3FE9-13B0-8766-FAC9BA88E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612" y="467834"/>
            <a:ext cx="9357275" cy="57096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論到使者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3600" b="1" cap="none" dirty="0">
                <a:solidFill>
                  <a:srgbClr val="FFC000"/>
                </a:solidFill>
                <a:latin typeface="Bwgrkn" panose="02020603050405020304" pitchFamily="18" charset="0"/>
              </a:rPr>
              <a:t>a;ggeloj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，又說：</a:t>
            </a:r>
            <a:r>
              <a:rPr lang="en-US" altLang="zh-TW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神以風為使者，以火焰為僕役。</a:t>
            </a:r>
            <a:r>
              <a:rPr lang="en-US" altLang="zh-TW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論到子卻說：</a:t>
            </a:r>
            <a:r>
              <a:rPr lang="en-US" altLang="zh-TW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神阿，你的寶座是永永遠遠的，你的國權是正直的</a:t>
            </a:r>
            <a:r>
              <a:rPr lang="en-GB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豈不都是服役的靈，奉差遣為那將要承受救恩的人效力麼。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希伯來書 </a:t>
            </a:r>
            <a:r>
              <a:rPr 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1:7-8, 14</a:t>
            </a:r>
          </a:p>
        </p:txBody>
      </p:sp>
    </p:spTree>
    <p:extLst>
      <p:ext uri="{BB962C8B-B14F-4D97-AF65-F5344CB8AC3E}">
        <p14:creationId xmlns:p14="http://schemas.microsoft.com/office/powerpoint/2010/main" val="20768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F43CA9F-C830-4133-B052-7FFA92E8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C3063-6022-B728-3A89-910BB39A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93" y="280147"/>
            <a:ext cx="10741522" cy="229496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5: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11 	</a:t>
            </a:r>
            <a:r>
              <a:rPr lang="zh-TW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我又看見，且聽見，寶座與活物並長老的周圍，有許多天使的聲音，他們的數目有千千萬萬。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AE5D3-91FB-D10D-64C7-D51A5622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93" y="2747682"/>
            <a:ext cx="10741522" cy="3657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列王記下</a:t>
            </a:r>
            <a:r>
              <a:rPr lang="en-US" altLang="zh-CN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6</a:t>
            </a:r>
            <a:r>
              <a:rPr lang="en-US" altLang="zh-CN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:</a:t>
            </a:r>
            <a:r>
              <a:rPr 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16-17	</a:t>
            </a:r>
            <a:r>
              <a:rPr lang="zh-CN" altLang="en-US" sz="4000" dirty="0">
                <a:solidFill>
                  <a:srgbClr val="DD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神人說：不要懼怕！與我們同在的比與他們同在的更多。以利沙禱告說：耶和華啊，求你開這少年人的眼目，使他能看見。耶和華開他的眼目，他就看見滿山有火車火馬圍繞以利沙。</a:t>
            </a:r>
            <a:endParaRPr lang="en-US" altLang="zh-CN" sz="4000" dirty="0">
              <a:solidFill>
                <a:srgbClr val="D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96CD84-9D50-432C-8C05-59E8F755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30876A4-CAFD-49D3-B139-03D1511FA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F0CA92-AE7D-4ADE-8503-198DFDBAD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2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9883" y="1621476"/>
            <a:ext cx="6858000" cy="1360714"/>
          </a:xfrm>
        </p:spPr>
        <p:txBody>
          <a:bodyPr anchor="ctr">
            <a:normAutofit/>
          </a:bodyPr>
          <a:lstStyle/>
          <a:p>
            <a:pPr marL="228600" algn="r">
              <a:spcBef>
                <a:spcPts val="600"/>
              </a:spcBef>
            </a:pPr>
            <a:r>
              <a:rPr lang="zh-TW" altLang="en-US" sz="6000" dirty="0">
                <a:latin typeface="Candara" panose="020E0502030303020204" pitchFamily="34" charset="0"/>
                <a:ea typeface="DFYuanMedium-B5" panose="020F0509000000000000" pitchFamily="49" charset="-120"/>
              </a:rPr>
              <a:t>龍</a:t>
            </a:r>
            <a:r>
              <a:rPr lang="zh-TW" altLang="en-US" sz="5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b="1" i="1" cap="small" dirty="0">
                <a:latin typeface="Candara" panose="020E0502030303020204" pitchFamily="34" charset="0"/>
                <a:ea typeface="DFYuanMedium-B5" panose="020F0509000000000000" pitchFamily="49" charset="-120"/>
              </a:rPr>
              <a:t>The Dragon</a:t>
            </a:r>
            <a:endParaRPr lang="en-US" sz="5400" cap="small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682" y="3429000"/>
            <a:ext cx="9601201" cy="18184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不要把龍想像成圖畫故事書裡的形象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96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D1CED-0537-8694-0821-802857BD31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4468" y="446567"/>
            <a:ext cx="10950498" cy="5695949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defTabSz="914400">
              <a:lnSpc>
                <a:spcPct val="110000"/>
              </a:lnSpc>
            </a:pP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大紅龍</a:t>
            </a: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(</a:t>
            </a:r>
            <a:r>
              <a:rPr lang="en-US" sz="4800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anose="02020603050405020304" pitchFamily="18" charset="0"/>
                <a:ea typeface="DFYuanMedium-B5" panose="020F0509000000000000" pitchFamily="49" charset="-120"/>
              </a:rPr>
              <a:t>dra,kwn</a:t>
            </a:r>
            <a:r>
              <a:rPr lang="en-US" sz="48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: </a:t>
            </a:r>
            <a:r>
              <a:rPr lang="en-US" sz="40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a dragon </a:t>
            </a: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12:3) 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的原意就是聖經中所說的</a:t>
            </a: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海怪</a:t>
            </a:r>
            <a:r>
              <a:rPr lang="en-US" altLang="zh-CN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4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[</a:t>
            </a:r>
            <a:r>
              <a:rPr lang="en-US" sz="40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a mythical </a:t>
            </a:r>
            <a:r>
              <a:rPr lang="en-US" altLang="zh-CN" sz="40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sea</a:t>
            </a:r>
            <a:r>
              <a:rPr lang="en-US" sz="40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monster</a:t>
            </a:r>
            <a:r>
              <a:rPr lang="zh-CN" altLang="en-US" sz="4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zh-CN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和合本翻成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鱷魚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或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河馬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；希伯來文是 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l" panose="02020603050405020304" pitchFamily="18" charset="0"/>
                <a:ea typeface="DFYuanMedium-B5" panose="020F0509000000000000" pitchFamily="49" charset="-120"/>
              </a:rPr>
              <a:t>!</a:t>
            </a:r>
            <a:r>
              <a:rPr lang="en-US" sz="7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l" panose="02020603050405020304" pitchFamily="18" charset="0"/>
                <a:ea typeface="DFYuanMedium-B5" panose="020F0509000000000000" pitchFamily="49" charset="-120"/>
              </a:rPr>
              <a:t>t'y"w</a:t>
            </a:r>
            <a:r>
              <a: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l" panose="02020603050405020304" pitchFamily="18" charset="0"/>
                <a:ea typeface="DFYuanMedium-B5" panose="020F0509000000000000" pitchFamily="49" charset="-120"/>
              </a:rPr>
              <a:t>&gt;l</a:t>
            </a:r>
            <a:r>
              <a:rPr lang="en-US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l" panose="02020603050405020304" pitchFamily="18" charset="0"/>
                <a:ea typeface="DFYuanMedium-B5" panose="020F0509000000000000" pitchFamily="49" charset="-120"/>
              </a:rPr>
              <a:t>i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 </a:t>
            </a:r>
            <a:r>
              <a:rPr 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4400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Leviathan</a:t>
            </a:r>
            <a:r>
              <a:rPr 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 </a:t>
            </a:r>
            <a:r>
              <a:rPr lang="en-US" sz="4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] </a:t>
            </a:r>
            <a:r>
              <a:rPr lang="zh-CN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龍與海獸都是來自於</a:t>
            </a:r>
            <a:r>
              <a:rPr lang="zh-CN" altLang="en-US" sz="48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充滿敵意</a:t>
            </a: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海</a:t>
            </a: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的地方</a:t>
            </a: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表明他們在本質上是抵擋神與祂的聖民的。</a:t>
            </a:r>
            <a:endParaRPr 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ED110-4482-40CA-9CCB-3A3DF37D5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6D154F-9E4F-4BAB-9E27-642EAB2EA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64496DF-E0AD-4FB8-B8B5-EE1502F16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0C3D9EF-A4AC-4717-9584-617E7F3AD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880BB0-FB1C-4D74-B566-0D3273334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0841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D30F-58F5-4119-B8FA-3972B4E9A9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0605" y="914400"/>
            <a:ext cx="10236495" cy="52522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  <a:buNone/>
            </a:pP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約翰福音 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12:31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8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800" dirty="0">
                <a:solidFill>
                  <a:srgbClr val="002AB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</a:rPr>
              <a:t>現在這世界受審判，這世界的王要被趕出去。</a:t>
            </a:r>
            <a:r>
              <a:rPr lang="en-US" altLang="zh-CN" sz="4800" dirty="0">
                <a:solidFill>
                  <a:srgbClr val="002AB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002AB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啟示錄第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11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章充分地描述了羔羊的跟隨者，上帝的子民與獸之間的爭戰。『死亡』成為跟隨的終極代價。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8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2031-1B20-4307-949B-B8530A01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810568" cy="29718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第二個層次 </a:t>
            </a:r>
            <a:r>
              <a:rPr 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包括與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三個審判系列</a:t>
            </a:r>
            <a:r>
              <a:rPr lang="zh-CN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有關之事件：七個印，七個號，和七個碗；這些是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為要來的神的國度做預備</a:t>
            </a:r>
            <a:r>
              <a:rPr lang="zh-CN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，先除去地上的罪惡與抵擋神的一切。</a:t>
            </a:r>
            <a:endParaRPr lang="en-US" sz="60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FD3C-D1A2-4ED3-A10C-311B6ED5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60059"/>
            <a:ext cx="10668000" cy="2435941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揭開印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(6:1-8:5), 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包括第二次的寂靜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(10:1-11:4) </a:t>
            </a:r>
          </a:p>
          <a:p>
            <a:pPr marL="457200" marR="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號角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(8:6-11:19), 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包括第二次的寂靜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(10:1-11:4)</a:t>
            </a:r>
          </a:p>
          <a:p>
            <a:pPr marL="457200" marR="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災禍的碗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(15-16); 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盛神大怒的七碗</a:t>
            </a:r>
            <a:endParaRPr lang="en-US" sz="40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8299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D30F-58F5-4119-B8FA-3972B4E9A9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0605" y="914400"/>
            <a:ext cx="10236495" cy="5252223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啟示錄第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9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章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重述千禧年前最後</a:t>
            </a: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爭戰的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結果：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20 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那獸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被擒拿，那在獸面前曾行奇事、迷惑受獸印記和拜獸像之人的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假先知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也與獸同被擒拿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CN" altLang="en-US" sz="4400" u="sng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牠們兩個就活活地被扔在燒著硫磺的火湖裡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 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保羅的敘述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5280"/>
            <a:ext cx="10213340" cy="4805911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以弗所書 </a:t>
            </a:r>
            <a:r>
              <a:rPr lang="en-US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2:2 </a:t>
            </a:r>
            <a:r>
              <a:rPr lang="en-US" altLang="zh-TW" sz="4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那時，你們在其中行事為人隨從今世的風俗，順服</a:t>
            </a:r>
            <a:r>
              <a:rPr lang="zh-TW" sz="44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空中掌權者的首領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，就是現今在悖逆之子心中運行的邪靈</a:t>
            </a:r>
            <a:r>
              <a:rPr lang="en-US" sz="44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6:12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因我們並不是與屬血氣的爭戰，乃是</a:t>
            </a:r>
            <a:r>
              <a:rPr lang="zh-TW" sz="4400" dirty="0">
                <a:solidFill>
                  <a:srgbClr val="3A43F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與那些執政的，掌權的，管轄這幽暗世界的，以及天空屬靈氣的惡魔爭戰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254797"/>
            <a:ext cx="7485512" cy="872255"/>
          </a:xfrm>
        </p:spPr>
        <p:txBody>
          <a:bodyPr>
            <a:normAutofit/>
          </a:bodyPr>
          <a:lstStyle/>
          <a:p>
            <a:pPr marL="171450" algn="ctr">
              <a:lnSpc>
                <a:spcPct val="107000"/>
              </a:lnSpc>
              <a:spcBef>
                <a:spcPts val="450"/>
              </a:spcBef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龍的挫敗結局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360968"/>
            <a:ext cx="10506636" cy="52422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12:9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大龍就是那古蛇，名叫魔鬼，又叫撒但，是迷惑普天下的，</a:t>
            </a: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被摔在地上，</a:t>
            </a:r>
            <a:r>
              <a:rPr lang="zh-CN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的使者也一同被摔下去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我聽見在天上有大聲音說：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我神的救恩，能力，國度，並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基督的權柄，現在都來到了，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</a:t>
            </a:r>
            <a:r>
              <a:rPr lang="zh-TW" altLang="en-US" sz="4400" dirty="0">
                <a:solidFill>
                  <a:srgbClr val="0035D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那在我們神面前晝夜控告我們弟兄的，已經被摔下去了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254797"/>
            <a:ext cx="7485512" cy="872255"/>
          </a:xfrm>
        </p:spPr>
        <p:txBody>
          <a:bodyPr>
            <a:normAutofit/>
          </a:bodyPr>
          <a:lstStyle/>
          <a:p>
            <a:pPr marL="171450" algn="ctr">
              <a:lnSpc>
                <a:spcPct val="107000"/>
              </a:lnSpc>
              <a:spcBef>
                <a:spcPts val="450"/>
              </a:spcBef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龍的挫敗結局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24" y="1828800"/>
            <a:ext cx="10040469" cy="43487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弟兄勝過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，是因羔羊的血，和自己所見證的道，他們雖至於死，也不愛惜性命。</a:t>
            </a:r>
            <a:endParaRPr lang="en-US" altLang="zh-TW" sz="48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altLang="zh-CN" sz="4800" b="1" dirty="0">
                <a:solidFill>
                  <a:srgbClr val="002AB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μα</a:t>
            </a:r>
            <a:r>
              <a:rPr lang="en-US" altLang="zh-CN" sz="4800" b="1" dirty="0" err="1">
                <a:solidFill>
                  <a:srgbClr val="002AB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ρτυρι</a:t>
            </a:r>
            <a:r>
              <a:rPr lang="en-US" altLang="zh-CN" sz="4800" b="1" dirty="0">
                <a:solidFill>
                  <a:srgbClr val="002AB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́α</a:t>
            </a:r>
            <a:r>
              <a:rPr lang="en-US" altLang="zh-CN" sz="4800" dirty="0">
                <a:solidFill>
                  <a:srgbClr val="002AB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r>
              <a:rPr lang="en-US" altLang="zh-CN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見證</a:t>
            </a:r>
            <a:r>
              <a:rPr lang="en-US" altLang="zh-CN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與</a:t>
            </a:r>
            <a:r>
              <a:rPr lang="en-US" altLang="zh-CN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殉道</a:t>
            </a:r>
            <a:r>
              <a:rPr lang="en-US" altLang="zh-CN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的關係</a:t>
            </a:r>
            <a:r>
              <a:rPr lang="en-US" altLang="zh-CN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2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儘管如此，魔鬼仍然要做最後的掙扎，繼續逼迫羔羊的跟隨者與見證人</a:t>
            </a:r>
            <a:r>
              <a:rPr lang="zh-TW" sz="40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sz="40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0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所以諸天和住在其中的，你們都快樂罷，只是地與海有禍了，因為魔鬼知道自己的時候不多，就氣忿忿的下到你們那裡去了。</a:t>
            </a:r>
            <a:r>
              <a:rPr lang="en-US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龍見自己被摔在地上，就逼迫那生男孩子的婦人</a:t>
            </a:r>
            <a:r>
              <a:rPr lang="en-US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…17 </a:t>
            </a:r>
            <a:r>
              <a:rPr lang="zh-TW" sz="4000" dirty="0">
                <a:solidFill>
                  <a:srgbClr val="0E2B4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龍向婦人發怒，去與他其餘的兒女爭戰，這兒女就是那守神誡命，為耶穌作見證的。那時龍就站在海邊的沙上。</a:t>
            </a:r>
            <a:r>
              <a:rPr lang="zh-TW" sz="40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0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12:12-13, 17)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67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4400" dirty="0"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從海中來的獸與從陸上來的獸 </a:t>
            </a:r>
            <a:endParaRPr lang="en-US" sz="8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818409"/>
            <a:ext cx="10274300" cy="3891511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但以理就曾經提到從海中來的四個獸：『</a:t>
            </a:r>
            <a:r>
              <a:rPr lang="en-GB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但以理說：我夜裡見異象，看見天的四風陡起，颳在大海之上。有四個大獸從海中上來，形狀各有不同</a:t>
            </a:r>
            <a:r>
              <a:rPr lang="en-GB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</a:t>
            </a:r>
            <a:r>
              <a:rPr lang="en-US" alt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7:2-3)</a:t>
            </a:r>
            <a:endParaRPr lang="en-US" sz="4400" dirty="0">
              <a:solidFill>
                <a:srgbClr val="00002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4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7686" y="1143000"/>
            <a:ext cx="10047513" cy="459278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但以理看到的</a:t>
            </a:r>
            <a:r>
              <a:rPr lang="zh-TW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這四獸代表當時歷史中地上最有權柄的四個政權：巴比倫，波斯瑪代，希臘，與羅馬；象徵著地上</a:t>
            </a:r>
            <a:r>
              <a:rPr lang="zh-CN" alt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抵擋上帝</a:t>
            </a:r>
            <a:r>
              <a:rPr lang="zh-TW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的政治，軍事，社會，經濟，和宗教系統。</a:t>
            </a:r>
            <a:endParaRPr 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C3EAF4-25F9-43F8-A8AB-571FB6C4EBBD}"/>
              </a:ext>
            </a:extLst>
          </p:cNvPr>
          <p:cNvSpPr/>
          <p:nvPr/>
        </p:nvSpPr>
        <p:spPr>
          <a:xfrm>
            <a:off x="500495" y="488373"/>
            <a:ext cx="11191009" cy="59020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661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67360"/>
            <a:ext cx="10992464" cy="592606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從約翰的描述來看這海中來的獸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，簡直是一個十足的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冒牌基督</a:t>
            </a:r>
            <a:r>
              <a:rPr lang="en-GB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似乎大有能力，甚至</a:t>
            </a:r>
            <a:r>
              <a:rPr lang="zh-CN" alt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具備從</a:t>
            </a:r>
            <a:r>
              <a:rPr lang="zh-TW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死裡復活的能力，</a:t>
            </a:r>
            <a:r>
              <a:rPr lang="zh-TW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這就是這獸可怕的地方</a:t>
            </a:r>
            <a:r>
              <a:rPr lang="en-GB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我看見獸的七頭中，有一個似乎受了死傷，那死傷卻醫好了。</a:t>
            </a:r>
            <a:r>
              <a:rPr lang="zh-CN" sz="4400" u="sng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全地的人，都希奇跟從那獸</a:t>
            </a:r>
            <a:r>
              <a:rPr lang="zh-CN" sz="4400" dirty="0">
                <a:solidFill>
                  <a:srgbClr val="0035D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altLang="zh-CN" sz="4400" dirty="0">
                <a:solidFill>
                  <a:srgbClr val="0035DE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rgbClr val="0035DE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13:3) </a:t>
            </a:r>
            <a:endParaRPr lang="en-US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3850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從陸上來的獸好像是第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一個</a:t>
            </a:r>
            <a:r>
              <a:rPr lang="en-GB" sz="4800" dirty="0">
                <a:solidFill>
                  <a:srgbClr val="0066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rgbClr val="0066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從海上來的</a:t>
            </a:r>
            <a:r>
              <a:rPr lang="en-GB" sz="4800" dirty="0">
                <a:solidFill>
                  <a:srgbClr val="0066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獸的</a:t>
            </a: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公關主任，就像當年的戈培爾與希特勒一樣。</a:t>
            </a: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(13:11-13)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牠甚至能模仿以利亞叫火從天降下；行各樣的異能，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</a:t>
            </a: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對那些不肯拜獸的人施行經濟壓迫</a:t>
            </a: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675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7686" y="1143000"/>
            <a:ext cx="10047513" cy="459278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這獸很可能是指那些不斷敗部復活的邪惡政府，意識形態，政治</a:t>
            </a:r>
            <a:r>
              <a:rPr lang="en-GB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經濟</a:t>
            </a:r>
            <a:r>
              <a:rPr lang="en-GB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4800" dirty="0">
                <a:solidFill>
                  <a:srgbClr val="FF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社會理念與制度；似乎已經被消滅，否定，排斥；卻又奪得政權，再次復興。</a:t>
            </a:r>
            <a:endParaRPr lang="en-US" sz="9600" dirty="0">
              <a:solidFill>
                <a:srgbClr val="FFFFCC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C3EAF4-25F9-43F8-A8AB-571FB6C4EBBD}"/>
              </a:ext>
            </a:extLst>
          </p:cNvPr>
          <p:cNvSpPr/>
          <p:nvPr/>
        </p:nvSpPr>
        <p:spPr>
          <a:xfrm>
            <a:off x="500495" y="488373"/>
            <a:ext cx="11191009" cy="59020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8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2031-1B20-4307-949B-B8530A01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8426"/>
            <a:ext cx="10668000" cy="18288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8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第三個層次 </a:t>
            </a:r>
            <a:r>
              <a:rPr lang="en-US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</a:t>
            </a:r>
            <a:r>
              <a:rPr lang="en-US" b="1" i="1" dirty="0">
                <a:solidFill>
                  <a:srgbClr val="CC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CCFFC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包括所有告訴我們更多關於第二個層次，更深入，更顯明的奧秘。</a:t>
            </a:r>
            <a:endParaRPr lang="en-US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FD3C-D1A2-4ED3-A10C-311B6ED5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07226"/>
            <a:ext cx="10668000" cy="3893573"/>
          </a:xfrm>
        </p:spPr>
        <p:txBody>
          <a:bodyPr anchor="ctr">
            <a:normAutofit/>
          </a:bodyPr>
          <a:lstStyle/>
          <a:p>
            <a:pPr marL="688975" marR="0" lvl="0" indent="-688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將要生產的婦人與大紅龍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(12)</a:t>
            </a:r>
          </a:p>
          <a:p>
            <a:pPr marL="688975" marR="0" lvl="0" indent="-688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從海上來的獸與從地上來的獸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(13)</a:t>
            </a:r>
          </a:p>
          <a:p>
            <a:pPr marL="688975" marR="0" lvl="0" indent="-688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羔羊與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144,000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跟隨祂的人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(14:1-5)</a:t>
            </a:r>
          </a:p>
          <a:p>
            <a:pPr marL="688975" indent="-688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三位天使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(14:6-13)</a:t>
            </a:r>
          </a:p>
        </p:txBody>
      </p:sp>
    </p:spTree>
    <p:extLst>
      <p:ext uri="{BB962C8B-B14F-4D97-AF65-F5344CB8AC3E}">
        <p14:creationId xmlns:p14="http://schemas.microsoft.com/office/powerpoint/2010/main" val="6774992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4181" y="465967"/>
            <a:ext cx="11223637" cy="592606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48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牠又叫眾人，無論大小貧富，自主的為奴的，都在右手上，或在額上，受一個印記。除了那受印記，有了獸名，或有獸名數目的，都不得作買賣。</a:t>
            </a:r>
            <a:r>
              <a:rPr lang="zh-CN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8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(13:16-17)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如此便叫所有與獸配合的君王，客商</a:t>
            </a:r>
            <a:r>
              <a:rPr lang="en-US" altLang="zh-CN" sz="48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CN" altLang="en-US" sz="48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和靠海牟利的都發了財。</a:t>
            </a:r>
            <a:endParaRPr lang="en-US" sz="48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634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67360"/>
            <a:ext cx="10992464" cy="592606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19:9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u="sng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素來與他行淫一同奢華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的，看見燒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巴比倫大城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的煙，就必為他哭泣哀號</a:t>
            </a:r>
            <a:r>
              <a:rPr lang="en-US" altLang="zh-CN" sz="4400" dirty="0">
                <a:solidFill>
                  <a:srgbClr val="00002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地上的客商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也都為他哭泣悲哀，因為沒有人再買他們的貨物了</a:t>
            </a:r>
            <a:r>
              <a:rPr lang="en-US" alt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…19 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他們又把塵土撒在頭上，哭泣悲哀，喊著說：哀哉，哀哉，這大城阿，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凡有船在海中的</a:t>
            </a:r>
            <a:r>
              <a:rPr lang="zh-CN" sz="4400" dirty="0">
                <a:solidFill>
                  <a:srgbClr val="00002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，都因他的珍寶成了富足，他在一時之間就成了荒場。</a:t>
            </a:r>
            <a:endParaRPr lang="en-US" sz="4400" dirty="0">
              <a:solidFill>
                <a:srgbClr val="00002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0619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Bef>
                <a:spcPts val="600"/>
              </a:spcBef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獸的印記 </a:t>
            </a:r>
            <a:r>
              <a:rPr lang="en-US" sz="3600" b="1" i="1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The Mark of the Beast</a:t>
            </a:r>
            <a:endParaRPr lang="en-US" sz="8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839190"/>
            <a:ext cx="10261305" cy="45616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近代歷史上被揣摩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，強解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頻繁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預表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之一就是『獸的印記』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從條碼到信用卡到置入人體的電腦晶片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到新冠疫苗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凡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有人不喜歡的東西就有可能被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對號入座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也有人從希伯來數字學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gematria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上來推論，畢竟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13:17-18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影射『獸名數目』與『獸的數目』。如此來推，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666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可能是指羅馬皇帝尼祿的名字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尼祿該撒的</a:t>
            </a:r>
            <a:r>
              <a:rPr lang="zh-CN" sz="4000" u="sng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希伯來文名稱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換算成數字就是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666)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。『</a:t>
            </a:r>
            <a:r>
              <a:rPr lang="en-US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17 </a:t>
            </a:r>
            <a:r>
              <a:rPr lang="zh-CN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除了那受印記，有了獸名，或有</a:t>
            </a:r>
            <a:r>
              <a:rPr lang="zh-CN" sz="4000" u="sng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獸名數目</a:t>
            </a:r>
            <a:r>
              <a:rPr lang="zh-CN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的，都不得作買賣。</a:t>
            </a:r>
            <a:r>
              <a:rPr lang="en-US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18 </a:t>
            </a:r>
            <a:r>
              <a:rPr lang="zh-CN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在這裡有智慧。凡有聰明的，可以算</a:t>
            </a:r>
            <a:r>
              <a:rPr lang="zh-CN" sz="4000" u="sng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計獸的數目</a:t>
            </a:r>
            <a:r>
              <a:rPr lang="zh-CN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，因為這是</a:t>
            </a:r>
            <a:r>
              <a:rPr lang="zh-CN" sz="4000" u="sng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人的數目</a:t>
            </a:r>
            <a:r>
              <a:rPr lang="zh-CN" sz="40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，他的數目是六百六十六。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72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072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056" y="467833"/>
            <a:ext cx="10749515" cy="59329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觀點一</a:t>
            </a:r>
            <a:endParaRPr lang="en-US" altLang="zh-CN" sz="5400" dirty="0">
              <a:solidFill>
                <a:srgbClr val="0000FF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傳統解經直接從</a:t>
            </a:r>
            <a:r>
              <a:rPr lang="en-US" altLang="zh-TW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字母代碼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rgbClr val="0000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Gematria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en-US" altLang="zh-TW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來分析，而得出結論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是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該撒尼祿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，因為他的頭銜和名字的希臘文</a:t>
            </a:r>
            <a:r>
              <a:rPr 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Nro</a:t>
            </a:r>
            <a:r>
              <a:rPr lang="en-US" sz="3600" b="1" i="1" dirty="0" err="1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n</a:t>
            </a:r>
            <a:r>
              <a:rPr lang="en-US" sz="3600" b="1" i="1" dirty="0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Qsr</a:t>
            </a:r>
            <a:r>
              <a:rPr 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翻成希伯來文的</a:t>
            </a:r>
            <a:r>
              <a:rPr lang="zh-CN" altLang="en-US" sz="36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字母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代碼就是</a:t>
            </a:r>
            <a:r>
              <a:rPr lang="en-US" sz="3600" b="1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666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altLang="zh-CN" sz="3600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נרון קסר</a:t>
            </a:r>
            <a:r>
              <a:rPr lang="en-US" sz="3200" dirty="0">
                <a:solidFill>
                  <a:srgbClr val="20212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</a:t>
            </a:r>
            <a:r>
              <a:rPr lang="en-US" altLang="zh-CN" sz="3200" dirty="0">
                <a:solidFill>
                  <a:srgbClr val="2D051A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00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60)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ק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100)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ן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50)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200) + (</a:t>
            </a:r>
            <a:r>
              <a:rPr lang="he-IL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</a:t>
            </a:r>
            <a:r>
              <a:rPr lang="en-US" altLang="zh-CN" sz="32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50) = </a:t>
            </a:r>
            <a:r>
              <a:rPr lang="en-US" altLang="zh-CN" sz="4000" b="1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666</a:t>
            </a:r>
            <a:endParaRPr lang="en-US" altLang="zh-CN" sz="3200" b="1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6688" y="467833"/>
            <a:ext cx="10962168" cy="593296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觀點二 </a:t>
            </a:r>
            <a:r>
              <a:rPr lang="en-US" altLang="zh-CN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(A)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傳統解經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希伯來字母代碼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分析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法容易產生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湊數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的問題。而且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從文法上來看，這裡的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人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並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沒有定冠詞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，因此不是特指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那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人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CN" sz="3600" b="1" i="1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(the man)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。而是可以應用在一般人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某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一個人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身上的數字。</a:t>
            </a:r>
            <a:r>
              <a:rPr lang="zh-CN" altLang="en-US" sz="4400" dirty="0">
                <a:solidFill>
                  <a:srgbClr val="0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甚至是指</a:t>
            </a:r>
            <a:r>
              <a:rPr lang="zh-TW" altLang="en-US" sz="4400" dirty="0">
                <a:solidFill>
                  <a:srgbClr val="0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整個</a:t>
            </a:r>
            <a:r>
              <a:rPr lang="en-US" altLang="zh-TW" sz="4400" dirty="0">
                <a:solidFill>
                  <a:srgbClr val="0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400" dirty="0">
                <a:solidFill>
                  <a:srgbClr val="00008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墮落的人群</a:t>
            </a:r>
            <a:r>
              <a:rPr lang="en-US" altLang="zh-TW" sz="4400" dirty="0">
                <a:solidFill>
                  <a:srgbClr val="0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44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14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688" y="467833"/>
            <a:ext cx="10962168" cy="5932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觀點二 </a:t>
            </a:r>
            <a:r>
              <a:rPr lang="en-US" altLang="zh-CN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(B)</a:t>
            </a: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而</a:t>
            </a:r>
            <a:r>
              <a:rPr lang="en-US" altLang="zh-TW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三個六</a:t>
            </a:r>
            <a:r>
              <a:rPr lang="en-US" altLang="zh-TW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altLang="zh-CN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= 『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三個不足</a:t>
            </a:r>
            <a:r>
              <a:rPr lang="en-US" altLang="zh-CN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就是要與上帝的完美做一個對比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altLang="zh-TW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『666』= 『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不足，不足，不足</a:t>
            </a:r>
            <a:r>
              <a:rPr lang="en-US" altLang="zh-CN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正是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凸顯出撒旦魔鬼雖然一心一意想要與神同等，要人拜牠</a:t>
            </a:r>
            <a:r>
              <a:rPr 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然而牠各方面的缺陷與不足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正是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充分曝露出牠與神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是無法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相比的。</a:t>
            </a:r>
            <a:endParaRPr lang="en-US" sz="4400" dirty="0">
              <a:solidFill>
                <a:srgbClr val="001B7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250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5424" y="463446"/>
            <a:ext cx="11243008" cy="5949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2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我的觀點</a:t>
            </a:r>
            <a:endParaRPr lang="en-US" altLang="zh-CN" sz="5400" dirty="0">
              <a:solidFill>
                <a:srgbClr val="00002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有一些古抄本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包括目前為止所知道最古老的古抄本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CN" altLang="en-US" sz="4400" dirty="0">
                <a:solidFill>
                  <a:srgbClr val="0000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寫的是</a:t>
            </a:r>
            <a:r>
              <a:rPr lang="en-US" sz="4400" b="1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616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，而不是</a:t>
            </a:r>
            <a:r>
              <a:rPr lang="en-US" sz="4400" b="1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666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 </a:t>
            </a:r>
            <a:r>
              <a:rPr lang="en-US" sz="4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(666)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是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該撒尼祿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根據希臘文翻譯的</a:t>
            </a:r>
            <a:r>
              <a:rPr lang="zh-CN" altLang="en-US" sz="4400" u="sng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數字代碼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40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Nro</a:t>
            </a:r>
            <a:r>
              <a:rPr lang="en-US" sz="4000" b="1" i="1" dirty="0" err="1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n</a:t>
            </a:r>
            <a:r>
              <a:rPr lang="en-US" sz="4000" b="1" i="1" dirty="0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Qsr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r>
              <a:rPr lang="en-US" sz="4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(616)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是根據拉丁文翻譯的</a:t>
            </a:r>
            <a:r>
              <a:rPr lang="zh-CN" altLang="en-US" sz="4400" u="sng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數字代碼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40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Nro</a:t>
            </a:r>
            <a:r>
              <a:rPr lang="en-US" sz="4000" b="1" i="1" dirty="0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20212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Qsr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我推論，很可能早期的文士非常清楚這個數字的意義，就是指向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該撒尼祿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96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5FB297-FA5A-A192-F128-6AE0C7549E2B}"/>
              </a:ext>
            </a:extLst>
          </p:cNvPr>
          <p:cNvSpPr/>
          <p:nvPr/>
        </p:nvSpPr>
        <p:spPr>
          <a:xfrm>
            <a:off x="9411515" y="3140408"/>
            <a:ext cx="398501" cy="5956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688" y="345281"/>
            <a:ext cx="10962168" cy="6167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因此，我認為</a:t>
            </a:r>
            <a:r>
              <a:rPr lang="en-US" sz="4800" dirty="0">
                <a:solidFill>
                  <a:srgbClr val="0000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“666”</a:t>
            </a:r>
            <a:r>
              <a:rPr lang="zh-CN" altLang="en-US" sz="4800" dirty="0">
                <a:solidFill>
                  <a:srgbClr val="0000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確實是指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羅馬皇帝尼祿</a:t>
            </a:r>
            <a:r>
              <a:rPr lang="zh-CN" altLang="en-US" sz="4800" dirty="0"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；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而且預示</a:t>
            </a:r>
            <a:r>
              <a:rPr lang="en-US" altLang="zh-CN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從海中來的獸</a:t>
            </a:r>
            <a:r>
              <a:rPr lang="en-US" altLang="zh-CN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身上具備</a:t>
            </a:r>
            <a:r>
              <a:rPr lang="zh-CN" altLang="en-US" sz="4800" u="sng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尼祿獨特的歷史性特點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雖然啟示錄寫作的時間已經不是尼祿做該撒的年代；然而尼祿在猶太人，尤其是猶太基督徒中間所留下的可怕印象已經成為難以磨滅的</a:t>
            </a:r>
            <a:r>
              <a:rPr lang="en-US" altLang="zh-CN" sz="4800" dirty="0">
                <a:solidFill>
                  <a:srgbClr val="C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rgbClr val="C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殘酷猙獰形象表徵</a:t>
            </a:r>
            <a:r>
              <a:rPr lang="en-US" altLang="zh-CN" sz="4800" dirty="0">
                <a:solidFill>
                  <a:srgbClr val="C00000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rgbClr val="00007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48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4916" y="452437"/>
            <a:ext cx="10962167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UcPeriod"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他兇暴殘酷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尼祿殘殺家人，親信，與基督徒。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UcPeriod"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他高抬自己，要人拜他。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UcPeriod"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他認為自己與神同等，向神說誇大的話。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UcPeriod"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他要對神的選民發動戰爭，並且得勝，甚至毀滅聖城耶路撒冷。</a:t>
            </a:r>
            <a:endParaRPr lang="en-US" altLang="zh-CN" sz="4400" dirty="0"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UcPeriod"/>
            </a:pPr>
            <a:r>
              <a:rPr lang="zh-CN" altLang="en-US" sz="4400" dirty="0">
                <a:solidFill>
                  <a:srgbClr val="002AB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他為羅馬帝國帶來繁榮，強盛。</a:t>
            </a:r>
            <a:endParaRPr lang="en-US" sz="4400" dirty="0">
              <a:solidFill>
                <a:srgbClr val="002AB0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C6A7F9-3B36-48CE-99F9-3060C207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8259"/>
            <a:ext cx="10668000" cy="5473056"/>
          </a:xfrm>
        </p:spPr>
        <p:txBody>
          <a:bodyPr>
            <a:normAutofit/>
          </a:bodyPr>
          <a:lstStyle/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兩次的收割 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莊稼與葡萄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(14:14-20)</a:t>
            </a: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大淫婦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(17)</a:t>
            </a: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巴比倫的傾倒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(18)</a:t>
            </a: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天上的歡呼：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哈利路亞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(19:1-10)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白馬騎士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(19:11-21)</a:t>
            </a: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(20:1-10)</a:t>
            </a:r>
          </a:p>
          <a:p>
            <a:pPr marL="688975" marR="0" lvl="0" indent="-688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最後的審判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(20:11-15)</a:t>
            </a:r>
          </a:p>
        </p:txBody>
      </p:sp>
    </p:spTree>
    <p:extLst>
      <p:ext uri="{BB962C8B-B14F-4D97-AF65-F5344CB8AC3E}">
        <p14:creationId xmlns:p14="http://schemas.microsoft.com/office/powerpoint/2010/main" val="21206751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5806"/>
            <a:ext cx="9980682" cy="927356"/>
          </a:xfrm>
        </p:spPr>
        <p:txBody>
          <a:bodyPr>
            <a:normAutofit/>
          </a:bodyPr>
          <a:lstStyle/>
          <a:p>
            <a:pPr marL="22860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獸的數字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600200"/>
            <a:ext cx="10728251" cy="4790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主要信息：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無論這個印記是什麼，其最主要的目的是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將屬獸的人與屬上帝的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144,000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人分別出</a:t>
            </a:r>
            <a:r>
              <a:rPr lang="zh-CN" sz="4400" dirty="0">
                <a:solidFill>
                  <a:srgbClr val="0035DE"/>
                </a:solidFill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來</a:t>
            </a:r>
            <a:r>
              <a:rPr lang="zh-CN" sz="4400" dirty="0"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；以表達那些人對獸的效忠之心。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換句話說，這個印記不一定就是實體的記號，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也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可能是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指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一個人的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思維模式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行為模式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9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233915"/>
            <a:ext cx="10992464" cy="6379535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這樣，凡好樹都結好果子，惟獨壞樹結壞果子。好樹不能結壞果子，壞樹不能結好果子。凡不結好果子的樹，就砍下來，丟在火裡。所以憑著他們的果子，就可以認出他們來。</a:t>
            </a:r>
            <a:r>
              <a:rPr lang="zh-CN" sz="44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35DE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 </a:t>
            </a:r>
            <a:r>
              <a:rPr lang="en-US" sz="4000" dirty="0">
                <a:solidFill>
                  <a:srgbClr val="0035DE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7:17-20)  </a:t>
            </a:r>
            <a:r>
              <a:rPr lang="zh-CN" sz="4400" dirty="0"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換句話說，那些有『獸的印記』的人行事為人，所思所想的都是『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以獸的心為心。』相對於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144,000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『以基督的心為心』的人。</a:t>
            </a:r>
            <a:endParaRPr lang="en-US" sz="8000" dirty="0">
              <a:solidFill>
                <a:srgbClr val="0035DE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10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啟示錄簡介與釋經要點</a:t>
            </a:r>
            <a:r>
              <a:rPr lang="en-US" altLang="zh-CN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(V)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r="29362" b="-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Subtitle 4">
            <a:extLst>
              <a:ext uri="{FF2B5EF4-FFF2-40B4-BE49-F238E27FC236}">
                <a16:creationId xmlns:a16="http://schemas.microsoft.com/office/drawing/2014/main" id="{F4AC8E5D-24DE-1AFB-0DE9-7F15CE8B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200525"/>
            <a:ext cx="6029324" cy="221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麻省華人福音堂</a:t>
            </a:r>
            <a:endParaRPr lang="en-US" altLang="zh-CN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algn="r">
              <a:lnSpc>
                <a:spcPct val="110000"/>
              </a:lnSpc>
            </a:pP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何若珍牧師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4549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0" y="1610590"/>
            <a:ext cx="6830984" cy="904009"/>
          </a:xfrm>
        </p:spPr>
        <p:txBody>
          <a:bodyPr anchor="ctr">
            <a:normAutofit/>
          </a:bodyPr>
          <a:lstStyle/>
          <a:p>
            <a:pPr marL="228600" algn="r">
              <a:spcBef>
                <a:spcPts val="600"/>
              </a:spcBef>
            </a:pPr>
            <a:r>
              <a:rPr lang="zh-TW" altLang="en-US" sz="5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大淫婦</a:t>
            </a:r>
            <a:r>
              <a:rPr lang="zh-TW" altLang="en-US" sz="5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b="1" i="1" cap="small" dirty="0">
                <a:latin typeface="Candara" panose="020E0502030303020204" pitchFamily="34" charset="0"/>
              </a:rPr>
              <a:t>The Great Whore</a:t>
            </a:r>
            <a:endParaRPr lang="en-US" i="1" cap="small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238" y="2514599"/>
            <a:ext cx="10728250" cy="3205717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『我被聖靈感動，天使帶我到曠野去，我就看見</a:t>
            </a:r>
            <a:r>
              <a:rPr lang="zh-TW" sz="36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一個女人</a:t>
            </a:r>
            <a:r>
              <a:rPr lang="zh-TW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騎在</a:t>
            </a:r>
            <a:r>
              <a:rPr lang="zh-TW" sz="36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朱紅色的獸</a:t>
            </a:r>
            <a:r>
              <a:rPr lang="zh-TW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上，那獸有七頭十角，遍體有褻瀆的名號</a:t>
            </a:r>
            <a:r>
              <a:rPr lang="en-US" altLang="zh-TW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…</a:t>
            </a:r>
            <a:r>
              <a:rPr lang="zh-TW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在他額上有名寫著說：奧秘哉，大巴比倫，作世上的淫婦和一切可憎之物的母。』</a:t>
            </a:r>
            <a:r>
              <a:rPr lang="en-GB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(</a:t>
            </a:r>
            <a:r>
              <a:rPr lang="en-US" sz="36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17:3, 5) </a:t>
            </a:r>
          </a:p>
        </p:txBody>
      </p:sp>
    </p:spTree>
    <p:extLst>
      <p:ext uri="{BB962C8B-B14F-4D97-AF65-F5344CB8AC3E}">
        <p14:creationId xmlns:p14="http://schemas.microsoft.com/office/powerpoint/2010/main" val="12679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68" y="471948"/>
            <a:ext cx="10992464" cy="5928852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從她的描述來看，明顯是指向</a:t>
            </a:r>
            <a:r>
              <a:rPr lang="zh-TW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當時的羅馬</a:t>
            </a: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並指向未來一個強大的政權</a:t>
            </a: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它有強大的軍事與經濟力量</a:t>
            </a:r>
            <a:endParaRPr lang="en-US" sz="4400" dirty="0">
              <a:solidFill>
                <a:srgbClr val="3A43F4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各國與它結盟並效忠</a:t>
            </a:r>
            <a:r>
              <a:rPr lang="zh-CN" altLang="en-US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</a:t>
            </a:r>
            <a:r>
              <a:rPr 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</a:t>
            </a:r>
            <a:r>
              <a:rPr lang="en-US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(2)</a:t>
            </a:r>
          </a:p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被稱為是大巴比倫</a:t>
            </a:r>
            <a:r>
              <a:rPr lang="en-US" alt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(5)</a:t>
            </a:r>
          </a:p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它迫害並殺害許多的聖徒</a:t>
            </a:r>
            <a:r>
              <a:rPr lang="en-US" sz="4400" dirty="0">
                <a:solidFill>
                  <a:srgbClr val="3A43F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(6)</a:t>
            </a:r>
          </a:p>
        </p:txBody>
      </p:sp>
    </p:spTree>
    <p:extLst>
      <p:ext uri="{BB962C8B-B14F-4D97-AF65-F5344CB8AC3E}">
        <p14:creationId xmlns:p14="http://schemas.microsoft.com/office/powerpoint/2010/main" val="22484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564" y="464574"/>
            <a:ext cx="11221556" cy="5928852"/>
          </a:xfrm>
        </p:spPr>
        <p:txBody>
          <a:bodyPr anchor="ctr">
            <a:normAutofit/>
          </a:bodyPr>
          <a:lstStyle/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它的地理特質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有七座山：『</a:t>
            </a:r>
            <a:r>
              <a:rPr lang="zh-TW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智慧的心在此可以思想，那七頭就是女人所坐的七座山。</a:t>
            </a: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(9)  </a:t>
            </a:r>
          </a:p>
          <a:p>
            <a:pPr marL="690563" marR="0" lvl="0" indent="-690563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◊"/>
            </a:pP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</a:t>
            </a:r>
            <a:r>
              <a:rPr lang="zh-CN" alt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的人文特質：</a:t>
            </a:r>
            <a:r>
              <a:rPr lang="zh-CN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非常的富裕，繁榮，與奢華；有極大的經濟影響力</a:t>
            </a:r>
            <a:r>
              <a:rPr lang="en-US" sz="4400" dirty="0">
                <a:solidFill>
                  <a:srgbClr val="002AB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(13:17; 18:10-19)</a:t>
            </a:r>
          </a:p>
        </p:txBody>
      </p:sp>
    </p:spTree>
    <p:extLst>
      <p:ext uri="{BB962C8B-B14F-4D97-AF65-F5344CB8AC3E}">
        <p14:creationId xmlns:p14="http://schemas.microsoft.com/office/powerpoint/2010/main" val="1532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3985" y="457201"/>
            <a:ext cx="10930486" cy="595423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所以約翰向當時的聖徒呼籲：將自己分別出來，把自己歸給上帝：</a:t>
            </a:r>
            <a:r>
              <a:rPr lang="en-US" altLang="zh-TW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400" dirty="0">
                <a:solidFill>
                  <a:srgbClr val="0035DE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我又聽見從天上有聲音說：我的民哪，你們要從那城出來，免得與他一同有罪，受他所受的災殃。</a:t>
            </a:r>
            <a:r>
              <a:rPr lang="en-US" altLang="zh-TW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(18:4)</a:t>
            </a:r>
            <a:r>
              <a:rPr lang="zh-TW" alt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 </a:t>
            </a:r>
            <a:endParaRPr lang="en-US" sz="5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1396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9E82-9167-4019-80F0-D71BC54F5E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6689" y="457201"/>
            <a:ext cx="10947782" cy="595423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大淫婦的結局：</a:t>
            </a:r>
            <a:endParaRPr lang="en-US" altLang="zh-CN" sz="48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你所看見的那十角，與獸，必恨這淫婦，使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她</a:t>
            </a:r>
            <a:r>
              <a:rPr lang="zh-TW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冷落赤身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GB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(17:16)	</a:t>
            </a:r>
            <a:r>
              <a:rPr lang="en-GB" sz="4400" dirty="0"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</a:t>
            </a:r>
            <a:r>
              <a:rPr lang="en-GB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原先與巴比倫</a:t>
            </a:r>
            <a:r>
              <a:rPr lang="en-GB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0035DE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管轄地上眾王的大城</a:t>
            </a:r>
            <a:r>
              <a:rPr lang="en-GB" sz="3600" dirty="0">
                <a:solidFill>
                  <a:srgbClr val="0035D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一同追求財富與奢華生活的地上眾王在假先知的煽動下，轉而追求比財富更令他們渴慕的東西；起來反抗巴比倫大城所代表的制度與價值觀，並且徹底摧毀它。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6084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1895-7E0B-4C1E-BEEF-C07D0BF46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675640"/>
            <a:ext cx="9353296" cy="5506720"/>
          </a:xfrm>
          <a:prstGeom prst="roundRect">
            <a:avLst/>
          </a:prstGeom>
          <a:ln w="19050" cmpd="thinThick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啟示錄的中心信息就是：</a:t>
            </a:r>
            <a:b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對寶座上全能上帝與得勝</a:t>
            </a: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羔羊的敬拜</a:t>
            </a: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與順服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，必然帶來與世俗權勢的爭戰，甚至</a:t>
            </a: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付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上終極的</a:t>
            </a: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生命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代價。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06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7996-59F3-4452-B6E6-0BE5B244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0" y="1610590"/>
            <a:ext cx="6830984" cy="904009"/>
          </a:xfrm>
        </p:spPr>
        <p:txBody>
          <a:bodyPr anchor="ctr">
            <a:normAutofit/>
          </a:bodyPr>
          <a:lstStyle/>
          <a:p>
            <a:pPr marL="228600" algn="r">
              <a:spcBef>
                <a:spcPts val="600"/>
              </a:spcBef>
            </a:pPr>
            <a:r>
              <a:rPr lang="zh-TW" altLang="en-US" sz="5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憤怒與審判</a:t>
            </a:r>
            <a:endParaRPr lang="en-US" sz="5400" i="1" cap="small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46DD-B0C8-4F6D-9919-3DF876A4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264" y="2961408"/>
            <a:ext cx="10058400" cy="275663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羅馬書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1:18 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原來神的忿怒，從天上顯明在一切不虔不義的人身上，就是那些行不義阻擋真理的人</a:t>
            </a: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6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0.xml><?xml version="1.0" encoding="utf-8"?>
<a:theme xmlns:a="http://schemas.openxmlformats.org/drawingml/2006/main" name="1_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11.xml><?xml version="1.0" encoding="utf-8"?>
<a:theme xmlns:a="http://schemas.openxmlformats.org/drawingml/2006/main" name="2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2.xml><?xml version="1.0" encoding="utf-8"?>
<a:theme xmlns:a="http://schemas.openxmlformats.org/drawingml/2006/main" name="2_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1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Blue Ray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Ray" id="{70D9396B-401C-41DA-AEA7-E3C980FBD308}" vid="{60A486E9-F397-4F95-9B97-6C6F14E188FF}"/>
    </a:ext>
  </a:extLst>
</a:theme>
</file>

<file path=ppt/theme/theme15.xml><?xml version="1.0" encoding="utf-8"?>
<a:theme xmlns:a="http://schemas.openxmlformats.org/drawingml/2006/main" name="5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 Ray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Ray" id="{70D9396B-401C-41DA-AEA7-E3C980FBD308}" vid="{60A486E9-F397-4F95-9B97-6C6F14E188FF}"/>
    </a:ext>
  </a:extLst>
</a:theme>
</file>

<file path=ppt/theme/theme6.xml><?xml version="1.0" encoding="utf-8"?>
<a:theme xmlns:a="http://schemas.openxmlformats.org/drawingml/2006/main" name="Wisp">
  <a:themeElements>
    <a:clrScheme name="Custom 1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8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9.xml><?xml version="1.0" encoding="utf-8"?>
<a:theme xmlns:a="http://schemas.openxmlformats.org/drawingml/2006/main" name="1_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2233</TotalTime>
  <Words>10257</Words>
  <Application>Microsoft Office PowerPoint</Application>
  <PresentationFormat>Widescreen</PresentationFormat>
  <Paragraphs>319</Paragraphs>
  <Slides>142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142</vt:i4>
      </vt:variant>
    </vt:vector>
  </HeadingPairs>
  <TitlesOfParts>
    <vt:vector size="184" baseType="lpstr">
      <vt:lpstr>Bwgrkn</vt:lpstr>
      <vt:lpstr>Bwhebb</vt:lpstr>
      <vt:lpstr>Bwhebl</vt:lpstr>
      <vt:lpstr>DFPWeiBei-B5</vt:lpstr>
      <vt:lpstr>DFPYuanBold-B5</vt:lpstr>
      <vt:lpstr>DFWeiBei-B5</vt:lpstr>
      <vt:lpstr>DFYaYiW6-B5</vt:lpstr>
      <vt:lpstr>DFYuanBold-B5</vt:lpstr>
      <vt:lpstr>DFYuanMedium-B5</vt:lpstr>
      <vt:lpstr>Arial</vt:lpstr>
      <vt:lpstr>Arial Nova Cond</vt:lpstr>
      <vt:lpstr>Calibri</vt:lpstr>
      <vt:lpstr>Candara</vt:lpstr>
      <vt:lpstr>Century Gothic</vt:lpstr>
      <vt:lpstr>Cooper Black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Times New Roman</vt:lpstr>
      <vt:lpstr>Wingdings</vt:lpstr>
      <vt:lpstr>Wingdings 2</vt:lpstr>
      <vt:lpstr>Wingdings 3</vt:lpstr>
      <vt:lpstr>TornVTI</vt:lpstr>
      <vt:lpstr>Ion Boardroom</vt:lpstr>
      <vt:lpstr>Text Theme</vt:lpstr>
      <vt:lpstr>Equity</vt:lpstr>
      <vt:lpstr>Blue Ray</vt:lpstr>
      <vt:lpstr>Wisp</vt:lpstr>
      <vt:lpstr>Deep Blue</vt:lpstr>
      <vt:lpstr>Vapor Trail</vt:lpstr>
      <vt:lpstr>1_Text Theme</vt:lpstr>
      <vt:lpstr>1_Deep Blue</vt:lpstr>
      <vt:lpstr>2_TornVTI</vt:lpstr>
      <vt:lpstr>2_Text Theme</vt:lpstr>
      <vt:lpstr>1_Equity</vt:lpstr>
      <vt:lpstr>1_Blue Ray</vt:lpstr>
      <vt:lpstr>5_Ion Boardroom</vt:lpstr>
      <vt:lpstr>啟示錄簡介與釋經要點 (III)</vt:lpstr>
      <vt:lpstr>啟示錄經文結構</vt:lpstr>
      <vt:lpstr>(一) 序言 </vt:lpstr>
      <vt:lpstr>(二) 主要異象</vt:lpstr>
      <vt:lpstr>PowerPoint Presentation</vt:lpstr>
      <vt:lpstr>寶座是第一個層次，其後所發生的都是從此衍生。</vt:lpstr>
      <vt:lpstr>第二個層次 – 包括與三個審判系列有關之事件：七個印，七個號，和七個碗；這些是為要來的神的國度做預備，先除去地上的罪惡與抵擋神的一切。</vt:lpstr>
      <vt:lpstr>第三個層次 – 包括所有告訴我們更多關於第二個層次，更深入，更顯明的奧秘。</vt:lpstr>
      <vt:lpstr>PowerPoint Presentation</vt:lpstr>
      <vt:lpstr>寶座是整卷啟示錄的核心異象</vt:lpstr>
      <vt:lpstr>坐在寶座上的全能掌權者</vt:lpstr>
      <vt:lpstr>坐在寶座上的全能掌權者</vt:lpstr>
      <vt:lpstr>坐在寶座上的全能掌權者</vt:lpstr>
      <vt:lpstr>坐在寶座上的全能掌權者</vt:lpstr>
      <vt:lpstr>坐在寶座上的全能掌權者</vt:lpstr>
      <vt:lpstr>雷聲與閃電 – 坐寶座者的可畏</vt:lpstr>
      <vt:lpstr> 玻璃海</vt:lpstr>
      <vt:lpstr>『海』在巴勒斯坦地區的文化中帶著極神秘的負面色彩，裡面有很多壞東西。</vt:lpstr>
      <vt:lpstr>PowerPoint Presentation</vt:lpstr>
      <vt:lpstr> 二十四位長老</vt:lpstr>
      <vt:lpstr>四活物</vt:lpstr>
      <vt:lpstr>他們的職責在舊約與新約中的描述是一致的</vt:lpstr>
      <vt:lpstr>上帝的稱呼</vt:lpstr>
      <vt:lpstr>耶穌基督的稱呼</vt:lpstr>
      <vt:lpstr>PowerPoint Presentation</vt:lpstr>
      <vt:lpstr>我是阿拉法，我是俄梅戛</vt:lpstr>
      <vt:lpstr>PowerPoint Presentation</vt:lpstr>
      <vt:lpstr>昔在今在以後永在的</vt:lpstr>
      <vt:lpstr>全能者 The Almighty</vt:lpstr>
      <vt:lpstr>PowerPoint Presentation</vt:lpstr>
      <vt:lpstr>敬拜的最高峰</vt:lpstr>
      <vt:lpstr>對上帝的敬拜與對羔羊的敬拜是同等的</vt:lpstr>
      <vt:lpstr>比較保羅的敬拜觀</vt:lpstr>
      <vt:lpstr>羔羊</vt:lpstr>
      <vt:lpstr>寶座前四活物的職責在舊約與新約中的描述是一致的</vt:lpstr>
      <vt:lpstr>PowerPoint Presentation</vt:lpstr>
      <vt:lpstr>羔羊 The Lamb</vt:lpstr>
      <vt:lpstr>約翰激動的憂傷</vt:lpstr>
      <vt:lpstr>羔羊配得稱頌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羔羊與書卷</vt:lpstr>
      <vt:lpstr>羔羊的跟隨者 (144,000)</vt:lpstr>
      <vt:lpstr>他們是誰?</vt:lpstr>
      <vt:lpstr>PowerPoint Presentation</vt:lpstr>
      <vt:lpstr>PowerPoint Presentation</vt:lpstr>
      <vt:lpstr>PowerPoint Presentation</vt:lpstr>
      <vt:lpstr>頭上的印記與歸屬</vt:lpstr>
      <vt:lpstr>PowerPoint Presentation</vt:lpstr>
      <vt:lpstr>啟示錄簡介與釋經要點 (IV)</vt:lpstr>
      <vt:lpstr>兩個見證人 – 事工與權柄</vt:lpstr>
      <vt:lpstr>兩個見證人 – 殉道與羞辱</vt:lpstr>
      <vt:lpstr>兩個見證人 – 復活與榮耀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天使 (a;ggeloj；messenger)</vt:lpstr>
      <vt:lpstr>PowerPoint Presentation</vt:lpstr>
      <vt:lpstr>啟示錄 5:11  我又看見，且聽見，寶座與活物並長老的周圍，有許多天使的聲音，他們的數目有千千萬萬。</vt:lpstr>
      <vt:lpstr>龍 The Dragon</vt:lpstr>
      <vt:lpstr>『大紅龍』 (dra,kwn: a dragon 12:3) 的原意就是聖經中所說的『海怪』[a mythical sea monster；和合本翻成『鱷魚』或『河馬』；希伯來文是  !t'y"w&gt;li  (Leviathan) ] 。龍與海獸都是來自於充滿敵意(海)的地方 – 表明他們在本質上是抵擋神與祂的聖民的。</vt:lpstr>
      <vt:lpstr>PowerPoint Presentation</vt:lpstr>
      <vt:lpstr>PowerPoint Presentation</vt:lpstr>
      <vt:lpstr>保羅的敘述</vt:lpstr>
      <vt:lpstr>龍的挫敗結局</vt:lpstr>
      <vt:lpstr>龍的挫敗結局</vt:lpstr>
      <vt:lpstr>PowerPoint Presentation</vt:lpstr>
      <vt:lpstr>從海中來的獸與從陸上來的獸 </vt:lpstr>
      <vt:lpstr>但以理看到的這四獸代表當時歷史中地上最有權柄的四個政權：巴比倫，波斯瑪代，希臘，與羅馬；象徵著地上抵擋上帝的政治，軍事，社會，經濟，和宗教系統。</vt:lpstr>
      <vt:lpstr>PowerPoint Presentation</vt:lpstr>
      <vt:lpstr>PowerPoint Presentation</vt:lpstr>
      <vt:lpstr>這獸很可能是指那些不斷敗部復活的邪惡政府，意識形態，政治/經濟/社會理念與制度；似乎已經被消滅，否定，排斥；卻又奪得政權，再次復興。</vt:lpstr>
      <vt:lpstr>PowerPoint Presentation</vt:lpstr>
      <vt:lpstr>PowerPoint Presentation</vt:lpstr>
      <vt:lpstr>獸的印記 The Mark of the Beast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獸的數字</vt:lpstr>
      <vt:lpstr>PowerPoint Presentation</vt:lpstr>
      <vt:lpstr>啟示錄簡介與釋經要點 (V)</vt:lpstr>
      <vt:lpstr>大淫婦 The Great Whore</vt:lpstr>
      <vt:lpstr>PowerPoint Presentation</vt:lpstr>
      <vt:lpstr>PowerPoint Presentation</vt:lpstr>
      <vt:lpstr>PowerPoint Presentation</vt:lpstr>
      <vt:lpstr>PowerPoint Presentation</vt:lpstr>
      <vt:lpstr>啟示錄的中心信息就是： 對寶座上全能上帝與得勝之羔羊的敬拜與順服，必然帶來與世俗權勢的爭戰，甚至付上終極的生命代價。</vt:lpstr>
      <vt:lpstr>憤怒與審判</vt:lpstr>
      <vt:lpstr>PowerPoint Presentation</vt:lpstr>
      <vt:lpstr>PowerPoint Presentation</vt:lpstr>
      <vt:lpstr>審判序列</vt:lpstr>
      <vt:lpstr>埃及的災 The plagues of Egypt</vt:lpstr>
      <vt:lpstr>閃電雷轟大地震 (8:5; 11:19; 16:17-21)</vt:lpstr>
      <vt:lpstr>PowerPoint Presentation</vt:lpstr>
      <vt:lpstr>燃燒的山與墜落的星辰</vt:lpstr>
      <vt:lpstr>入侵的敵軍</vt:lpstr>
      <vt:lpstr>哈米吉多頓大戰之後的審判次序</vt:lpstr>
      <vt:lpstr>白色大寶座 – 法庭的場景</vt:lpstr>
      <vt:lpstr>新耶路撒冷 – 榮耀聖城</vt:lpstr>
      <vt:lpstr>結語</vt:lpstr>
      <vt:lpstr>千禧年之爭</vt:lpstr>
      <vt:lpstr>主要爭論焦點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Jiao, Nelson Dongjun</cp:lastModifiedBy>
  <cp:revision>28</cp:revision>
  <dcterms:created xsi:type="dcterms:W3CDTF">2021-08-10T05:01:00Z</dcterms:created>
  <dcterms:modified xsi:type="dcterms:W3CDTF">2022-10-10T00:07:39Z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2022-10-09T23:53:29Z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ada6dc65-65e4-4664-80ec-138e0af44ba9</vt:lpwstr>
  </property>
  <property fmtid="{D5CDD505-2E9C-101B-9397-08002B2CF9AE}" pid="8" name="MSIP_Label_dad3be33-4108-4738-9e07-d8656a181486_ContentBits">
    <vt:lpwstr>0</vt:lpwstr>
  </property>
</Properties>
</file>