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2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3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53" r:id="rId2"/>
    <p:sldMasterId id="2147483789" r:id="rId3"/>
    <p:sldMasterId id="2147483802" r:id="rId4"/>
    <p:sldMasterId id="2147483814" r:id="rId5"/>
    <p:sldMasterId id="2147483843" r:id="rId6"/>
    <p:sldMasterId id="2147483921" r:id="rId7"/>
    <p:sldMasterId id="2147483933" r:id="rId8"/>
    <p:sldMasterId id="2147483951" r:id="rId9"/>
    <p:sldMasterId id="2147483980" r:id="rId10"/>
    <p:sldMasterId id="2147483993" r:id="rId11"/>
    <p:sldMasterId id="2147484005" r:id="rId12"/>
    <p:sldMasterId id="2147484017" r:id="rId13"/>
    <p:sldMasterId id="2147484030" r:id="rId14"/>
  </p:sldMasterIdLst>
  <p:notesMasterIdLst>
    <p:notesMasterId r:id="rId70"/>
  </p:notesMasterIdLst>
  <p:sldIdLst>
    <p:sldId id="745" r:id="rId15"/>
    <p:sldId id="268" r:id="rId16"/>
    <p:sldId id="286" r:id="rId17"/>
    <p:sldId id="287" r:id="rId18"/>
    <p:sldId id="751" r:id="rId19"/>
    <p:sldId id="269" r:id="rId20"/>
    <p:sldId id="670" r:id="rId21"/>
    <p:sldId id="671" r:id="rId22"/>
    <p:sldId id="283" r:id="rId23"/>
    <p:sldId id="259" r:id="rId24"/>
    <p:sldId id="257" r:id="rId25"/>
    <p:sldId id="258" r:id="rId26"/>
    <p:sldId id="769" r:id="rId27"/>
    <p:sldId id="768" r:id="rId28"/>
    <p:sldId id="770" r:id="rId29"/>
    <p:sldId id="752" r:id="rId30"/>
    <p:sldId id="740" r:id="rId31"/>
    <p:sldId id="766" r:id="rId32"/>
    <p:sldId id="260" r:id="rId33"/>
    <p:sldId id="261" r:id="rId34"/>
    <p:sldId id="263" r:id="rId35"/>
    <p:sldId id="262" r:id="rId36"/>
    <p:sldId id="264" r:id="rId37"/>
    <p:sldId id="265" r:id="rId38"/>
    <p:sldId id="276" r:id="rId39"/>
    <p:sldId id="277" r:id="rId40"/>
    <p:sldId id="266" r:id="rId41"/>
    <p:sldId id="267" r:id="rId42"/>
    <p:sldId id="275" r:id="rId43"/>
    <p:sldId id="271" r:id="rId44"/>
    <p:sldId id="280" r:id="rId45"/>
    <p:sldId id="284" r:id="rId46"/>
    <p:sldId id="285" r:id="rId47"/>
    <p:sldId id="279" r:id="rId48"/>
    <p:sldId id="734" r:id="rId49"/>
    <p:sldId id="270" r:id="rId50"/>
    <p:sldId id="672" r:id="rId51"/>
    <p:sldId id="673" r:id="rId52"/>
    <p:sldId id="674" r:id="rId53"/>
    <p:sldId id="675" r:id="rId54"/>
    <p:sldId id="676" r:id="rId55"/>
    <p:sldId id="677" r:id="rId56"/>
    <p:sldId id="678" r:id="rId57"/>
    <p:sldId id="679" r:id="rId58"/>
    <p:sldId id="680" r:id="rId59"/>
    <p:sldId id="681" r:id="rId60"/>
    <p:sldId id="682" r:id="rId61"/>
    <p:sldId id="299" r:id="rId62"/>
    <p:sldId id="300" r:id="rId63"/>
    <p:sldId id="307" r:id="rId64"/>
    <p:sldId id="306" r:id="rId65"/>
    <p:sldId id="301" r:id="rId66"/>
    <p:sldId id="302" r:id="rId67"/>
    <p:sldId id="303" r:id="rId68"/>
    <p:sldId id="669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DE"/>
    <a:srgbClr val="800000"/>
    <a:srgbClr val="2D051A"/>
    <a:srgbClr val="0000E6"/>
    <a:srgbClr val="680068"/>
    <a:srgbClr val="001B70"/>
    <a:srgbClr val="00003A"/>
    <a:srgbClr val="002AB0"/>
    <a:srgbClr val="000022"/>
    <a:srgbClr val="D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 autoAdjust="0"/>
    <p:restoredTop sz="91182" autoAdjust="0"/>
  </p:normalViewPr>
  <p:slideViewPr>
    <p:cSldViewPr snapToGrid="0">
      <p:cViewPr varScale="1">
        <p:scale>
          <a:sx n="69" d="100"/>
          <a:sy n="69" d="100"/>
        </p:scale>
        <p:origin x="254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notesMaster" Target="notesMasters/notes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o, Nelson Dongjun" userId="650d7c4a-3d5a-4d85-bd05-5c9ce1a6ab3a" providerId="ADAL" clId="{05F58925-F0B9-44B5-A1C7-9CF55C8D221C}"/>
    <pc:docChg chg="custSel delSld modSld delMainMaster">
      <pc:chgData name="Jiao, Nelson Dongjun" userId="650d7c4a-3d5a-4d85-bd05-5c9ce1a6ab3a" providerId="ADAL" clId="{05F58925-F0B9-44B5-A1C7-9CF55C8D221C}" dt="2022-10-02T03:15:35.889" v="5" actId="47"/>
      <pc:docMkLst>
        <pc:docMk/>
      </pc:docMkLst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302066524" sldId="304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611675544" sldId="308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965029346" sldId="309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251995278" sldId="310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668299757" sldId="311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677499222" sldId="312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120675135" sldId="313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44677386" sldId="314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980365402" sldId="315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267614887" sldId="316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80792706" sldId="317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308786185" sldId="318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182524108" sldId="319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733531614" sldId="320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609756520" sldId="321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099988643" sldId="322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728137565" sldId="323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515285898" sldId="324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766091871" sldId="325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471198565" sldId="326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248360313" sldId="328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762321998" sldId="329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082111123" sldId="330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081972152" sldId="332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489933865" sldId="333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825302967" sldId="334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377652186" sldId="336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625049854" sldId="338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60919516" sldId="339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424435700" sldId="340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836498646" sldId="341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528826368" sldId="345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188706272" sldId="346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227690019" sldId="347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4258267444" sldId="348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248495182" sldId="349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730630347" sldId="350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578385914" sldId="351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389103997" sldId="352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331050579" sldId="353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414556126" sldId="354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046625433" sldId="355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604317197" sldId="356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4053775688" sldId="357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975907216" sldId="361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932001073" sldId="362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791967534" sldId="363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26108347" sldId="365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930730307" sldId="366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384246545" sldId="367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4152537283" sldId="368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140148992" sldId="369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5277501" sldId="370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022719825" sldId="371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4195803709" sldId="373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367901520" sldId="374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4170429060" sldId="375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943266123" sldId="376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572385089" sldId="377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532360354" sldId="378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516552581" sldId="379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474692091" sldId="380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035260557" sldId="398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877282038" sldId="407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864849154" sldId="408"/>
        </pc:sldMkLst>
      </pc:sldChg>
      <pc:sldChg chg="modSp del mod">
        <pc:chgData name="Jiao, Nelson Dongjun" userId="650d7c4a-3d5a-4d85-bd05-5c9ce1a6ab3a" providerId="ADAL" clId="{05F58925-F0B9-44B5-A1C7-9CF55C8D221C}" dt="2022-10-02T03:15:35.889" v="5" actId="47"/>
        <pc:sldMkLst>
          <pc:docMk/>
          <pc:sldMk cId="2730749701" sldId="409"/>
        </pc:sldMkLst>
        <pc:spChg chg="mod">
          <ac:chgData name="Jiao, Nelson Dongjun" userId="650d7c4a-3d5a-4d85-bd05-5c9ce1a6ab3a" providerId="ADAL" clId="{05F58925-F0B9-44B5-A1C7-9CF55C8D221C}" dt="2022-10-02T03:15:23.811" v="0" actId="27636"/>
          <ac:spMkLst>
            <pc:docMk/>
            <pc:sldMk cId="2730749701" sldId="409"/>
            <ac:spMk id="3" creationId="{6C1F46DD-B0C8-4F6D-9919-3DF876A43B78}"/>
          </ac:spMkLst>
        </pc:spChg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598886668" sldId="410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199685685" sldId="411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344824547" sldId="412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267961217" sldId="413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486120914" sldId="414"/>
        </pc:sldMkLst>
      </pc:sldChg>
      <pc:sldChg chg="modSp del mod">
        <pc:chgData name="Jiao, Nelson Dongjun" userId="650d7c4a-3d5a-4d85-bd05-5c9ce1a6ab3a" providerId="ADAL" clId="{05F58925-F0B9-44B5-A1C7-9CF55C8D221C}" dt="2022-10-02T03:15:35.889" v="5" actId="47"/>
        <pc:sldMkLst>
          <pc:docMk/>
          <pc:sldMk cId="2544115998" sldId="415"/>
        </pc:sldMkLst>
        <pc:spChg chg="mod">
          <ac:chgData name="Jiao, Nelson Dongjun" userId="650d7c4a-3d5a-4d85-bd05-5c9ce1a6ab3a" providerId="ADAL" clId="{05F58925-F0B9-44B5-A1C7-9CF55C8D221C}" dt="2022-10-02T03:15:24.133" v="3" actId="27636"/>
          <ac:spMkLst>
            <pc:docMk/>
            <pc:sldMk cId="2544115998" sldId="415"/>
            <ac:spMk id="3" creationId="{46799E82-9167-4019-80F0-D71BC54F5E53}"/>
          </ac:spMkLst>
        </pc:spChg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259721884" sldId="416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464284794" sldId="417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145786871" sldId="418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553761182" sldId="419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259987992" sldId="420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721524980" sldId="421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075405999" sldId="422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371185906" sldId="423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187353252" sldId="499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03225091" sldId="503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605602458" sldId="526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515441350" sldId="541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818506234" sldId="564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818299385" sldId="571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018927633" sldId="581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433631604" sldId="582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423253919" sldId="583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073021253" sldId="584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570310008" sldId="598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815145450" sldId="600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627856818" sldId="601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853867762" sldId="602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4055640482" sldId="603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922111469" sldId="631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455808441" sldId="644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225529477" sldId="645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437326585" sldId="646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28069044" sldId="647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288443736" sldId="649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262246017" sldId="650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754947793" sldId="651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802407958" sldId="652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430676366" sldId="653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188262084" sldId="655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954002159" sldId="656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649168027" sldId="657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852844692" sldId="658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586144255" sldId="659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658434399" sldId="660"/>
        </pc:sldMkLst>
      </pc:sldChg>
      <pc:sldChg chg="modSp del mod">
        <pc:chgData name="Jiao, Nelson Dongjun" userId="650d7c4a-3d5a-4d85-bd05-5c9ce1a6ab3a" providerId="ADAL" clId="{05F58925-F0B9-44B5-A1C7-9CF55C8D221C}" dt="2022-10-02T03:15:35.889" v="5" actId="47"/>
        <pc:sldMkLst>
          <pc:docMk/>
          <pc:sldMk cId="3961410332" sldId="661"/>
        </pc:sldMkLst>
        <pc:spChg chg="mod">
          <ac:chgData name="Jiao, Nelson Dongjun" userId="650d7c4a-3d5a-4d85-bd05-5c9ce1a6ab3a" providerId="ADAL" clId="{05F58925-F0B9-44B5-A1C7-9CF55C8D221C}" dt="2022-10-02T03:15:24.193" v="4" actId="27636"/>
          <ac:spMkLst>
            <pc:docMk/>
            <pc:sldMk cId="3961410332" sldId="661"/>
            <ac:spMk id="5" creationId="{95542EF3-1E92-4974-A4F2-497C84A4AEAC}"/>
          </ac:spMkLst>
        </pc:spChg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760608690" sldId="662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943147784" sldId="663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782514756" sldId="730"/>
        </pc:sldMkLst>
      </pc:sldChg>
      <pc:sldChg chg="modSp del mod">
        <pc:chgData name="Jiao, Nelson Dongjun" userId="650d7c4a-3d5a-4d85-bd05-5c9ce1a6ab3a" providerId="ADAL" clId="{05F58925-F0B9-44B5-A1C7-9CF55C8D221C}" dt="2022-10-02T03:15:35.889" v="5" actId="47"/>
        <pc:sldMkLst>
          <pc:docMk/>
          <pc:sldMk cId="3455084156" sldId="732"/>
        </pc:sldMkLst>
        <pc:spChg chg="mod">
          <ac:chgData name="Jiao, Nelson Dongjun" userId="650d7c4a-3d5a-4d85-bd05-5c9ce1a6ab3a" providerId="ADAL" clId="{05F58925-F0B9-44B5-A1C7-9CF55C8D221C}" dt="2022-10-02T03:15:23.923" v="1" actId="27636"/>
          <ac:spMkLst>
            <pc:docMk/>
            <pc:sldMk cId="3455084156" sldId="732"/>
            <ac:spMk id="4" creationId="{D36D1CED-0537-8694-0821-802857BD31FF}"/>
          </ac:spMkLst>
        </pc:spChg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362139661" sldId="733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038751608" sldId="736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022454996" sldId="737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727669135" sldId="739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625034137" sldId="741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367729858" sldId="742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992165369" sldId="743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550280160" sldId="744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866551055" sldId="746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076861070" sldId="747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773273326" sldId="748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873320509" sldId="749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124221916" sldId="750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800127653" sldId="753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48363489" sldId="754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869388106" sldId="755"/>
        </pc:sldMkLst>
      </pc:sldChg>
      <pc:sldChg chg="modSp del mod">
        <pc:chgData name="Jiao, Nelson Dongjun" userId="650d7c4a-3d5a-4d85-bd05-5c9ce1a6ab3a" providerId="ADAL" clId="{05F58925-F0B9-44B5-A1C7-9CF55C8D221C}" dt="2022-10-02T03:15:35.889" v="5" actId="47"/>
        <pc:sldMkLst>
          <pc:docMk/>
          <pc:sldMk cId="928061968" sldId="756"/>
        </pc:sldMkLst>
        <pc:spChg chg="mod">
          <ac:chgData name="Jiao, Nelson Dongjun" userId="650d7c4a-3d5a-4d85-bd05-5c9ce1a6ab3a" providerId="ADAL" clId="{05F58925-F0B9-44B5-A1C7-9CF55C8D221C}" dt="2022-10-02T03:15:23.974" v="2" actId="27636"/>
          <ac:spMkLst>
            <pc:docMk/>
            <pc:sldMk cId="928061968" sldId="756"/>
            <ac:spMk id="3" creationId="{46799E82-9167-4019-80F0-D71BC54F5E53}"/>
          </ac:spMkLst>
        </pc:spChg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284536211" sldId="757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568608450" sldId="758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327744289" sldId="759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649266710" sldId="760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473758767" sldId="761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575106516" sldId="763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2400490661" sldId="764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3161990653" sldId="765"/>
        </pc:sldMkLst>
      </pc:sldChg>
      <pc:sldChg chg="del">
        <pc:chgData name="Jiao, Nelson Dongjun" userId="650d7c4a-3d5a-4d85-bd05-5c9ce1a6ab3a" providerId="ADAL" clId="{05F58925-F0B9-44B5-A1C7-9CF55C8D221C}" dt="2022-10-02T03:15:35.889" v="5" actId="47"/>
        <pc:sldMkLst>
          <pc:docMk/>
          <pc:sldMk cId="1489504205" sldId="767"/>
        </pc:sldMkLst>
      </pc:sldChg>
      <pc:sldMasterChg chg="del delSldLayout">
        <pc:chgData name="Jiao, Nelson Dongjun" userId="650d7c4a-3d5a-4d85-bd05-5c9ce1a6ab3a" providerId="ADAL" clId="{05F58925-F0B9-44B5-A1C7-9CF55C8D221C}" dt="2022-10-02T03:15:35.889" v="5" actId="47"/>
        <pc:sldMasterMkLst>
          <pc:docMk/>
          <pc:sldMasterMk cId="597135859" sldId="2147483826"/>
        </pc:sldMasterMkLst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597135859" sldId="2147483826"/>
            <pc:sldLayoutMk cId="2539666431" sldId="2147483827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597135859" sldId="2147483826"/>
            <pc:sldLayoutMk cId="289474457" sldId="2147483828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597135859" sldId="2147483826"/>
            <pc:sldLayoutMk cId="2155291718" sldId="2147483829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597135859" sldId="2147483826"/>
            <pc:sldLayoutMk cId="1647980076" sldId="2147483830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597135859" sldId="2147483826"/>
            <pc:sldLayoutMk cId="3792631523" sldId="2147483831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597135859" sldId="2147483826"/>
            <pc:sldLayoutMk cId="389642374" sldId="2147483832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597135859" sldId="2147483826"/>
            <pc:sldLayoutMk cId="49214081" sldId="2147483833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597135859" sldId="2147483826"/>
            <pc:sldLayoutMk cId="766666959" sldId="2147483834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597135859" sldId="2147483826"/>
            <pc:sldLayoutMk cId="2668976137" sldId="2147483835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597135859" sldId="2147483826"/>
            <pc:sldLayoutMk cId="491667371" sldId="2147483836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597135859" sldId="2147483826"/>
            <pc:sldLayoutMk cId="2273066004" sldId="2147483837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597135859" sldId="2147483826"/>
            <pc:sldLayoutMk cId="3127404748" sldId="2147483838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597135859" sldId="2147483826"/>
            <pc:sldLayoutMk cId="3964792398" sldId="2147483839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597135859" sldId="2147483826"/>
            <pc:sldLayoutMk cId="2403579278" sldId="2147483840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597135859" sldId="2147483826"/>
            <pc:sldLayoutMk cId="3206380652" sldId="2147483841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597135859" sldId="2147483826"/>
            <pc:sldLayoutMk cId="1399697783" sldId="2147483842"/>
          </pc:sldLayoutMkLst>
        </pc:sldLayoutChg>
      </pc:sldMasterChg>
      <pc:sldMasterChg chg="del delSldLayout">
        <pc:chgData name="Jiao, Nelson Dongjun" userId="650d7c4a-3d5a-4d85-bd05-5c9ce1a6ab3a" providerId="ADAL" clId="{05F58925-F0B9-44B5-A1C7-9CF55C8D221C}" dt="2022-10-02T03:15:35.889" v="5" actId="47"/>
        <pc:sldMasterMkLst>
          <pc:docMk/>
          <pc:sldMasterMk cId="2983618623" sldId="2147483879"/>
        </pc:sldMasterMkLst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2983618623" sldId="2147483879"/>
            <pc:sldLayoutMk cId="1258652770" sldId="2147483880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2983618623" sldId="2147483879"/>
            <pc:sldLayoutMk cId="2438976540" sldId="2147483881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2983618623" sldId="2147483879"/>
            <pc:sldLayoutMk cId="2927385617" sldId="2147483882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2983618623" sldId="2147483879"/>
            <pc:sldLayoutMk cId="1568050214" sldId="2147483883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2983618623" sldId="2147483879"/>
            <pc:sldLayoutMk cId="1160391999" sldId="2147483884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2983618623" sldId="2147483879"/>
            <pc:sldLayoutMk cId="163726904" sldId="2147483885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2983618623" sldId="2147483879"/>
            <pc:sldLayoutMk cId="1440479846" sldId="2147483886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2983618623" sldId="2147483879"/>
            <pc:sldLayoutMk cId="1619808966" sldId="2147483887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2983618623" sldId="2147483879"/>
            <pc:sldLayoutMk cId="610176678" sldId="2147483888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2983618623" sldId="2147483879"/>
            <pc:sldLayoutMk cId="302065113" sldId="2147483889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2983618623" sldId="2147483879"/>
            <pc:sldLayoutMk cId="2893366097" sldId="2147483890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2983618623" sldId="2147483879"/>
            <pc:sldLayoutMk cId="3888644065" sldId="2147483891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2983618623" sldId="2147483879"/>
            <pc:sldLayoutMk cId="1407556571" sldId="2147483892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2983618623" sldId="2147483879"/>
            <pc:sldLayoutMk cId="2365649208" sldId="2147483893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2983618623" sldId="2147483879"/>
            <pc:sldLayoutMk cId="3329333540" sldId="2147483894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2983618623" sldId="2147483879"/>
            <pc:sldLayoutMk cId="634398440" sldId="2147483895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2983618623" sldId="2147483879"/>
            <pc:sldLayoutMk cId="3663383802" sldId="2147483896"/>
          </pc:sldLayoutMkLst>
        </pc:sldLayoutChg>
      </pc:sldMasterChg>
      <pc:sldMasterChg chg="del delSldLayout">
        <pc:chgData name="Jiao, Nelson Dongjun" userId="650d7c4a-3d5a-4d85-bd05-5c9ce1a6ab3a" providerId="ADAL" clId="{05F58925-F0B9-44B5-A1C7-9CF55C8D221C}" dt="2022-10-02T03:15:35.889" v="5" actId="47"/>
        <pc:sldMasterMkLst>
          <pc:docMk/>
          <pc:sldMasterMk cId="3190546417" sldId="2147484042"/>
        </pc:sldMasterMkLst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190546417" sldId="2147484042"/>
            <pc:sldLayoutMk cId="4188665833" sldId="2147484043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190546417" sldId="2147484042"/>
            <pc:sldLayoutMk cId="2906924669" sldId="2147484044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190546417" sldId="2147484042"/>
            <pc:sldLayoutMk cId="1432887145" sldId="2147484045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190546417" sldId="2147484042"/>
            <pc:sldLayoutMk cId="339142478" sldId="2147484046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190546417" sldId="2147484042"/>
            <pc:sldLayoutMk cId="4137762384" sldId="2147484047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190546417" sldId="2147484042"/>
            <pc:sldLayoutMk cId="1020360668" sldId="2147484048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190546417" sldId="2147484042"/>
            <pc:sldLayoutMk cId="495114161" sldId="2147484049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190546417" sldId="2147484042"/>
            <pc:sldLayoutMk cId="4078887083" sldId="2147484050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190546417" sldId="2147484042"/>
            <pc:sldLayoutMk cId="1788230598" sldId="2147484051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190546417" sldId="2147484042"/>
            <pc:sldLayoutMk cId="3008541029" sldId="2147484052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190546417" sldId="2147484042"/>
            <pc:sldLayoutMk cId="1102827706" sldId="2147484053"/>
          </pc:sldLayoutMkLst>
        </pc:sldLayoutChg>
      </pc:sldMasterChg>
      <pc:sldMasterChg chg="del delSldLayout">
        <pc:chgData name="Jiao, Nelson Dongjun" userId="650d7c4a-3d5a-4d85-bd05-5c9ce1a6ab3a" providerId="ADAL" clId="{05F58925-F0B9-44B5-A1C7-9CF55C8D221C}" dt="2022-10-02T03:15:35.889" v="5" actId="47"/>
        <pc:sldMasterMkLst>
          <pc:docMk/>
          <pc:sldMasterMk cId="3934997143" sldId="2147484054"/>
        </pc:sldMasterMkLst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934997143" sldId="2147484054"/>
            <pc:sldLayoutMk cId="2684782786" sldId="2147484055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934997143" sldId="2147484054"/>
            <pc:sldLayoutMk cId="134410515" sldId="2147484056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934997143" sldId="2147484054"/>
            <pc:sldLayoutMk cId="954328735" sldId="2147484057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934997143" sldId="2147484054"/>
            <pc:sldLayoutMk cId="1415166432" sldId="2147484058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934997143" sldId="2147484054"/>
            <pc:sldLayoutMk cId="3089696921" sldId="2147484059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934997143" sldId="2147484054"/>
            <pc:sldLayoutMk cId="546754847" sldId="2147484060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934997143" sldId="2147484054"/>
            <pc:sldLayoutMk cId="3518149443" sldId="2147484061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934997143" sldId="2147484054"/>
            <pc:sldLayoutMk cId="1758522504" sldId="2147484062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934997143" sldId="2147484054"/>
            <pc:sldLayoutMk cId="305431011" sldId="2147484063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934997143" sldId="2147484054"/>
            <pc:sldLayoutMk cId="1896180090" sldId="2147484064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934997143" sldId="2147484054"/>
            <pc:sldLayoutMk cId="1844352558" sldId="2147484065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934997143" sldId="2147484054"/>
            <pc:sldLayoutMk cId="3732224114" sldId="2147484066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934997143" sldId="2147484054"/>
            <pc:sldLayoutMk cId="3925297838" sldId="2147484067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934997143" sldId="2147484054"/>
            <pc:sldLayoutMk cId="2599365866" sldId="2147484068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934997143" sldId="2147484054"/>
            <pc:sldLayoutMk cId="137005792" sldId="2147484069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934997143" sldId="2147484054"/>
            <pc:sldLayoutMk cId="833844941" sldId="2147484070"/>
          </pc:sldLayoutMkLst>
        </pc:sldLayoutChg>
        <pc:sldLayoutChg chg="del">
          <pc:chgData name="Jiao, Nelson Dongjun" userId="650d7c4a-3d5a-4d85-bd05-5c9ce1a6ab3a" providerId="ADAL" clId="{05F58925-F0B9-44B5-A1C7-9CF55C8D221C}" dt="2022-10-02T03:15:35.889" v="5" actId="47"/>
          <pc:sldLayoutMkLst>
            <pc:docMk/>
            <pc:sldMasterMk cId="3934997143" sldId="2147484054"/>
            <pc:sldLayoutMk cId="3386044516" sldId="21474840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B5DC7-CA0C-4EB0-9DC0-027C324E1AB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DB9EA-F4AB-4F82-A14F-231C547C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8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8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9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48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9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969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520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845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60019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59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3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1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536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1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9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279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930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917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772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7016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41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121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481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396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885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6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543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1"/>
            <a:ext cx="10668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1" y="3810001"/>
            <a:ext cx="10667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147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14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889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2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584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286001"/>
            <a:ext cx="4572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5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2286002"/>
            <a:ext cx="4572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1" y="3059115"/>
            <a:ext cx="4571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5386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27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466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21113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21113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959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1524000"/>
            <a:ext cx="6095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56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8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2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536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1524001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0848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1" y="2292096"/>
            <a:ext cx="10096500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9" y="4511786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6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2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2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6"/>
            <a:ext cx="5734051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6"/>
            <a:ext cx="573405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1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5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5074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2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1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1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0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9" y="1600201"/>
            <a:ext cx="5445252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1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201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1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9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1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4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8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7" y="6976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83918" y="1449307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83918" y="1396725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3918" y="2976653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43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8824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448861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7" y="6976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4"/>
            <a:ext cx="103632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49"/>
            <a:ext cx="103632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1" y="6172200"/>
            <a:ext cx="53340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92562" y="2376831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92213" y="2341488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91093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267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1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170764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759720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939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8495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7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931763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1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91363" y="4650486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91365" y="4773237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97" y="66679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6392691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7218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3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193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2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30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87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66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35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37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56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3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6" y="6976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83917" y="1449305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17" y="1396725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17" y="2976653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4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63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447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6" y="6976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2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47"/>
            <a:ext cx="10363200" cy="1338263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1" y="6172200"/>
            <a:ext cx="53340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92561" y="2376831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211" y="234148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91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1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1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257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329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48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6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0630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1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62" y="4650484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64" y="477323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96" y="66677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28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7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302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896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394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4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9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1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6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95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45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40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23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83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5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4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8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2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80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18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617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86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318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26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405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1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507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079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873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85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40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6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98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3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117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617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548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550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392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5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9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29" r:id="rId4"/>
    <p:sldLayoutId id="2147483730" r:id="rId5"/>
    <p:sldLayoutId id="2147483731" r:id="rId6"/>
    <p:sldLayoutId id="2147483736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653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10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2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8001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6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2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13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901" y="6356353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3" y="6356353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3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65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>
          <p15:clr>
            <a:srgbClr val="F26B43"/>
          </p15:clr>
        </p15:guide>
        <p15:guide id="2" pos="5238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7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1" y="6191252"/>
            <a:ext cx="33020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94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2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1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6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1" y="6191250"/>
            <a:ext cx="33020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indent="-228594" algn="l" rtl="0" eaLnBrk="1" latinLnBrk="0" hangingPunct="1">
        <a:spcBef>
          <a:spcPts val="371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39" indent="-228594" algn="l" rtl="0" eaLnBrk="1" latinLnBrk="0" hangingPunct="1">
        <a:spcBef>
          <a:spcPts val="371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228594" algn="l" rtl="0" eaLnBrk="1" latinLnBrk="0" hangingPunct="1">
        <a:spcBef>
          <a:spcPts val="371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228594" algn="l" rtl="0" eaLnBrk="1" latinLnBrk="0" hangingPunct="1">
        <a:spcBef>
          <a:spcPts val="371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879" indent="-228594" algn="l" rtl="0" eaLnBrk="1" latinLnBrk="0" hangingPunct="1">
        <a:spcBef>
          <a:spcPts val="371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228594" algn="l" rtl="0" eaLnBrk="1" latinLnBrk="0" hangingPunct="1">
        <a:spcBef>
          <a:spcPts val="371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228594" algn="l" rtl="0" eaLnBrk="1" latinLnBrk="0" hangingPunct="1">
        <a:spcBef>
          <a:spcPts val="371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18" indent="-228594" algn="l" rtl="0" eaLnBrk="1" latinLnBrk="0" hangingPunct="1">
        <a:spcBef>
          <a:spcPts val="371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91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48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1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4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B35476-CE5A-44F0-93E8-9CDA6F2F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163595"/>
            <a:ext cx="6029325" cy="285595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啟示錄簡介與釋經要點</a:t>
            </a:r>
            <a:r>
              <a:rPr lang="en-US" altLang="zh-CN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altLang="zh-C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(I)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3E65122-8796-4ABD-972F-698EB6C87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200525"/>
            <a:ext cx="6029324" cy="22109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麻省華人福音堂</a:t>
            </a:r>
            <a:endParaRPr lang="en-US" altLang="zh-CN" sz="36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algn="r">
              <a:lnSpc>
                <a:spcPct val="110000"/>
              </a:lnSpc>
            </a:pPr>
            <a:r>
              <a:rPr lang="zh-CN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何若珍牧師</a:t>
            </a:r>
            <a:endParaRPr lang="en-US" sz="36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pic>
        <p:nvPicPr>
          <p:cNvPr id="110" name="Picture 1" descr="Mountain Peak">
            <a:extLst>
              <a:ext uri="{FF2B5EF4-FFF2-40B4-BE49-F238E27FC236}">
                <a16:creationId xmlns:a16="http://schemas.microsoft.com/office/drawing/2014/main" id="{4D1B41D3-B012-426F-A694-9ED03AE1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1" r="29362" b="-2"/>
          <a:stretch/>
        </p:blipFill>
        <p:spPr>
          <a:xfrm>
            <a:off x="7648048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9214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029" y="698091"/>
            <a:ext cx="9613803" cy="1140542"/>
          </a:xfrm>
        </p:spPr>
        <p:txBody>
          <a:bodyPr/>
          <a:lstStyle/>
          <a:p>
            <a:pPr algn="ctr"/>
            <a:r>
              <a:rPr lang="zh-CN" altLang="en-US" sz="5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啟示錄的作者</a:t>
            </a:r>
            <a:endParaRPr lang="en-US" sz="54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50" y="2477194"/>
            <a:ext cx="10457410" cy="394023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301339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他是一位七個小亞細亞的教會都熟悉的</a:t>
            </a:r>
            <a:r>
              <a:rPr lang="zh-CN" altLang="en-US" sz="4400" dirty="0">
                <a:solidFill>
                  <a:srgbClr val="0035DE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約翰</a:t>
            </a:r>
            <a:r>
              <a:rPr lang="en-US" altLang="zh-CN" sz="4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en-US" sz="4400" i="1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1:1, 4, 9; 22:8</a:t>
            </a:r>
            <a:r>
              <a:rPr lang="en-US" altLang="zh-CN" sz="4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CN" altLang="en-US" sz="4400" dirty="0">
                <a:solidFill>
                  <a:srgbClr val="301339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。所以最可能的是使徒約翰。他所記錄的是主耶穌所講的話，和他所看到的異象；因此難免和他自己的寫作風格不太一樣。</a:t>
            </a:r>
            <a:endParaRPr lang="en-US" sz="4400" dirty="0">
              <a:solidFill>
                <a:srgbClr val="301339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97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2ABB-6B6F-4B4F-82D8-A83344DB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212" y="688259"/>
            <a:ext cx="9527459" cy="1140541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sz="5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啟示錄寫作年代及背景</a:t>
            </a:r>
            <a:endParaRPr lang="en-US" sz="54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AD35-52FA-4FA2-93B1-F4F4CB4E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41" y="2517058"/>
            <a:ext cx="10594257" cy="3913239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時代背景是啟示錄釋經的關鍵。</a:t>
            </a:r>
            <a:r>
              <a:rPr lang="zh-CN" sz="40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絕大多數現代學者認為是寫於</a:t>
            </a:r>
            <a:r>
              <a:rPr lang="zh-CN" sz="40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豆米先</a:t>
            </a:r>
            <a:r>
              <a:rPr lang="en-US" sz="32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(Domitian</a:t>
            </a:r>
            <a:r>
              <a:rPr lang="en-US" sz="40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sz="40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做羅馬皇帝的時候</a:t>
            </a:r>
            <a:r>
              <a:rPr lang="en-US" sz="36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sz="36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寫作年日約公元</a:t>
            </a:r>
            <a:r>
              <a:rPr lang="en-US" sz="36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90-95</a:t>
            </a:r>
            <a:r>
              <a:rPr lang="zh-CN" sz="36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年</a:t>
            </a:r>
            <a:r>
              <a:rPr lang="en-US" sz="36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sz="40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CN" sz="40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還是有少數學者認為是尼祿</a:t>
            </a:r>
            <a:r>
              <a:rPr lang="en-US" sz="32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(Nero)</a:t>
            </a:r>
            <a:r>
              <a:rPr lang="zh-CN" sz="40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做羅馬皇帝的時候寫的</a:t>
            </a:r>
            <a:r>
              <a:rPr lang="en-US" sz="36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sz="36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寫作年日約公元</a:t>
            </a:r>
            <a:r>
              <a:rPr lang="en-US" sz="36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65-70</a:t>
            </a:r>
            <a:r>
              <a:rPr lang="zh-CN" sz="36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年，猶太戰爭年間</a:t>
            </a:r>
            <a:r>
              <a:rPr lang="en-US" sz="36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sz="40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001B7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484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2ABB-6B6F-4B4F-82D8-A83344DB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693682"/>
            <a:ext cx="9586452" cy="1135117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sz="5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啟示錄寫作年代及背景</a:t>
            </a:r>
            <a:endParaRPr lang="en-US" sz="54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AD35-52FA-4FA2-93B1-F4F4CB4E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42" y="2498651"/>
            <a:ext cx="10520516" cy="4008475"/>
          </a:xfrm>
        </p:spPr>
        <p:txBody>
          <a:bodyPr anchor="ctr">
            <a:normAutofit/>
          </a:bodyPr>
          <a:lstStyle/>
          <a:p>
            <a:pPr marL="457200" marR="0" lvl="0" indent="-45720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從把羅馬皇帝當作神敬拜來看 </a:t>
            </a:r>
            <a:endParaRPr lang="en-US" sz="4000" dirty="0">
              <a:solidFill>
                <a:srgbClr val="001B7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57200" marR="0" lvl="0" indent="-45720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從對基督徒的迫害來看</a:t>
            </a:r>
            <a:endParaRPr lang="en-US" sz="4000" dirty="0">
              <a:solidFill>
                <a:srgbClr val="001B7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57200" marR="0" lvl="0" indent="-45720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從小亞細亞教會的處境光景來看</a:t>
            </a:r>
            <a:endParaRPr lang="en-US" sz="4000" dirty="0">
              <a:solidFill>
                <a:srgbClr val="001B7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57200" marR="0" lvl="0" indent="-45720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從『巴比倫』的暗喻來看</a:t>
            </a:r>
            <a:endParaRPr lang="en-US" sz="4000" dirty="0">
              <a:solidFill>
                <a:srgbClr val="001B7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57200" marR="0" lvl="0" indent="-45720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</a:t>
            </a:r>
            <a:r>
              <a:rPr lang="zh-CN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早期教會傳統</a:t>
            </a:r>
            <a:r>
              <a:rPr lang="en-US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著作</a:t>
            </a:r>
            <a:r>
              <a:rPr lang="en-US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zh-CN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書信</a:t>
            </a:r>
            <a:r>
              <a:rPr lang="en-US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來看</a:t>
            </a:r>
            <a:endParaRPr lang="en-US" sz="4000" dirty="0">
              <a:solidFill>
                <a:srgbClr val="001B7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99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E14F9E7-D06D-470B-BD50-7919577E8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202" r="4" b="22904"/>
          <a:stretch/>
        </p:blipFill>
        <p:spPr bwMode="auto">
          <a:xfrm>
            <a:off x="868025" y="349135"/>
            <a:ext cx="10455950" cy="6159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E7932D0-757A-458D-A00B-49DBA3D64A0A}"/>
              </a:ext>
            </a:extLst>
          </p:cNvPr>
          <p:cNvSpPr/>
          <p:nvPr/>
        </p:nvSpPr>
        <p:spPr>
          <a:xfrm>
            <a:off x="4744218" y="433295"/>
            <a:ext cx="1371599" cy="659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E4D27"/>
              </a:solidFill>
              <a:latin typeface="Euphem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18ACD5-97DC-497E-BAD8-E70F852E7336}"/>
              </a:ext>
            </a:extLst>
          </p:cNvPr>
          <p:cNvSpPr/>
          <p:nvPr/>
        </p:nvSpPr>
        <p:spPr>
          <a:xfrm>
            <a:off x="5931751" y="1180357"/>
            <a:ext cx="1753912" cy="659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E4D27"/>
              </a:solidFill>
              <a:latin typeface="Euphemia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4FDFC9-EB46-4E90-A4A4-B22D1476B730}"/>
              </a:ext>
            </a:extLst>
          </p:cNvPr>
          <p:cNvSpPr/>
          <p:nvPr/>
        </p:nvSpPr>
        <p:spPr>
          <a:xfrm>
            <a:off x="6717252" y="1788973"/>
            <a:ext cx="1187533" cy="659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E4D27"/>
              </a:solidFill>
              <a:latin typeface="Euphemia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EF885A-5ED9-45BC-B763-C8B242D69E29}"/>
              </a:ext>
            </a:extLst>
          </p:cNvPr>
          <p:cNvSpPr/>
          <p:nvPr/>
        </p:nvSpPr>
        <p:spPr>
          <a:xfrm>
            <a:off x="8029619" y="2141293"/>
            <a:ext cx="1589810" cy="760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E4D27"/>
              </a:solidFill>
              <a:latin typeface="Euphemia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5C186B9-AB8B-4BF6-B7A5-047B8E5FAC58}"/>
              </a:ext>
            </a:extLst>
          </p:cNvPr>
          <p:cNvSpPr/>
          <p:nvPr/>
        </p:nvSpPr>
        <p:spPr>
          <a:xfrm>
            <a:off x="3568615" y="2619612"/>
            <a:ext cx="1271609" cy="760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E4D27"/>
              </a:solidFill>
              <a:latin typeface="Euphemi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1C3D1F-4690-4688-94EE-CBF517327B51}"/>
              </a:ext>
            </a:extLst>
          </p:cNvPr>
          <p:cNvSpPr/>
          <p:nvPr/>
        </p:nvSpPr>
        <p:spPr>
          <a:xfrm>
            <a:off x="7140546" y="4023156"/>
            <a:ext cx="1296318" cy="659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E4D27"/>
              </a:solidFill>
              <a:latin typeface="Euphemi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FF8EC4-523A-4F19-818F-9A8EE4126AE3}"/>
              </a:ext>
            </a:extLst>
          </p:cNvPr>
          <p:cNvSpPr/>
          <p:nvPr/>
        </p:nvSpPr>
        <p:spPr>
          <a:xfrm>
            <a:off x="5437108" y="3091432"/>
            <a:ext cx="1371599" cy="6590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E4D27"/>
              </a:solidFill>
              <a:latin typeface="Euphemia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724AF73-ECAB-45D6-8A43-D1E21A8CFFEB}"/>
              </a:ext>
            </a:extLst>
          </p:cNvPr>
          <p:cNvSpPr/>
          <p:nvPr/>
        </p:nvSpPr>
        <p:spPr>
          <a:xfrm>
            <a:off x="3008156" y="4577520"/>
            <a:ext cx="697583" cy="659081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4D27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074921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8161C3-81BB-4427-860A-CD5ADFE0C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t="1043"/>
          <a:stretch/>
        </p:blipFill>
        <p:spPr bwMode="auto">
          <a:xfrm>
            <a:off x="757940" y="248780"/>
            <a:ext cx="10676119" cy="63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56E891C-8F26-48AB-B042-27FF08F95133}"/>
              </a:ext>
            </a:extLst>
          </p:cNvPr>
          <p:cNvSpPr/>
          <p:nvPr/>
        </p:nvSpPr>
        <p:spPr>
          <a:xfrm>
            <a:off x="3082602" y="4026478"/>
            <a:ext cx="534739" cy="2582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 Nova Cond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82BBD08-84DE-41AF-A4DC-BEACDF16CE7F}"/>
              </a:ext>
            </a:extLst>
          </p:cNvPr>
          <p:cNvSpPr/>
          <p:nvPr/>
        </p:nvSpPr>
        <p:spPr>
          <a:xfrm>
            <a:off x="3681430" y="4172562"/>
            <a:ext cx="534739" cy="2582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 Nova Cond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15BCF1-AE4C-42D3-A682-6D7C4C6B0F50}"/>
              </a:ext>
            </a:extLst>
          </p:cNvPr>
          <p:cNvSpPr/>
          <p:nvPr/>
        </p:nvSpPr>
        <p:spPr>
          <a:xfrm>
            <a:off x="4186135" y="4516285"/>
            <a:ext cx="534739" cy="2582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 Nova Cond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BABF1B-7296-41A4-9456-1540C7822399}"/>
              </a:ext>
            </a:extLst>
          </p:cNvPr>
          <p:cNvSpPr/>
          <p:nvPr/>
        </p:nvSpPr>
        <p:spPr>
          <a:xfrm>
            <a:off x="4512536" y="3887866"/>
            <a:ext cx="534739" cy="2582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 Nova Cond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9C19468-05BD-40FB-9825-1A78032D307D}"/>
              </a:ext>
            </a:extLst>
          </p:cNvPr>
          <p:cNvSpPr/>
          <p:nvPr/>
        </p:nvSpPr>
        <p:spPr>
          <a:xfrm>
            <a:off x="4043501" y="3768190"/>
            <a:ext cx="534739" cy="2582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 Nova Cond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CAE437-D7D7-4EA0-A27E-BCC88A677505}"/>
              </a:ext>
            </a:extLst>
          </p:cNvPr>
          <p:cNvSpPr/>
          <p:nvPr/>
        </p:nvSpPr>
        <p:spPr>
          <a:xfrm>
            <a:off x="3857327" y="3517299"/>
            <a:ext cx="534739" cy="2582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 Nova Cond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5CFFC05-E8BF-4AA3-AA31-087EC83A791C}"/>
              </a:ext>
            </a:extLst>
          </p:cNvPr>
          <p:cNvSpPr/>
          <p:nvPr/>
        </p:nvSpPr>
        <p:spPr>
          <a:xfrm>
            <a:off x="3469763" y="3285618"/>
            <a:ext cx="534739" cy="2582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 Nova Cond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6D068A-C01A-450E-85E1-FB74F0FA53C0}"/>
              </a:ext>
            </a:extLst>
          </p:cNvPr>
          <p:cNvSpPr/>
          <p:nvPr/>
        </p:nvSpPr>
        <p:spPr>
          <a:xfrm>
            <a:off x="2619500" y="2647457"/>
            <a:ext cx="3010395" cy="293023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 Nova Cond"/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5672AFF3-F520-46AF-BA49-6FD0A0A9DE23}"/>
              </a:ext>
            </a:extLst>
          </p:cNvPr>
          <p:cNvSpPr/>
          <p:nvPr/>
        </p:nvSpPr>
        <p:spPr>
          <a:xfrm>
            <a:off x="2693215" y="4533722"/>
            <a:ext cx="776548" cy="502784"/>
          </a:xfrm>
          <a:prstGeom prst="diamond">
            <a:avLst/>
          </a:prstGeom>
          <a:noFill/>
          <a:ln w="127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 Nova Cond"/>
            </a:endParaRPr>
          </a:p>
        </p:txBody>
      </p:sp>
    </p:spTree>
    <p:extLst>
      <p:ext uri="{BB962C8B-B14F-4D97-AF65-F5344CB8AC3E}">
        <p14:creationId xmlns:p14="http://schemas.microsoft.com/office/powerpoint/2010/main" val="287059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0BB07B4-8756-4AE5-A848-6EA4FA2E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B56E42-6BB4-7D5E-907A-0542122D4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 b="15023"/>
          <a:stretch/>
        </p:blipFill>
        <p:spPr bwMode="auto">
          <a:xfrm>
            <a:off x="1142688" y="144494"/>
            <a:ext cx="10101695" cy="6569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86986DFA-4110-44F9-862D-8DABE7D6D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3D469381-988C-4B8E-ACF9-2D19DB81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677D7C8E-3111-445A-B43A-A06FFDBD6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31A9C111-07FC-77BB-9A64-A6B3A2B30FAA}"/>
              </a:ext>
            </a:extLst>
          </p:cNvPr>
          <p:cNvSpPr/>
          <p:nvPr/>
        </p:nvSpPr>
        <p:spPr>
          <a:xfrm>
            <a:off x="3267456" y="2511552"/>
            <a:ext cx="1264608" cy="10546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7159F9-03F1-7778-98EA-70FC264E355D}"/>
              </a:ext>
            </a:extLst>
          </p:cNvPr>
          <p:cNvSpPr/>
          <p:nvPr/>
        </p:nvSpPr>
        <p:spPr>
          <a:xfrm>
            <a:off x="1560576" y="1463040"/>
            <a:ext cx="1975104" cy="1828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42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9E505-8416-4F7B-B574-41B094D2A96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600" y="391319"/>
            <a:ext cx="10972800" cy="607536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5400" dirty="0">
                <a:solidFill>
                  <a:srgbClr val="001B7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啟示錄是透過羅馬帝國</a:t>
            </a:r>
            <a:r>
              <a:rPr lang="zh-CN" altLang="en-US" sz="5400" dirty="0">
                <a:solidFill>
                  <a:srgbClr val="00B05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當時</a:t>
            </a:r>
            <a:r>
              <a:rPr lang="zh-CN" altLang="en-US" sz="5400" dirty="0">
                <a:solidFill>
                  <a:srgbClr val="001B7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的鏡片，對應</a:t>
            </a:r>
            <a:r>
              <a:rPr lang="zh-CN" altLang="en-US" sz="5400" dirty="0">
                <a:solidFill>
                  <a:srgbClr val="00B05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舊約先知</a:t>
            </a:r>
            <a:r>
              <a:rPr lang="zh-CN" altLang="en-US" sz="5400" dirty="0">
                <a:solidFill>
                  <a:srgbClr val="001B7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的預言，來說明</a:t>
            </a:r>
            <a:r>
              <a:rPr lang="zh-CN" altLang="en-US" sz="5400" dirty="0">
                <a:solidFill>
                  <a:srgbClr val="00B05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末後必成</a:t>
            </a:r>
            <a:r>
              <a:rPr lang="zh-CN" altLang="en-US" sz="5400" dirty="0">
                <a:solidFill>
                  <a:srgbClr val="001B7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的事</a:t>
            </a:r>
            <a:r>
              <a:rPr lang="en-US" altLang="zh-CN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現在</a:t>
            </a:r>
            <a:r>
              <a:rPr lang="en-US" altLang="zh-CN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—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過去</a:t>
            </a:r>
            <a:r>
              <a:rPr lang="en-US" altLang="zh-CN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—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未來</a:t>
            </a:r>
            <a:r>
              <a:rPr lang="en-US" altLang="zh-CN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CN" altLang="en-US" sz="5400" dirty="0">
                <a:solidFill>
                  <a:srgbClr val="001B7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。所以我們所看到具象徵意義的數字與符號往往與</a:t>
            </a:r>
            <a:r>
              <a:rPr lang="zh-CN" altLang="en-US" sz="5400" u="sng" dirty="0">
                <a:solidFill>
                  <a:srgbClr val="001B7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羅馬過去與當時的主政者及制度</a:t>
            </a:r>
            <a:r>
              <a:rPr lang="zh-CN" altLang="en-US" sz="5400" dirty="0">
                <a:solidFill>
                  <a:srgbClr val="001B7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有密切關係。</a:t>
            </a:r>
            <a:endParaRPr lang="en-US" sz="5400" dirty="0">
              <a:solidFill>
                <a:srgbClr val="001B70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8344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F084-332F-2426-F75C-817566F482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599" y="457201"/>
            <a:ext cx="11075581" cy="615625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altLang="en-US" sz="5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現在 </a:t>
            </a:r>
            <a:r>
              <a:rPr lang="en-US" altLang="zh-CN" sz="5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— </a:t>
            </a:r>
            <a:r>
              <a:rPr lang="zh-CN" altLang="en-US" sz="5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過去 </a:t>
            </a:r>
            <a:r>
              <a:rPr lang="en-US" altLang="zh-CN" sz="5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— </a:t>
            </a:r>
            <a:r>
              <a:rPr lang="zh-CN" altLang="en-US" sz="5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未來</a:t>
            </a:r>
            <a:endParaRPr lang="en-US" altLang="zh-CN" sz="5400" dirty="0">
              <a:solidFill>
                <a:srgbClr val="FF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司提反的辯護 </a:t>
            </a:r>
            <a:r>
              <a:rPr lang="en-US" alt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使徒行傳 </a:t>
            </a:r>
            <a:r>
              <a:rPr lang="en-US" sz="4800" dirty="0">
                <a:effectLst/>
                <a:latin typeface="Candara" panose="020E0502030303020204" pitchFamily="34" charset="0"/>
                <a:ea typeface="DFYuanLight-B5" panose="020F0309000000000000" pitchFamily="49" charset="-120"/>
              </a:rPr>
              <a:t>7:39 </a:t>
            </a:r>
            <a:r>
              <a:rPr lang="zh-TW" sz="4800" dirty="0">
                <a:solidFill>
                  <a:srgbClr val="00003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我們的祖宗不肯聽從，反棄絕他，心裡歸向埃及</a:t>
            </a:r>
            <a:r>
              <a:rPr lang="en-US" altLang="zh-TW" sz="4800" dirty="0">
                <a:solidFill>
                  <a:srgbClr val="00003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800" dirty="0">
                <a:solidFill>
                  <a:srgbClr val="00003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51 </a:t>
            </a:r>
            <a:r>
              <a:rPr lang="zh-TW" sz="4800" dirty="0">
                <a:solidFill>
                  <a:srgbClr val="00003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你們這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硬著頸項，心與耳未受割禮的人</a:t>
            </a:r>
            <a:r>
              <a:rPr lang="zh-TW" sz="4800" dirty="0">
                <a:solidFill>
                  <a:srgbClr val="00003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，常時抗拒聖靈，</a:t>
            </a:r>
            <a:r>
              <a:rPr lang="zh-TW" sz="48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你們的祖宗怎樣，你們也怎樣</a:t>
            </a:r>
            <a:r>
              <a:rPr lang="zh-TW" sz="4800" dirty="0">
                <a:solidFill>
                  <a:srgbClr val="00003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00003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3117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F084-332F-2426-F75C-817566F482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599" y="457201"/>
            <a:ext cx="11075581" cy="595423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C46E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啟示錄中引用的舊約背景超過</a:t>
            </a:r>
            <a:r>
              <a:rPr lang="en-US" altLang="zh-CN" sz="4800" dirty="0">
                <a:solidFill>
                  <a:srgbClr val="0C46E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400</a:t>
            </a:r>
            <a:r>
              <a:rPr lang="zh-CN" altLang="en-US" sz="4800" dirty="0">
                <a:solidFill>
                  <a:srgbClr val="0C46E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次。</a:t>
            </a:r>
            <a:r>
              <a:rPr lang="zh-CN" altLang="en-US" sz="48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聖經學者</a:t>
            </a:r>
            <a:r>
              <a:rPr lang="en-US" sz="4000" b="1" i="1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Ranko Stefanofic</a:t>
            </a:r>
            <a:r>
              <a:rPr lang="zh-CN" altLang="en-US" sz="48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在他所著的啟示錄註釋，</a:t>
            </a:r>
            <a:r>
              <a:rPr lang="en-US" sz="4000" b="1" i="1" u="sng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Revelation of Jesus Christ: </a:t>
            </a:r>
            <a:r>
              <a:rPr lang="en-US" sz="3600" b="1" i="1" u="sng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Commentary on the Book of Revelation</a:t>
            </a:r>
            <a:r>
              <a:rPr lang="zh-CN" altLang="en-US" sz="48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中指出：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啟示錄共</a:t>
            </a:r>
            <a:r>
              <a:rPr lang="en-US" altLang="zh-CN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404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節，其中有</a:t>
            </a:r>
            <a:r>
              <a:rPr lang="en-US" altLang="zh-CN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278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節直接或間接地與舊約背景有關</a:t>
            </a: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8798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2ABB-6B6F-4B4F-82D8-A83344DB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693682"/>
            <a:ext cx="9586452" cy="1135117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sz="5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教會處境光景</a:t>
            </a:r>
            <a:endParaRPr lang="en-US" sz="54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AD35-52FA-4FA2-93B1-F4F4CB4E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42" y="2509284"/>
            <a:ext cx="10736148" cy="4114800"/>
          </a:xfrm>
        </p:spPr>
        <p:txBody>
          <a:bodyPr anchor="ctr"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當時約翰</a:t>
            </a:r>
            <a:r>
              <a:rPr lang="en-US" sz="36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TW" altLang="en-US" sz="36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作者</a:t>
            </a:r>
            <a:r>
              <a:rPr lang="en-US" sz="36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被放逐到拔摩海島，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主的見證人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殉道</a:t>
            </a:r>
            <a:r>
              <a:rPr lang="en-US" altLang="zh-TW" sz="36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TW" altLang="en-US" sz="36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安提帕</a:t>
            </a:r>
            <a:r>
              <a:rPr lang="en-US" altLang="zh-TW" sz="36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，士每拿教會因信仰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也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受到經濟方面的試煉。換句話說，從士每拿教會的遭遇可以推論當時小亞細亞的教會正面臨</a:t>
            </a:r>
            <a:r>
              <a:rPr lang="zh-TW" altLang="en-US" sz="4400" u="sng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節節上升的逼迫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48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6116" y="1143001"/>
            <a:ext cx="8239432" cy="2763646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zh-CN" altLang="en-US" sz="6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aYiW6-B5" panose="040B0609000000000000" pitchFamily="81" charset="-120"/>
                <a:ea typeface="DFYaYiW6-B5" panose="040B0609000000000000" pitchFamily="81" charset="-120"/>
              </a:rPr>
              <a:t>為什麼很多人不願查考啟示錄</a:t>
            </a:r>
            <a:r>
              <a:rPr lang="en-US" altLang="zh-CN" sz="6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aYiW6-B5" panose="040B0609000000000000" pitchFamily="81" charset="-120"/>
                <a:ea typeface="DFYaYiW6-B5" panose="040B0609000000000000" pitchFamily="81" charset="-120"/>
              </a:rPr>
              <a:t>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48AE99-F613-4FED-8A6F-64A4FBA64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769" y="4990229"/>
            <a:ext cx="11002296" cy="1530902"/>
          </a:xfrm>
        </p:spPr>
        <p:txBody>
          <a:bodyPr anchor="ctr">
            <a:noAutofit/>
          </a:bodyPr>
          <a:lstStyle/>
          <a:p>
            <a:pPr marL="457200" marR="0" lvl="0" indent="-457200" hangingPunct="0"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◊"/>
            </a:pPr>
            <a:r>
              <a:rPr lang="zh-TW" sz="3600" dirty="0">
                <a:solidFill>
                  <a:schemeClr val="accent1">
                    <a:lumMod val="5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太難理解了；那麼多種解釋，眾說紛紜，</a:t>
            </a:r>
            <a:r>
              <a:rPr lang="zh-CN" sz="3600" dirty="0">
                <a:solidFill>
                  <a:schemeClr val="accent1">
                    <a:lumMod val="5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孰是孰非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457200" marR="0" lvl="0" indent="-457200" hangingPunct="0"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◊"/>
            </a:pPr>
            <a:r>
              <a:rPr lang="zh-CN" sz="3600" dirty="0">
                <a:solidFill>
                  <a:schemeClr val="accent1">
                    <a:lumMod val="5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我個人的原因：</a:t>
            </a: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不知生，焉知死！</a:t>
            </a: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還沒有預備好</a:t>
            </a:r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…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2ABB-6B6F-4B4F-82D8-A83344DB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685800"/>
            <a:ext cx="9586452" cy="1143000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sz="5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啟示錄寫作目的</a:t>
            </a:r>
            <a:endParaRPr lang="en-US" sz="54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AD35-52FA-4FA2-93B1-F4F4CB4E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42" y="2603500"/>
            <a:ext cx="10520516" cy="3807132"/>
          </a:xfrm>
        </p:spPr>
        <p:txBody>
          <a:bodyPr anchor="ctr"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為要堅固受患難中的基督教會，忍耐盼望等候得勝的基督，祂必然再來完成基督國度最後的爭戰，徹底摧毀撒旦及其權勢，彰顯上帝全然的榮耀。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30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65573-6579-4202-849A-8363A79C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35974"/>
            <a:ext cx="9980682" cy="937188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  <a:cs typeface="Times New Roman" panose="02020603050405020304" pitchFamily="18" charset="0"/>
              </a:rPr>
              <a:t>啟示文學主要的文體包括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4148DF-450A-4764-ACB0-C3A59563D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237" y="1600200"/>
            <a:ext cx="10494335" cy="4800600"/>
          </a:xfrm>
        </p:spPr>
        <p:txBody>
          <a:bodyPr anchor="ctr">
            <a:normAutofit/>
          </a:bodyPr>
          <a:lstStyle/>
          <a:p>
            <a:pPr marL="685800" lvl="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異象</a:t>
            </a:r>
            <a:r>
              <a:rPr lang="en-US" altLang="zh-CN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– </a:t>
            </a:r>
            <a:r>
              <a:rPr lang="zh-CN" altLang="en-US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例如</a:t>
            </a:r>
            <a:r>
              <a:rPr lang="zh-CN" altLang="en-US" sz="4800" dirty="0">
                <a:solidFill>
                  <a:srgbClr val="00003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耶利米，以西結，但以理，撒迦利亞所看到的異象</a:t>
            </a:r>
            <a:endParaRPr lang="en-US" altLang="zh-CN" sz="4800" dirty="0">
              <a:solidFill>
                <a:srgbClr val="00003A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比喻</a:t>
            </a:r>
            <a:r>
              <a:rPr lang="en-US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– </a:t>
            </a:r>
            <a:r>
              <a:rPr lang="zh-CN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例如馬太福音</a:t>
            </a:r>
            <a:r>
              <a:rPr lang="en-US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25</a:t>
            </a:r>
            <a:r>
              <a:rPr lang="zh-CN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章的三個比喻</a:t>
            </a:r>
            <a:endParaRPr lang="en-US" sz="4800" dirty="0">
              <a:solidFill>
                <a:srgbClr val="00003A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685800" marR="0" lvl="0" indent="-68580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表徵</a:t>
            </a:r>
            <a:r>
              <a:rPr lang="en-US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/</a:t>
            </a:r>
            <a:r>
              <a:rPr lang="zh-CN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符號 </a:t>
            </a:r>
            <a:r>
              <a:rPr lang="en-US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– </a:t>
            </a:r>
            <a:r>
              <a:rPr lang="zh-CN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數字，圖像</a:t>
            </a:r>
            <a:r>
              <a:rPr lang="en-US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zh-CN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等等</a:t>
            </a:r>
            <a:endParaRPr lang="en-US" sz="4800" dirty="0">
              <a:solidFill>
                <a:srgbClr val="00003A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685800" marR="0" lvl="0" indent="-68580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對話</a:t>
            </a:r>
            <a:r>
              <a:rPr lang="en-US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/</a:t>
            </a:r>
            <a:r>
              <a:rPr lang="zh-CN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辯論</a:t>
            </a:r>
            <a:r>
              <a:rPr lang="en-US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– </a:t>
            </a:r>
            <a:r>
              <a:rPr lang="zh-CN" sz="4800" dirty="0">
                <a:solidFill>
                  <a:srgbClr val="00003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例如約伯記</a:t>
            </a:r>
            <a:endParaRPr lang="en-US" sz="4800" dirty="0">
              <a:solidFill>
                <a:srgbClr val="00003A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27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2ABB-6B6F-4B4F-82D8-A83344DB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685800"/>
            <a:ext cx="9586452" cy="1143000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啟示錄的文體 </a:t>
            </a:r>
            <a:r>
              <a:rPr lang="en-US" altLang="zh-CN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– </a:t>
            </a:r>
            <a:r>
              <a:rPr lang="zh-CN" altLang="en-US" sz="4800" dirty="0">
                <a:solidFill>
                  <a:srgbClr val="FFFFCC"/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啟示文體</a:t>
            </a:r>
            <a:endParaRPr lang="en-US" sz="4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AD35-52FA-4FA2-93B1-F4F4CB4E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42" y="2517058"/>
            <a:ext cx="10525941" cy="3893574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啟示</a:t>
            </a:r>
            <a:r>
              <a:rPr lang="en-US" altLang="zh-CN" sz="44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en-US" sz="36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en-US" altLang="zh-CN" sz="3600" b="1" i="1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R</a:t>
            </a:r>
            <a:r>
              <a:rPr lang="en-US" sz="3600" b="1" i="1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evelation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Georgia Pro Cond Light" panose="02040306050405020303" pitchFamily="18" charset="0"/>
                <a:cs typeface="Times New Roman" panose="02020603050405020304" pitchFamily="18" charset="0"/>
              </a:rPr>
              <a:t>Ἀποκάλυψις</a:t>
            </a:r>
            <a:r>
              <a:rPr lang="en-US" sz="36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 </a:t>
            </a:r>
            <a:r>
              <a:rPr lang="zh-CN" altLang="en-US" sz="44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的意思是將神的奧秘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揭示</a:t>
            </a:r>
            <a:r>
              <a:rPr 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/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顯明</a:t>
            </a:r>
            <a:r>
              <a:rPr lang="zh-CN" altLang="en-US" sz="44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出來。</a:t>
            </a:r>
            <a:endParaRPr lang="en-US" altLang="zh-CN" sz="4400" dirty="0">
              <a:solidFill>
                <a:srgbClr val="000022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猶太人根據聖經的結構，把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神的啟示</a:t>
            </a:r>
            <a:r>
              <a:rPr lang="zh-CN" altLang="en-US" sz="40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分成三大類：律法書</a:t>
            </a:r>
            <a:r>
              <a:rPr lang="en-US" sz="36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en-US" sz="3600" i="1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Torah</a:t>
            </a:r>
            <a:r>
              <a:rPr lang="en-US" sz="36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0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，先知書</a:t>
            </a:r>
            <a:r>
              <a:rPr lang="en-US" sz="36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en-US" sz="3600" i="1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Naviim</a:t>
            </a:r>
            <a:r>
              <a:rPr lang="en-US" sz="36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0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，與聖書</a:t>
            </a:r>
            <a:r>
              <a:rPr lang="en-US" sz="36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en-US" sz="3600" i="1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Ketuviim</a:t>
            </a:r>
            <a:r>
              <a:rPr lang="en-US" sz="36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0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4000" dirty="0">
              <a:solidFill>
                <a:srgbClr val="000022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20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2ABB-6B6F-4B4F-82D8-A83344DB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685800"/>
            <a:ext cx="9586452" cy="1143000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啟示錄的文體 </a:t>
            </a:r>
            <a:r>
              <a:rPr lang="en-US" altLang="zh-CN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– </a:t>
            </a:r>
            <a:r>
              <a:rPr lang="zh-CN" altLang="en-US" sz="4800" dirty="0">
                <a:solidFill>
                  <a:srgbClr val="FFFFCC"/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啟示文體</a:t>
            </a:r>
            <a:endParaRPr lang="en-US" sz="4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AD35-52FA-4FA2-93B1-F4F4CB4E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64" y="2406992"/>
            <a:ext cx="10860072" cy="4120055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被擄歸回之後，以色列人仍長時間受外族統治。因此</a:t>
            </a:r>
            <a:r>
              <a:rPr lang="zh-CN" altLang="en-US" sz="4000" dirty="0">
                <a:solidFill>
                  <a:srgbClr val="0C46E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一方面為了保存猶太文化與信仰，一方面又要解釋</a:t>
            </a:r>
            <a:r>
              <a:rPr lang="zh-CN" altLang="en-US" sz="4000" u="sng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神權</a:t>
            </a:r>
            <a:r>
              <a:rPr lang="zh-CN" altLang="en-US" sz="4000" dirty="0">
                <a:solidFill>
                  <a:srgbClr val="0C46E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與</a:t>
            </a:r>
            <a:r>
              <a:rPr lang="zh-CN" altLang="en-US" sz="4000" u="sng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苦難</a:t>
            </a:r>
            <a:r>
              <a:rPr lang="zh-CN" altLang="en-US" sz="4000" dirty="0">
                <a:solidFill>
                  <a:srgbClr val="0C46E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的矛盾，</a:t>
            </a:r>
            <a:r>
              <a:rPr lang="zh-CN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就有許多猶太文士根據先知書中所述</a:t>
            </a:r>
            <a:r>
              <a:rPr lang="en-US" altLang="zh-CN" sz="4000" dirty="0">
                <a:solidFill>
                  <a:srgbClr val="00B050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『</a:t>
            </a:r>
            <a:r>
              <a:rPr lang="zh-CN" altLang="en-US" sz="4000" dirty="0">
                <a:solidFill>
                  <a:srgbClr val="00B050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主的日子</a:t>
            </a:r>
            <a:r>
              <a:rPr lang="en-US" altLang="zh-CN" sz="4000" dirty="0">
                <a:solidFill>
                  <a:srgbClr val="00B050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』</a:t>
            </a:r>
            <a:r>
              <a:rPr lang="zh-CN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的經文，寫了一些關於上帝的啟示和末世論的書，這些書後來就被稱為是</a:t>
            </a:r>
            <a:r>
              <a:rPr lang="en-US" altLang="zh-CN" sz="4000" dirty="0">
                <a:solidFill>
                  <a:srgbClr val="301339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『</a:t>
            </a:r>
            <a:r>
              <a:rPr lang="zh-CN" altLang="en-US" sz="4000" dirty="0">
                <a:solidFill>
                  <a:srgbClr val="C00000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啟示文學</a:t>
            </a:r>
            <a:r>
              <a:rPr lang="en-US" altLang="zh-CN" sz="4000" dirty="0">
                <a:solidFill>
                  <a:srgbClr val="C00000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』</a:t>
            </a:r>
            <a:r>
              <a:rPr lang="en-US" altLang="zh-CN" sz="3200" b="1" dirty="0">
                <a:solidFill>
                  <a:srgbClr val="000022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(</a:t>
            </a:r>
            <a:r>
              <a:rPr lang="en-US" sz="3200" b="1" i="1" dirty="0">
                <a:solidFill>
                  <a:srgbClr val="000022"/>
                </a:solidFill>
                <a:effectLst/>
                <a:latin typeface="Candara" panose="020E0502030303020204" pitchFamily="34" charset="0"/>
              </a:rPr>
              <a:t>Apocalyptic </a:t>
            </a:r>
            <a:r>
              <a:rPr lang="en-US" altLang="zh-CN" sz="3200" b="1" i="1" dirty="0">
                <a:solidFill>
                  <a:srgbClr val="000022"/>
                </a:solidFill>
                <a:effectLst/>
                <a:latin typeface="Candara" panose="020E0502030303020204" pitchFamily="34" charset="0"/>
              </a:rPr>
              <a:t>Literature</a:t>
            </a:r>
            <a:r>
              <a:rPr lang="en-US" altLang="zh-CN" sz="3200" b="1" dirty="0">
                <a:solidFill>
                  <a:srgbClr val="000022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)</a:t>
            </a:r>
            <a:r>
              <a:rPr lang="zh-CN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4000" dirty="0">
              <a:solidFill>
                <a:srgbClr val="301339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21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2ABB-6B6F-4B4F-82D8-A83344DB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688258"/>
            <a:ext cx="9586452" cy="1140542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</a:rPr>
              <a:t>啟示錄的文體 </a:t>
            </a:r>
            <a:r>
              <a:rPr lang="en-US" altLang="zh-CN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</a:rPr>
              <a:t>– </a:t>
            </a:r>
            <a:r>
              <a:rPr lang="zh-CN" alt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YuanBold-B5" panose="020F0700000000000000" pitchFamily="34" charset="-120"/>
              </a:rPr>
              <a:t>預言文體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YuanBold-B5" panose="020F07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AD35-52FA-4FA2-93B1-F4F4CB4E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42" y="2517058"/>
            <a:ext cx="10530348" cy="3652684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在此信內容，作者多次提到他所記敘的是預言</a:t>
            </a:r>
            <a:r>
              <a:rPr lang="en-US" sz="4800" i="1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(1:3; 22:7, 10, 18, 19)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TW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念這書上</a:t>
            </a:r>
            <a:r>
              <a:rPr lang="zh-CN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預言</a:t>
            </a:r>
            <a:r>
              <a:rPr lang="zh-TW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的，和</a:t>
            </a:r>
            <a:r>
              <a:rPr lang="zh-CN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那些</a:t>
            </a:r>
            <a:r>
              <a:rPr lang="zh-TW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聽見又遵守其中所記載的，都是有福的，因為日期近了。</a:t>
            </a:r>
            <a:r>
              <a:rPr lang="en-US" altLang="zh-CN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』 (1:3)</a:t>
            </a:r>
            <a:endParaRPr lang="en-US" sz="4000" dirty="0">
              <a:solidFill>
                <a:srgbClr val="301339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74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2ABB-6B6F-4B4F-82D8-A83344DB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688258"/>
            <a:ext cx="9586452" cy="1140542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</a:rPr>
              <a:t>啟示錄的文體 </a:t>
            </a:r>
            <a:r>
              <a:rPr lang="en-US" altLang="zh-CN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</a:rPr>
              <a:t>– </a:t>
            </a:r>
            <a:r>
              <a:rPr lang="zh-CN" alt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YuanBold-B5" panose="020F0700000000000000" pitchFamily="34" charset="-120"/>
              </a:rPr>
              <a:t>預言文體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YuanBold-B5" panose="020F07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AD35-52FA-4FA2-93B1-F4F4CB4E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42" y="2517058"/>
            <a:ext cx="10530348" cy="4119716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6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先知宣告末後必成的預言</a:t>
            </a:r>
            <a:r>
              <a:rPr lang="en-US" altLang="zh-CN" sz="36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6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一</a:t>
            </a:r>
            <a:r>
              <a:rPr lang="en-US" altLang="zh-CN" sz="36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en-US" sz="36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3600" dirty="0">
                <a:solidFill>
                  <a:srgbClr val="301339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3600" dirty="0">
                <a:solidFill>
                  <a:srgbClr val="301339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爭戰，審判，救贖與基督掌權，來</a:t>
            </a:r>
            <a:r>
              <a:rPr lang="zh-CN" altLang="en-US" sz="36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警告背約，離棄真道的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以色列人</a:t>
            </a:r>
            <a:r>
              <a:rPr lang="zh-CN" altLang="en-US" sz="3600" dirty="0">
                <a:solidFill>
                  <a:srgbClr val="301339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，規勸他們悔改歸回他們的救贖主。</a:t>
            </a:r>
            <a:endParaRPr lang="en-US" sz="3600" dirty="0">
              <a:solidFill>
                <a:srgbClr val="301339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6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先知宣告末後必成的預言</a:t>
            </a:r>
            <a:r>
              <a:rPr lang="en-US" altLang="zh-CN" sz="36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6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二</a:t>
            </a:r>
            <a:r>
              <a:rPr lang="en-US" altLang="zh-CN" sz="36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en-US" sz="36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3600" dirty="0">
                <a:solidFill>
                  <a:srgbClr val="301339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3600" dirty="0">
                <a:solidFill>
                  <a:srgbClr val="301339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爭戰，審判，救贖與基督掌權，來</a:t>
            </a:r>
            <a:r>
              <a:rPr lang="zh-CN" altLang="en-US" sz="36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警告拜偶像，充滿兇惡殘暴，不公不義的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外邦人</a:t>
            </a:r>
            <a:r>
              <a:rPr lang="zh-CN" altLang="en-US" sz="3600" dirty="0">
                <a:solidFill>
                  <a:srgbClr val="301339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，呼召他們悔改歸向獨一真神。</a:t>
            </a:r>
            <a:endParaRPr lang="en-US" sz="3600" dirty="0">
              <a:solidFill>
                <a:srgbClr val="301339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18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2ABB-6B6F-4B4F-82D8-A83344DB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688258"/>
            <a:ext cx="9586452" cy="1140542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</a:rPr>
              <a:t>啟示錄的文體 </a:t>
            </a:r>
            <a:r>
              <a:rPr lang="en-US" altLang="zh-CN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</a:rPr>
              <a:t>– </a:t>
            </a:r>
            <a:r>
              <a:rPr lang="zh-CN" alt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YuanBold-B5" panose="020F0700000000000000" pitchFamily="34" charset="-120"/>
              </a:rPr>
              <a:t>預言文體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YuanBold-B5" panose="020F07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AD35-52FA-4FA2-93B1-F4F4CB4E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42" y="2517058"/>
            <a:ext cx="10753746" cy="4119716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0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TW" altLang="en-US" sz="40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你</a:t>
            </a:r>
            <a:r>
              <a:rPr lang="zh-TW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將要受的苦</a:t>
            </a:r>
            <a:r>
              <a:rPr lang="zh-TW" altLang="en-US" sz="40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你不用怕，魔鬼要把你們中間幾個人下在監裡，叫你們被試煉，你們必受患難十日。你務要至死忠心，我就賜給你那生命的冠冕。</a:t>
            </a:r>
            <a:r>
              <a:rPr lang="en-US" altLang="zh-CN" sz="40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』(</a:t>
            </a:r>
            <a:r>
              <a:rPr lang="en-US" sz="40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2:10)</a:t>
            </a:r>
          </a:p>
          <a:p>
            <a:pPr marL="688975" lvl="0" indent="-688975" algn="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ð"/>
            </a:pPr>
            <a:r>
              <a:rPr lang="zh-CN" altLang="en-US" sz="4400" dirty="0">
                <a:solidFill>
                  <a:schemeClr val="accent1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主的十字架將</a:t>
            </a:r>
            <a:r>
              <a:rPr lang="en-US" altLang="zh-CN" sz="4400" dirty="0">
                <a:solidFill>
                  <a:schemeClr val="accent1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chemeClr val="accent1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苦難</a:t>
            </a:r>
            <a:r>
              <a:rPr lang="en-US" altLang="zh-CN" sz="4400" dirty="0">
                <a:solidFill>
                  <a:schemeClr val="accent1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chemeClr val="accent1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從咒詛變為榮耀</a:t>
            </a:r>
            <a:endParaRPr lang="en-US" sz="4400" dirty="0">
              <a:solidFill>
                <a:schemeClr val="accent1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351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2ABB-6B6F-4B4F-82D8-A83344DB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685800"/>
            <a:ext cx="9586452" cy="1143000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啟示錄的文體 </a:t>
            </a:r>
            <a:r>
              <a:rPr lang="en-US" altLang="zh-CN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– </a:t>
            </a:r>
            <a:r>
              <a:rPr lang="zh-CN" altLang="en-US" sz="4800" dirty="0">
                <a:solidFill>
                  <a:srgbClr val="CCFFCC"/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書信文體</a:t>
            </a:r>
            <a:endParaRPr lang="en-US" sz="48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AD35-52FA-4FA2-93B1-F4F4CB4E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42" y="2517058"/>
            <a:ext cx="10530348" cy="3655142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301339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啟示錄是主耶穌基督，透過作者約翰，寫信給小亞細亞七個城市的教會，並藉此向眾教會說話。</a:t>
            </a:r>
            <a:endParaRPr lang="en-US" sz="4800" dirty="0">
              <a:solidFill>
                <a:srgbClr val="301339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968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2ABB-6B6F-4B4F-82D8-A83344DB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685800"/>
            <a:ext cx="9586452" cy="1143000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啟示錄的文體 </a:t>
            </a:r>
            <a:r>
              <a:rPr lang="en-US" altLang="zh-CN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– </a:t>
            </a:r>
            <a:r>
              <a:rPr lang="zh-CN" altLang="en-US" sz="4800" dirty="0">
                <a:solidFill>
                  <a:srgbClr val="CCFFCC"/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書信文體</a:t>
            </a:r>
            <a:endParaRPr lang="en-US" sz="48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AD35-52FA-4FA2-93B1-F4F4CB4E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42" y="2517058"/>
            <a:ext cx="10530348" cy="3655142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000" dirty="0">
                <a:solidFill>
                  <a:srgbClr val="301339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000" dirty="0">
                <a:solidFill>
                  <a:srgbClr val="301339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1:1 </a:t>
            </a:r>
            <a:r>
              <a:rPr lang="zh-CN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耶穌基督的啟示，就是神賜給祂，叫祂將必要快成的事指示祂的眾僕人，祂就差遣使者，曉諭祂的僕人約翰。</a:t>
            </a:r>
            <a:r>
              <a:rPr lang="en-US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 </a:t>
            </a:r>
            <a:r>
              <a:rPr lang="zh-CN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約翰便將神的道，和耶穌基督的見證，凡自己所看見的，都證明出來</a:t>
            </a:r>
            <a:r>
              <a:rPr lang="en-US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…4 </a:t>
            </a:r>
            <a:r>
              <a:rPr lang="zh-CN" altLang="en-US" sz="40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約翰寫信給</a:t>
            </a:r>
            <a:r>
              <a:rPr lang="zh-CN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亞西亞的七個教會</a:t>
            </a:r>
            <a:r>
              <a:rPr lang="en-US" sz="4000" dirty="0">
                <a:solidFill>
                  <a:srgbClr val="301339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…</a:t>
            </a:r>
            <a:r>
              <a:rPr lang="en-US" altLang="zh-CN" sz="4000" dirty="0">
                <a:solidFill>
                  <a:srgbClr val="301339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endParaRPr lang="en-US" sz="4000" dirty="0">
              <a:solidFill>
                <a:srgbClr val="301339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25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2ABB-6B6F-4B4F-82D8-A83344DB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685800"/>
            <a:ext cx="9586452" cy="1143000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啟示錄的文體 </a:t>
            </a:r>
            <a:r>
              <a:rPr lang="en-US" altLang="zh-CN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– </a:t>
            </a:r>
            <a:r>
              <a:rPr lang="zh-CN" altLang="en-US" sz="4800" dirty="0">
                <a:solidFill>
                  <a:srgbClr val="CCFFCC"/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書信文體</a:t>
            </a:r>
            <a:endParaRPr lang="en-US" sz="48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AD35-52FA-4FA2-93B1-F4F4CB4E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42" y="2517058"/>
            <a:ext cx="10530348" cy="3655142"/>
          </a:xfrm>
        </p:spPr>
        <p:txBody>
          <a:bodyPr anchor="ctr">
            <a:noAutofit/>
          </a:bodyPr>
          <a:lstStyle/>
          <a:p>
            <a:pPr marL="0" marR="1651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35DE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這意味著我們必須要知道這封信是誰寫給誰的；為何而寫</a:t>
            </a:r>
            <a:r>
              <a:rPr lang="en-US" altLang="zh-CN" sz="4400" dirty="0">
                <a:solidFill>
                  <a:srgbClr val="0035DE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400" dirty="0">
                <a:solidFill>
                  <a:srgbClr val="0035DE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寫信的原因和處境</a:t>
            </a:r>
            <a:r>
              <a:rPr lang="en-US" altLang="zh-CN" sz="4400" dirty="0">
                <a:solidFill>
                  <a:srgbClr val="0035DE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4400" dirty="0">
                <a:solidFill>
                  <a:srgbClr val="0035DE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；作者希望借助這封信達到什麼目的</a:t>
            </a:r>
            <a:r>
              <a:rPr lang="en-US" altLang="zh-CN" sz="4400" dirty="0">
                <a:solidFill>
                  <a:srgbClr val="0035DE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zh-CN" altLang="en-US" sz="4400" dirty="0">
                <a:solidFill>
                  <a:srgbClr val="0035DE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等等背景資訊，才能準確地解釋此書信的內容。</a:t>
            </a:r>
            <a:endParaRPr lang="en-US" sz="2400" dirty="0">
              <a:solidFill>
                <a:srgbClr val="0035DE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4C858C4A-A1FC-64CA-4D30-582DDA29B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5" y="535893"/>
            <a:ext cx="2346671" cy="3516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183F00-79D6-4845-B839-29830EF2EE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92988" y="1304988"/>
            <a:ext cx="1590517" cy="5245369"/>
          </a:xfrm>
        </p:spPr>
        <p:txBody>
          <a:bodyPr vert="eaVert" lIns="91440" tIns="45720" rIns="91440" bIns="45720" rtlCol="0" anchor="ctr">
            <a:noAutofit/>
          </a:bodyPr>
          <a:lstStyle/>
          <a:p>
            <a:r>
              <a:rPr lang="zh-CN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晾了多年的啟示錄解經註釋書</a:t>
            </a:r>
            <a:endParaRPr lang="en-US" sz="4000" b="0" i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DE73034-E641-49CC-94E3-EAC979E77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57" y="2878811"/>
            <a:ext cx="2346671" cy="363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4084E5-EA77-42E6-A299-29F4E3480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5068" y="307643"/>
            <a:ext cx="2352355" cy="3661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7EF69ED-FD43-463E-94D8-9F8211B4E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89" y="2969122"/>
            <a:ext cx="2352355" cy="354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C499F26-7860-52ED-2688-DA0CDDE88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69" y="482675"/>
            <a:ext cx="2352355" cy="3622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4340AB-4A62-C61A-D0FF-E0E72BFD9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54" y="3004752"/>
            <a:ext cx="2377969" cy="3510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ap&#10;&#10;Description automatically generated with medium confidence">
            <a:extLst>
              <a:ext uri="{FF2B5EF4-FFF2-40B4-BE49-F238E27FC236}">
                <a16:creationId xmlns:a16="http://schemas.microsoft.com/office/drawing/2014/main" id="{841B2D53-1C2D-41DC-9EE8-729548BAED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726" y="307643"/>
            <a:ext cx="2217460" cy="3119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0916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D0CE4-0DD9-48B1-BEAF-083A02F2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5" y="221226"/>
            <a:ext cx="9581322" cy="929148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>
                <a:solidFill>
                  <a:srgbClr val="1D0B23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《</a:t>
            </a:r>
            <a:r>
              <a:rPr lang="zh-CN" altLang="en-US" sz="4800" dirty="0">
                <a:solidFill>
                  <a:srgbClr val="1D0B23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關於啟示錄中的符號</a:t>
            </a:r>
            <a:r>
              <a:rPr lang="en-US" altLang="zh-CN" sz="4800" dirty="0">
                <a:solidFill>
                  <a:srgbClr val="1D0B23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》</a:t>
            </a:r>
            <a:endParaRPr lang="en-US" sz="4800" dirty="0">
              <a:solidFill>
                <a:srgbClr val="1D0B23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813FA-BC88-4BC4-8DC4-638AB1935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6" y="1612490"/>
            <a:ext cx="10738882" cy="4798142"/>
          </a:xfrm>
        </p:spPr>
        <p:txBody>
          <a:bodyPr anchor="ctr"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CN" altLang="en-US" sz="4000" u="sng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明顯地</a:t>
            </a:r>
            <a:r>
              <a:rPr lang="zh-CN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符號 </a:t>
            </a:r>
            <a:r>
              <a:rPr lang="en-US" altLang="zh-CN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CN" altLang="en-US" sz="40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例如：龍，撒旦，巴比倫</a:t>
            </a:r>
            <a:endParaRPr lang="en-US" altLang="zh-CN" sz="4000" dirty="0">
              <a:solidFill>
                <a:srgbClr val="001B7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CN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不明顯但是</a:t>
            </a:r>
            <a:r>
              <a:rPr lang="zh-CN" altLang="en-US" sz="4000" u="sng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有解釋</a:t>
            </a:r>
            <a:r>
              <a:rPr lang="zh-CN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的符號 </a:t>
            </a:r>
            <a:r>
              <a:rPr lang="en-US" altLang="zh-CN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CN" altLang="en-US" sz="36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例如</a:t>
            </a:r>
            <a:r>
              <a:rPr lang="en-US" altLang="zh-CN" sz="36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TW" sz="36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那七星就是七個教會的使者，七燈臺就是七個教會</a:t>
            </a:r>
            <a:r>
              <a:rPr lang="en-US" altLang="zh-CN" sz="36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CN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可在聖經其他經文中</a:t>
            </a:r>
            <a:r>
              <a:rPr lang="zh-CN" altLang="en-US" sz="4000" u="sng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尋求解釋</a:t>
            </a:r>
            <a:r>
              <a:rPr lang="zh-CN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的符號</a:t>
            </a: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altLang="zh-CN" sz="3600" dirty="0">
                <a:solidFill>
                  <a:srgbClr val="0C46E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600" dirty="0">
                <a:solidFill>
                  <a:srgbClr val="0C46E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啟示錄中引用的舊約背景超過</a:t>
            </a:r>
            <a:r>
              <a:rPr lang="en-US" altLang="zh-CN" sz="3600" dirty="0">
                <a:solidFill>
                  <a:srgbClr val="0C46E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400</a:t>
            </a:r>
            <a:r>
              <a:rPr lang="zh-CN" altLang="en-US" sz="3600" dirty="0">
                <a:solidFill>
                  <a:srgbClr val="0C46E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次</a:t>
            </a:r>
            <a:r>
              <a:rPr lang="en-US" altLang="zh-CN" sz="3600" dirty="0">
                <a:solidFill>
                  <a:srgbClr val="0C46E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CN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至今仍</a:t>
            </a:r>
            <a:r>
              <a:rPr lang="zh-CN" altLang="en-US" sz="4000" u="sng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未有定論</a:t>
            </a:r>
            <a:r>
              <a:rPr lang="zh-CN" altLang="en-US" sz="4000" dirty="0">
                <a:solidFill>
                  <a:srgbClr val="30133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的符號 </a:t>
            </a:r>
            <a:r>
              <a:rPr lang="en-US" altLang="zh-CN" sz="40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CN" altLang="en-US" sz="40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白石</a:t>
            </a:r>
            <a:r>
              <a:rPr lang="en-US" altLang="zh-CN" sz="40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endParaRPr lang="en-US" sz="4000" dirty="0">
              <a:solidFill>
                <a:srgbClr val="001B7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51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813FA-BC88-4BC4-8DC4-638AB19358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1" y="233916"/>
            <a:ext cx="10962968" cy="6379535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啟示錄 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1:20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論到你所看見在我右手中的七星，和七個金燈臺的奧秘，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那七星就是七個教會的使者，七燈臺就是七個教會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TW" sz="4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撒迦利亞書 </a:t>
            </a:r>
            <a:r>
              <a:rPr lang="en-GB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4:2 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他問我說：你看見了甚麼，我說：我看見了</a:t>
            </a:r>
            <a:r>
              <a:rPr lang="zh-TW" altLang="en-US" sz="4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一個純金的燈臺，頂上有燈盞，燈臺上有七盞燈，每盞有七個管子。</a:t>
            </a:r>
            <a:r>
              <a:rPr lang="en-GB" sz="4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3 </a:t>
            </a:r>
            <a:r>
              <a:rPr lang="zh-TW" altLang="en-US" sz="4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旁邊有兩棵橄欖樹，一棵在燈盞的右邊，一棵在燈盞的左邊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66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813FA-BC88-4BC4-8DC4-638AB19358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433" y="462116"/>
            <a:ext cx="10972800" cy="6184490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4 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我問與我說話的天使說：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主阿，這是甚麼意思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GB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5 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與我說話的天使回答我說：你不知道這是甚麼意思麼，我說：主阿，我不知道。</a:t>
            </a:r>
            <a:r>
              <a:rPr lang="en-GB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6 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他對我說：</a:t>
            </a:r>
            <a:r>
              <a:rPr lang="zh-TW" altLang="en-US" sz="4800" dirty="0">
                <a:solidFill>
                  <a:srgbClr val="0C46E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這是耶和華指示所羅巴伯的，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萬軍之耶和華說：不是倚靠勢力，不是倚靠才能，乃是倚靠我的靈，方能成事。</a:t>
            </a:r>
            <a:endParaRPr lang="en-US" sz="480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33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813FA-BC88-4BC4-8DC4-638AB19358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454341"/>
            <a:ext cx="10972800" cy="5949317"/>
          </a:xfrm>
        </p:spPr>
        <p:txBody>
          <a:bodyPr anchor="t">
            <a:no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上文背景 </a:t>
            </a:r>
            <a:r>
              <a:rPr lang="en-US" altLang="zh-CN" sz="4800" dirty="0">
                <a:solidFill>
                  <a:srgbClr val="001B7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==》</a:t>
            </a:r>
            <a:r>
              <a:rPr lang="en-US" altLang="zh-CN" sz="48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	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3:9 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看哪，我在約書亞面前所立的石頭，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在一塊石頭上有七眼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。萬軍之耶和華說：我要親自雕刻這石頭，並要在一日之間除掉這地的罪孽</a:t>
            </a:r>
            <a:r>
              <a:rPr lang="en-US" alt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4:10 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誰藐視這日的事為小呢，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這七眼乃是耶和華的眼睛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遍察全地，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見所羅巴伯手拿</a:t>
            </a:r>
            <a:r>
              <a:rPr lang="zh-TW" sz="48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線鉈</a:t>
            </a:r>
            <a:r>
              <a:rPr lang="en-US" altLang="zh-TW" sz="4000" b="1" i="1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(plumb line)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就歡喜。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065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D0CE4-0DD9-48B1-BEAF-083A02F2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5" y="221226"/>
            <a:ext cx="9581322" cy="929148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>
                <a:solidFill>
                  <a:srgbClr val="1D0B23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《</a:t>
            </a:r>
            <a:r>
              <a:rPr lang="zh-CN" altLang="en-US" sz="4800" dirty="0">
                <a:solidFill>
                  <a:srgbClr val="1D0B23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關於啟示錄中的數字</a:t>
            </a:r>
            <a:r>
              <a:rPr lang="en-US" altLang="zh-CN" sz="4800" dirty="0">
                <a:solidFill>
                  <a:srgbClr val="1D0B23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》</a:t>
            </a:r>
            <a:endParaRPr lang="en-US" sz="4800" dirty="0">
              <a:solidFill>
                <a:srgbClr val="1D0B23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813FA-BC88-4BC4-8DC4-638AB1935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612490"/>
            <a:ext cx="10515600" cy="4798142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有些數字顯然在啟示錄中有特別重要的意義。</a:t>
            </a:r>
            <a:r>
              <a:rPr lang="en-US" altLang="zh-CN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七</a:t>
            </a:r>
            <a:r>
              <a:rPr lang="en-US" altLang="zh-CN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和其倍數就是最明顯的例子：小亞細亞的七個教會，七星，七個金燈台，七盞火燈</a:t>
            </a:r>
            <a:r>
              <a:rPr lang="en-US" altLang="zh-CN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/</a:t>
            </a:r>
            <a:r>
              <a:rPr lang="zh-CN" altLang="en-US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神的七靈，七印封嚴的書卷，七個碗，七枝號</a:t>
            </a:r>
            <a:r>
              <a:rPr lang="en-US" altLang="zh-CN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..</a:t>
            </a:r>
            <a:r>
              <a:rPr lang="en-US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.</a:t>
            </a:r>
            <a:r>
              <a:rPr lang="zh-CN" altLang="en-US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等等。此外還有</a:t>
            </a:r>
            <a:r>
              <a:rPr lang="en-US" altLang="zh-CN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十二</a:t>
            </a:r>
            <a:r>
              <a:rPr lang="en-US" altLang="zh-CN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和它的倍數；</a:t>
            </a:r>
            <a:r>
              <a:rPr lang="en-US" altLang="zh-CN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三</a:t>
            </a:r>
            <a:r>
              <a:rPr lang="en-US" altLang="zh-CN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，</a:t>
            </a:r>
            <a:r>
              <a:rPr lang="en-US" altLang="zh-CN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四</a:t>
            </a:r>
            <a:r>
              <a:rPr lang="en-US" altLang="zh-CN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，與</a:t>
            </a:r>
            <a:r>
              <a:rPr lang="en-US" altLang="zh-CN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十</a:t>
            </a:r>
            <a:r>
              <a:rPr lang="en-US" altLang="zh-CN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4400" dirty="0">
                <a:solidFill>
                  <a:srgbClr val="1D0B2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。</a:t>
            </a:r>
            <a:endParaRPr lang="en-US" sz="4400" dirty="0">
              <a:solidFill>
                <a:srgbClr val="1D0B23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3469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B35476-CE5A-44F0-93E8-9CDA6F2F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163595"/>
            <a:ext cx="6029325" cy="285595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 defTabSz="914400">
              <a:lnSpc>
                <a:spcPct val="120000"/>
              </a:lnSpc>
            </a:pPr>
            <a:r>
              <a:rPr lang="zh-CN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啟示錄簡介與釋經要點 </a:t>
            </a: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(II)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pic>
        <p:nvPicPr>
          <p:cNvPr id="110" name="Picture 1" descr="Mountain Peak">
            <a:extLst>
              <a:ext uri="{FF2B5EF4-FFF2-40B4-BE49-F238E27FC236}">
                <a16:creationId xmlns:a16="http://schemas.microsoft.com/office/drawing/2014/main" id="{4D1B41D3-B012-426F-A694-9ED03AE1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1" r="29362" b="-2"/>
          <a:stretch/>
        </p:blipFill>
        <p:spPr>
          <a:xfrm>
            <a:off x="7648048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8" name="Subtitle 4">
            <a:extLst>
              <a:ext uri="{FF2B5EF4-FFF2-40B4-BE49-F238E27FC236}">
                <a16:creationId xmlns:a16="http://schemas.microsoft.com/office/drawing/2014/main" id="{53BA246E-DD96-99F7-F1C7-9B1EDE288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200525"/>
            <a:ext cx="6029324" cy="22109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麻省華人福音堂</a:t>
            </a:r>
            <a:endParaRPr lang="en-US" altLang="zh-CN" sz="36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algn="r">
              <a:lnSpc>
                <a:spcPct val="110000"/>
              </a:lnSpc>
            </a:pPr>
            <a:r>
              <a:rPr lang="zh-CN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何若珍牧師</a:t>
            </a:r>
            <a:endParaRPr lang="en-US" sz="36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1630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029" y="698091"/>
            <a:ext cx="9613803" cy="1140542"/>
          </a:xfrm>
        </p:spPr>
        <p:txBody>
          <a:bodyPr/>
          <a:lstStyle/>
          <a:p>
            <a:pPr algn="ctr"/>
            <a:r>
              <a:rPr lang="zh-CN" altLang="en-US" sz="5400" dirty="0">
                <a:solidFill>
                  <a:srgbClr val="FFFF00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cs typeface="Times New Roman" panose="02020603050405020304" pitchFamily="18" charset="0"/>
              </a:rPr>
              <a:t>啟示錄的架構</a:t>
            </a:r>
            <a:endParaRPr lang="en-US" sz="5400" dirty="0">
              <a:solidFill>
                <a:srgbClr val="FFFF0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06" y="2477194"/>
            <a:ext cx="10851041" cy="3940232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4400" dirty="0">
                <a:solidFill>
                  <a:srgbClr val="301339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啟示錄的架構不是線型的 </a:t>
            </a:r>
            <a:r>
              <a:rPr lang="en-US" altLang="zh-CN" sz="4400" dirty="0">
                <a:solidFill>
                  <a:srgbClr val="301339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– </a:t>
            </a:r>
            <a:r>
              <a:rPr lang="zh-CN" altLang="en-US" sz="4400" dirty="0">
                <a:solidFill>
                  <a:srgbClr val="301339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它不是以直線的方式向我們敘述一個故事。有時候異象繞回原處去敘述原來的事件，只是換個方式來敘述；有些時候，兩件事項不一定是先後發生，可能是同時發生或是有重疊的時候。</a:t>
            </a:r>
            <a:endParaRPr lang="en-US" sz="4400" dirty="0">
              <a:solidFill>
                <a:srgbClr val="301339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78B6-898D-4EA3-9D09-4F5C4F8F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283" y="757084"/>
            <a:ext cx="8761413" cy="1002206"/>
          </a:xfrm>
        </p:spPr>
        <p:txBody>
          <a:bodyPr/>
          <a:lstStyle/>
          <a:p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解讀啟示錄的主要學派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ACD3A-B2E3-408E-BD30-7BA0A2658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83" y="2574004"/>
            <a:ext cx="10068233" cy="4023442"/>
          </a:xfrm>
        </p:spPr>
        <p:txBody>
          <a:bodyPr>
            <a:normAutofit lnSpcReduction="10000"/>
          </a:bodyPr>
          <a:lstStyle/>
          <a:p>
            <a:pPr marL="914400" marR="0" indent="-688975"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"/>
            </a:pP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Preterist </a:t>
            </a:r>
            <a:r>
              <a:rPr lang="zh-CN" sz="4000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已過學派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914400" marR="0" indent="-688975"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"/>
            </a:pP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Historicist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r>
              <a:rPr lang="zh-CN" sz="4000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歷史學派</a:t>
            </a:r>
            <a:endParaRPr lang="en-US" altLang="zh-CN" sz="4000" dirty="0">
              <a:solidFill>
                <a:schemeClr val="accent1">
                  <a:lumMod val="50000"/>
                </a:schemeClr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SimSun" panose="02010600030101010101" pitchFamily="2" charset="-122"/>
            </a:endParaRPr>
          </a:p>
          <a:p>
            <a:pPr marL="914400" marR="0" indent="-688975"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"/>
            </a:pP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Idealist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r>
              <a:rPr lang="zh-CN" sz="4000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理想學派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914400" marR="0" indent="-688975"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"/>
            </a:pP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Futurist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r>
              <a:rPr lang="zh-CN" sz="4000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未來學派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914400" marR="0" indent="-688975"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"/>
            </a:pPr>
            <a:r>
              <a:rPr lang="en-GB" sz="4000" b="1" i="1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Eclectic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CN" sz="4000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綜合</a:t>
            </a:r>
            <a:r>
              <a:rPr lang="zh-CN" sz="4000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學</a:t>
            </a:r>
            <a:r>
              <a:rPr lang="zh-CN" sz="4000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派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9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CE9304C-7D47-49AD-9260-6DBF0A5B9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-393"/>
            <a:ext cx="12188952" cy="6858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EF46C9-7A8C-457A-BCCF-17111AAFF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4652" y="457200"/>
            <a:ext cx="10068120" cy="59436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1:1 </a:t>
            </a:r>
            <a:r>
              <a:rPr lang="zh-TW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耶穌基督的啟示，就是神賜給</a:t>
            </a:r>
            <a:r>
              <a:rPr lang="zh-CN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，叫</a:t>
            </a:r>
            <a:r>
              <a:rPr lang="zh-CN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將</a:t>
            </a:r>
            <a:r>
              <a:rPr lang="zh-TW" altLang="en-US" sz="48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必要快成的事</a:t>
            </a:r>
            <a:r>
              <a:rPr lang="zh-TW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指示</a:t>
            </a:r>
            <a:r>
              <a:rPr lang="zh-CN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的眾僕人，</a:t>
            </a:r>
            <a:r>
              <a:rPr lang="zh-CN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就差遣使者，曉諭</a:t>
            </a:r>
            <a:r>
              <a:rPr lang="zh-CN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的僕人約翰</a:t>
            </a:r>
            <a:r>
              <a:rPr lang="en-GB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22:6 </a:t>
            </a:r>
            <a:r>
              <a:rPr lang="zh-TW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天使又對我說：這些話是真實可信的，主就是眾先知被感之靈的神，差遣</a:t>
            </a:r>
            <a:r>
              <a:rPr lang="zh-CN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的使者，將</a:t>
            </a:r>
            <a:r>
              <a:rPr lang="zh-TW" altLang="en-US" sz="48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那必要快成的事</a:t>
            </a:r>
            <a:r>
              <a:rPr lang="zh-TW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指示</a:t>
            </a:r>
            <a:r>
              <a:rPr lang="zh-CN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僕人。</a:t>
            </a:r>
            <a:endParaRPr lang="en-US" sz="4800" dirty="0">
              <a:solidFill>
                <a:srgbClr val="0035DE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EDD006-D91C-4989-B39C-EEEA43F86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35EF7FFE-55CC-444E-A630-F40A5C9C5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1759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34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A7D2-D145-4906-8C35-8BB1C9DE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88258"/>
            <a:ext cx="8761413" cy="1140542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Preterist </a:t>
            </a:r>
            <a:r>
              <a:rPr lang="zh-CN" sz="54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已過學派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54F8C-A2BC-4F60-B842-067B709C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2632995"/>
            <a:ext cx="10972800" cy="381696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206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啟示錄所預言之事</a:t>
            </a:r>
            <a:r>
              <a:rPr lang="zh-CN" altLang="en-US" sz="4400" u="sng" dirty="0">
                <a:solidFill>
                  <a:srgbClr val="FF0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都已經發生</a:t>
            </a:r>
            <a:r>
              <a:rPr lang="zh-CN" altLang="en-US" sz="4400" dirty="0">
                <a:solidFill>
                  <a:srgbClr val="00206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在</a:t>
            </a:r>
            <a:r>
              <a:rPr lang="zh-CN" altLang="en-US" sz="4400" u="sng" dirty="0">
                <a:solidFill>
                  <a:srgbClr val="002AB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往日歷史中</a:t>
            </a:r>
            <a:r>
              <a:rPr lang="zh-CN" altLang="en-US" sz="4400" dirty="0">
                <a:solidFill>
                  <a:srgbClr val="00206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。 此書不是在預言末世，而是在教導當時的基督徒，在羅馬政權之下當如何渡日。</a:t>
            </a:r>
            <a:endParaRPr lang="en-US" altLang="zh-CN" sz="4400" dirty="0">
              <a:solidFill>
                <a:srgbClr val="002060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此派的堅信者多為解放派學者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(</a:t>
            </a: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不相信聖經是上帝所默示的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)</a:t>
            </a: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；或為基要派基督徒按字義解釋。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48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81644"/>
            <a:ext cx="9559636" cy="1147156"/>
          </a:xfrm>
        </p:spPr>
        <p:txBody>
          <a:bodyPr anchor="ctr"/>
          <a:lstStyle/>
          <a:p>
            <a:pPr algn="ctr"/>
            <a:r>
              <a:rPr lang="zh-CN" altLang="en-US" sz="5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為什麼要查考啟示錄</a:t>
            </a:r>
            <a:r>
              <a:rPr lang="en-US" altLang="zh-CN" sz="5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?</a:t>
            </a:r>
            <a:endParaRPr lang="en-US" sz="54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06" y="2603500"/>
            <a:ext cx="10726994" cy="3786668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zh-CN" altLang="en-US" sz="4000" dirty="0">
                <a:solidFill>
                  <a:srgbClr val="301339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這是主耶穌要寫給眾教會的信。</a:t>
            </a:r>
            <a:endParaRPr lang="en-US" altLang="zh-CN" sz="4000" dirty="0">
              <a:solidFill>
                <a:srgbClr val="301339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zh-CN" altLang="en-US" sz="4000" dirty="0">
                <a:solidFill>
                  <a:srgbClr val="301339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誦讀啟示錄的人有福了。</a:t>
            </a:r>
            <a:endParaRPr lang="en-US" altLang="zh-CN" sz="4000" dirty="0">
              <a:solidFill>
                <a:srgbClr val="301339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zh-CN" altLang="en-US" sz="4000" dirty="0">
                <a:solidFill>
                  <a:srgbClr val="301339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啟示錄是寫給一般，基層群眾看的。</a:t>
            </a:r>
            <a:endParaRPr lang="en-US" altLang="zh-CN" sz="4000" dirty="0">
              <a:solidFill>
                <a:srgbClr val="301339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zh-CN" altLang="en-US" sz="4000" dirty="0">
                <a:solidFill>
                  <a:srgbClr val="301339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啟示錄是一卷非常實際，關乎未來的書卷。</a:t>
            </a:r>
            <a:endParaRPr lang="en-US" sz="4000" dirty="0">
              <a:solidFill>
                <a:srgbClr val="301339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3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CE9304C-7D47-49AD-9260-6DBF0A5B9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-393"/>
            <a:ext cx="12188952" cy="6858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EF46C9-7A8C-457A-BCCF-17111AAFF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4652" y="457200"/>
            <a:ext cx="9951162" cy="59436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4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然而大多數正統信仰的學者採用</a:t>
            </a:r>
            <a:r>
              <a:rPr lang="zh-CN" altLang="en-US" sz="44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溫和宗已過派</a:t>
            </a:r>
            <a:r>
              <a:rPr lang="zh-CN" altLang="en-US" sz="44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的立場，就是關乎基督再來與身體復活的預言尚未應驗。</a:t>
            </a:r>
            <a:endParaRPr lang="en-US" altLang="zh-CN" sz="4400" dirty="0">
              <a:solidFill>
                <a:srgbClr val="0035DE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此派主要的缺點是：應用於不同事件的釋經原則不一致：如果啟示錄裡面所講的每一件事都是</a:t>
            </a:r>
            <a:r>
              <a:rPr lang="en-US" altLang="zh-CN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4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必要快成的事</a:t>
            </a:r>
            <a:r>
              <a:rPr lang="en-US" altLang="zh-CN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而且早就發生，為什麼基督再來是例外</a:t>
            </a:r>
            <a:r>
              <a:rPr lang="en-US" altLang="zh-CN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EDD006-D91C-4989-B39C-EEEA43F86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35EF7FFE-55CC-444E-A630-F40A5C9C5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1759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74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A7D2-D145-4906-8C35-8BB1C9DE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632" y="688258"/>
            <a:ext cx="8839735" cy="1140542"/>
          </a:xfrm>
        </p:spPr>
        <p:txBody>
          <a:bodyPr/>
          <a:lstStyle/>
          <a:p>
            <a:r>
              <a:rPr lang="en-US" altLang="zh-CN" sz="54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Historicist</a:t>
            </a:r>
            <a:r>
              <a:rPr lang="en-US" sz="54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r>
              <a:rPr lang="zh-CN" altLang="en-US" sz="54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歷史</a:t>
            </a:r>
            <a:r>
              <a:rPr lang="zh-CN" sz="54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學派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54F8C-A2BC-4F60-B842-067B709C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1" y="2603500"/>
            <a:ext cx="10962167" cy="380746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啟示錄是鳥瞰</a:t>
            </a:r>
            <a:r>
              <a:rPr lang="zh-CN" altLang="en-US" sz="4800" u="sng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整個基督教會的歷史</a:t>
            </a:r>
            <a:r>
              <a:rPr lang="zh-CN" alt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，從五旬節之後到耶穌再來。</a:t>
            </a:r>
            <a:r>
              <a:rPr lang="zh-CN" altLang="en-US" sz="44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今天已經很少人相信歷史學派的解釋方式。其最吸引人之處是把箭頭對準羅馬天主教，穆斯林，歐洲</a:t>
            </a:r>
            <a:r>
              <a:rPr lang="en-US" altLang="zh-CN" sz="44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…</a:t>
            </a:r>
            <a:endParaRPr lang="en-US" sz="4400" dirty="0">
              <a:solidFill>
                <a:srgbClr val="002AB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1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CE9304C-7D47-49AD-9260-6DBF0A5B9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-393"/>
            <a:ext cx="12188952" cy="6858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EF46C9-7A8C-457A-BCCF-17111AAFF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4651" y="457200"/>
            <a:ext cx="9855469" cy="59436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歷史學派要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把教會歷史硬塞到世界</a:t>
            </a:r>
            <a:r>
              <a:rPr lang="en-US" altLang="zh-CN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西方</a:t>
            </a:r>
            <a:r>
              <a:rPr lang="en-US" altLang="zh-CN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歷史中</a:t>
            </a: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。他們只看西方歷史，完全不顧其他世界各地的歷史事件。以至於每隔一段時期，就要重新修訂預言實現的方式。</a:t>
            </a:r>
            <a:endParaRPr lang="en-US" altLang="zh-CN" sz="4000" dirty="0">
              <a:solidFill>
                <a:srgbClr val="000000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solidFill>
                  <a:srgbClr val="0000E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任意亂套：</a:t>
            </a: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天主教僧侶教士是蝗蟲，穆罕默德是墜落的星，伊莉薩白一世是第一個碗，馬丁路德是撒狄的使者，希特勒是紅馬</a:t>
            </a:r>
            <a:r>
              <a:rPr lang="en-US" altLang="zh-CN" sz="40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EDD006-D91C-4989-B39C-EEEA43F86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35EF7FFE-55CC-444E-A630-F40A5C9C5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1759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7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A7D2-D145-4906-8C35-8BB1C9DE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88258"/>
            <a:ext cx="8761413" cy="1140542"/>
          </a:xfrm>
        </p:spPr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Idealist </a:t>
            </a:r>
            <a:r>
              <a:rPr lang="zh-CN" sz="60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理想學派</a:t>
            </a:r>
            <a:endParaRPr lang="en-US" sz="19900" dirty="0">
              <a:solidFill>
                <a:schemeClr val="bg1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54F8C-A2BC-4F60-B842-067B709C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603500"/>
            <a:ext cx="10058400" cy="34163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206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啟示錄的異象</a:t>
            </a:r>
            <a:r>
              <a:rPr lang="zh-CN" altLang="en-US" sz="4800" u="sng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全都是寓意的</a:t>
            </a:r>
            <a:r>
              <a:rPr lang="zh-CN" altLang="en-US" sz="4800" dirty="0">
                <a:solidFill>
                  <a:srgbClr val="00206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，它們</a:t>
            </a:r>
            <a:r>
              <a:rPr lang="zh-CN" altLang="en-US" sz="4800" dirty="0">
                <a:solidFill>
                  <a:srgbClr val="00206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和歷史中的任何事件都沒有關係；而只是</a:t>
            </a:r>
            <a:r>
              <a:rPr lang="zh-CN" altLang="en-US" sz="4800" dirty="0">
                <a:solidFill>
                  <a:srgbClr val="0000E6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反映出</a:t>
            </a:r>
            <a:r>
              <a:rPr lang="zh-CN" altLang="en-US" sz="4800" u="sng" dirty="0">
                <a:solidFill>
                  <a:srgbClr val="0000E6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善惡之間不斷爭戰</a:t>
            </a:r>
            <a:r>
              <a:rPr lang="zh-CN" altLang="en-US" sz="4800" dirty="0">
                <a:solidFill>
                  <a:srgbClr val="0000E6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的痕跡</a:t>
            </a:r>
            <a:r>
              <a:rPr lang="zh-CN" altLang="en-US" sz="4800" dirty="0">
                <a:solidFill>
                  <a:srgbClr val="00206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。</a:t>
            </a:r>
            <a:endParaRPr lang="en-US" sz="4800" dirty="0">
              <a:solidFill>
                <a:srgbClr val="002060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424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A7D2-D145-4906-8C35-8BB1C9DE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88258"/>
            <a:ext cx="8761413" cy="1140542"/>
          </a:xfrm>
        </p:spPr>
        <p:txBody>
          <a:bodyPr/>
          <a:lstStyle/>
          <a:p>
            <a:r>
              <a:rPr lang="en-US" altLang="zh-CN" sz="54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Futu</a:t>
            </a:r>
            <a:r>
              <a:rPr lang="en-US" sz="54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rist </a:t>
            </a:r>
            <a:r>
              <a:rPr lang="zh-CN" altLang="en-US" sz="54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未來</a:t>
            </a:r>
            <a:r>
              <a:rPr lang="zh-CN" sz="54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學派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54F8C-A2BC-4F60-B842-067B709C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6" y="2603500"/>
            <a:ext cx="10526232" cy="37973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未來派的釋經方式是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字義釋經</a:t>
            </a:r>
            <a:r>
              <a:rPr lang="zh-CN" altLang="en-US" sz="4400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。他們認為第四章之後所描述的事件</a:t>
            </a:r>
            <a:r>
              <a:rPr lang="zh-CN" altLang="en-US" sz="4400" u="sng" dirty="0">
                <a:solidFill>
                  <a:srgbClr val="0000E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都還沒有發生</a:t>
            </a:r>
            <a:r>
              <a:rPr lang="zh-CN" altLang="en-US" sz="4400" u="sng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r>
              <a:rPr lang="en-US" altLang="zh-CN" sz="4400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– </a:t>
            </a:r>
            <a:r>
              <a:rPr lang="zh-CN" altLang="en-US" sz="4400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會在主再來之前連續發生；也就是但以理書的最後一個七。他們又可分為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時代論</a:t>
            </a:r>
            <a:r>
              <a:rPr lang="zh-CN" altLang="en-US" sz="4400" dirty="0">
                <a:solidFill>
                  <a:srgbClr val="00206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與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古典災前被提論</a:t>
            </a:r>
            <a:r>
              <a:rPr lang="zh-CN" altLang="en-US" sz="4400" dirty="0">
                <a:solidFill>
                  <a:srgbClr val="00206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。</a:t>
            </a:r>
            <a:endParaRPr lang="en-US" sz="4400" dirty="0">
              <a:solidFill>
                <a:srgbClr val="00206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760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CE9304C-7D47-49AD-9260-6DBF0A5B9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-393"/>
            <a:ext cx="12188952" cy="6858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EF46C9-7A8C-457A-BCCF-17111AAFF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4652" y="457200"/>
            <a:ext cx="9844836" cy="59436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solidFill>
                  <a:srgbClr val="001B70"/>
                </a:solidFill>
                <a:latin typeface="DFPYaYiW6-B5" panose="040B0600000000000000" pitchFamily="82" charset="-120"/>
                <a:ea typeface="DFPYaYiW6-B5" panose="040B0600000000000000" pitchFamily="82" charset="-120"/>
              </a:rPr>
              <a:t>未來學派是今天美國福音派中最受歡迎的一派。</a:t>
            </a:r>
            <a:r>
              <a:rPr lang="zh-CN" altLang="en-US" sz="4000" dirty="0">
                <a:solidFill>
                  <a:srgbClr val="3333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時代論者認為教會歷史只不過是上帝拯救祂的選民</a:t>
            </a:r>
            <a:r>
              <a:rPr lang="en-US" altLang="zh-CN" sz="36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以色列民</a:t>
            </a:r>
            <a:r>
              <a:rPr lang="en-US" altLang="zh-CN" sz="36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000" dirty="0">
                <a:solidFill>
                  <a:srgbClr val="3333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計劃中的一部分 </a:t>
            </a:r>
            <a:r>
              <a:rPr lang="en-US" altLang="zh-CN" sz="4000" dirty="0">
                <a:solidFill>
                  <a:srgbClr val="3333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教會不是主角，以色列民才是主角。</a:t>
            </a:r>
            <a:endParaRPr lang="en-US" altLang="zh-CN" sz="4000" dirty="0">
              <a:solidFill>
                <a:schemeClr val="tx2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solidFill>
                  <a:srgbClr val="3333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他們認為預言的實現必須在</a:t>
            </a:r>
            <a:r>
              <a:rPr lang="en-US" altLang="zh-CN" sz="4000" dirty="0">
                <a:solidFill>
                  <a:srgbClr val="3333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rgbClr val="3333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每一個細節上都成就</a:t>
            </a:r>
            <a:r>
              <a:rPr lang="en-US" altLang="zh-CN" sz="4000" dirty="0">
                <a:solidFill>
                  <a:srgbClr val="3333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 – </a:t>
            </a:r>
            <a:r>
              <a:rPr lang="zh-CN" altLang="en-US" sz="4000" dirty="0">
                <a:solidFill>
                  <a:srgbClr val="3333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完全符合字義上的解釋，沒有寓意的解釋：</a:t>
            </a:r>
            <a:r>
              <a:rPr lang="en-US" altLang="zh-CN" sz="4000" dirty="0">
                <a:solidFill>
                  <a:srgbClr val="3333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rgbClr val="3333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一個人</a:t>
            </a:r>
            <a:r>
              <a:rPr lang="en-US" altLang="zh-CN" sz="4000" dirty="0">
                <a:solidFill>
                  <a:srgbClr val="3333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rgbClr val="3333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就是一個人，</a:t>
            </a:r>
            <a:r>
              <a:rPr lang="en-US" altLang="zh-CN" sz="4000" dirty="0">
                <a:solidFill>
                  <a:srgbClr val="3333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rgbClr val="3333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一匹馬</a:t>
            </a:r>
            <a:r>
              <a:rPr lang="en-US" altLang="zh-CN" sz="4000" dirty="0">
                <a:solidFill>
                  <a:srgbClr val="3333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rgbClr val="3333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就是一匹馬</a:t>
            </a:r>
            <a:r>
              <a:rPr lang="en-US" altLang="zh-CN" sz="4000" dirty="0">
                <a:solidFill>
                  <a:srgbClr val="3333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EDD006-D91C-4989-B39C-EEEA43F86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35EF7FFE-55CC-444E-A630-F40A5C9C5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1759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98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A7D2-D145-4906-8C35-8BB1C9DE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88258"/>
            <a:ext cx="8761413" cy="1140542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Eclecticist </a:t>
            </a:r>
            <a:r>
              <a:rPr lang="zh-CN" altLang="en-US" sz="54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綜合</a:t>
            </a:r>
            <a:r>
              <a:rPr lang="zh-CN" sz="54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學派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54F8C-A2BC-4F60-B842-067B709C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72" y="2603500"/>
            <a:ext cx="10504968" cy="37973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elvetica" panose="020B0604020202020204" pitchFamily="34" charset="0"/>
              </a:rPr>
              <a:t>此學派允許解釋不同經文的彈性 </a:t>
            </a:r>
            <a:r>
              <a:rPr lang="en-US" altLang="zh-CN" sz="48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elvetica" panose="020B0604020202020204" pitchFamily="34" charset="0"/>
              </a:rPr>
              <a:t>– </a:t>
            </a:r>
            <a:r>
              <a:rPr lang="zh-CN" alt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elvetica" panose="020B0604020202020204" pitchFamily="34" charset="0"/>
              </a:rPr>
              <a:t>依據經文的處境</a:t>
            </a:r>
            <a:r>
              <a:rPr lang="zh-CN" altLang="en-US" sz="4800" u="sng" dirty="0">
                <a:solidFill>
                  <a:srgbClr val="0000E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elvetica" panose="020B0604020202020204" pitchFamily="34" charset="0"/>
              </a:rPr>
              <a:t>彈性應用</a:t>
            </a:r>
            <a:r>
              <a:rPr lang="zh-CN" altLang="en-US" sz="48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elvetica" panose="020B0604020202020204" pitchFamily="34" charset="0"/>
              </a:rPr>
              <a:t>不同學派的解經觀點。有其他</a:t>
            </a:r>
            <a:r>
              <a:rPr lang="zh-CN" altLang="en-US" sz="48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Helvetica" panose="020B0604020202020204" pitchFamily="34" charset="0"/>
              </a:rPr>
              <a:t>派</a:t>
            </a:r>
            <a:r>
              <a:rPr lang="zh-CN" altLang="en-US" sz="48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elvetica" panose="020B0604020202020204" pitchFamily="34" charset="0"/>
              </a:rPr>
              <a:t>末世論學者認為這是犯規的動作。</a:t>
            </a:r>
            <a:endParaRPr lang="en-US" sz="4800" dirty="0">
              <a:solidFill>
                <a:srgbClr val="001B7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604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FA27-3A1A-4C50-833F-A308BD69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949" y="624110"/>
            <a:ext cx="9508664" cy="1280890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54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逐漸趨向一致的解經原則</a:t>
            </a:r>
            <a:endParaRPr lang="en-US" sz="5400" dirty="0">
              <a:solidFill>
                <a:srgbClr val="C00000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5ACCE-D257-4EEE-A0F5-917CD538A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948" y="2133600"/>
            <a:ext cx="9508664" cy="4100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800" dirty="0">
                <a:solidFill>
                  <a:srgbClr val="0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聖經中的預言往往指向多重的應驗。例如關乎彌賽亞的預言，從祂的受孕，出生，到祂的受難，升天都在當時已有應驗，同時也</a:t>
            </a:r>
            <a:r>
              <a:rPr lang="zh-CN" altLang="en-US" sz="4800" dirty="0">
                <a:solidFill>
                  <a:srgbClr val="FF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指向後來更大的應驗</a:t>
            </a:r>
            <a:r>
              <a:rPr lang="zh-CN" altLang="en-US" sz="4800" dirty="0">
                <a:solidFill>
                  <a:srgbClr val="0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。</a:t>
            </a:r>
            <a:endParaRPr lang="en-US" sz="4800" dirty="0">
              <a:solidFill>
                <a:srgbClr val="000000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92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34E6-8045-4507-B148-978B8CD7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7" y="816077"/>
            <a:ext cx="9316600" cy="953729"/>
          </a:xfrm>
        </p:spPr>
        <p:txBody>
          <a:bodyPr/>
          <a:lstStyle/>
          <a:p>
            <a:r>
              <a:rPr lang="zh-TW" altLang="en-US" sz="5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重述性釋經原則</a:t>
            </a:r>
            <a:endParaRPr lang="en-US" sz="54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7CAB-66F8-4CB3-AE0D-D6693A072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7" y="2507226"/>
            <a:ext cx="10992465" cy="4119716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chemeClr val="tx1"/>
                </a:solidFill>
                <a:effectLst/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例：</a:t>
            </a:r>
            <a:r>
              <a:rPr lang="zh-TW" sz="4400" dirty="0">
                <a:solidFill>
                  <a:schemeClr val="tx1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一個記者站在</a:t>
            </a:r>
            <a:r>
              <a:rPr lang="en-US" altLang="zh-TW" sz="3600" b="1" i="1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Boston Common</a:t>
            </a:r>
            <a:r>
              <a:rPr lang="en-US" altLang="zh-CN" sz="3600" b="1" i="1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s</a:t>
            </a:r>
            <a:r>
              <a:rPr lang="zh-TW" sz="4400" dirty="0">
                <a:solidFill>
                  <a:srgbClr val="002AB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報導</a:t>
            </a:r>
            <a:r>
              <a:rPr lang="en-US" altLang="zh-TW" sz="3600" b="1" i="1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St. Patrick’s Day</a:t>
            </a:r>
            <a:r>
              <a:rPr lang="zh-CN" altLang="en-US" sz="4400" dirty="0">
                <a:solidFill>
                  <a:srgbClr val="002AB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的活動</a:t>
            </a:r>
            <a:r>
              <a:rPr lang="en-US" altLang="zh-TW" sz="44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44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zh-TW" sz="4400" dirty="0">
                <a:solidFill>
                  <a:srgbClr val="002AB0"/>
                </a:solidFill>
                <a:effectLst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zh-CN" sz="4400" dirty="0">
                <a:solidFill>
                  <a:srgbClr val="002AB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鏡頭</a:t>
            </a:r>
            <a:r>
              <a:rPr lang="zh-CN" altLang="en-US" sz="4400" dirty="0">
                <a:solidFill>
                  <a:srgbClr val="002AB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切</a:t>
            </a:r>
            <a:r>
              <a:rPr lang="zh-CN" sz="4400" dirty="0">
                <a:solidFill>
                  <a:srgbClr val="002AB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到</a:t>
            </a:r>
            <a:r>
              <a:rPr lang="en-US" altLang="zh-CN" sz="3600" b="1" i="1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South Boston</a:t>
            </a:r>
            <a:r>
              <a:rPr lang="en-US" altLang="zh-CN" sz="36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4400" dirty="0">
                <a:solidFill>
                  <a:srgbClr val="002AB0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zh-CN" altLang="en-US" sz="4400" dirty="0">
                <a:solidFill>
                  <a:srgbClr val="002AB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切</a:t>
            </a:r>
            <a:r>
              <a:rPr lang="zh-CN" sz="4400" dirty="0">
                <a:solidFill>
                  <a:srgbClr val="002AB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到</a:t>
            </a:r>
            <a:r>
              <a:rPr lang="en-US" altLang="zh-CN" sz="3600" b="1" i="1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Brookline</a:t>
            </a:r>
            <a:r>
              <a:rPr lang="en-US" altLang="zh-CN" sz="44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4400" dirty="0">
                <a:solidFill>
                  <a:srgbClr val="002AB0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zh-CN" altLang="en-US" sz="4400" dirty="0">
                <a:solidFill>
                  <a:srgbClr val="002AB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再切</a:t>
            </a:r>
            <a:r>
              <a:rPr lang="zh-CN" sz="4400" dirty="0">
                <a:solidFill>
                  <a:srgbClr val="002AB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到</a:t>
            </a:r>
            <a:r>
              <a:rPr lang="en-US" altLang="zh-CN" sz="3600" b="1" i="1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Copley Square</a:t>
            </a:r>
            <a:r>
              <a:rPr lang="zh-CN" sz="44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，</a:t>
            </a:r>
            <a:r>
              <a:rPr lang="zh-CN" sz="4400" dirty="0">
                <a:solidFill>
                  <a:srgbClr val="002AB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最</a:t>
            </a:r>
            <a:r>
              <a:rPr lang="zh-CN" altLang="en-US" sz="4400" dirty="0">
                <a:solidFill>
                  <a:srgbClr val="002AB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後又</a:t>
            </a:r>
            <a:r>
              <a:rPr lang="zh-CN" sz="4400" dirty="0">
                <a:solidFill>
                  <a:srgbClr val="002AB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回到</a:t>
            </a:r>
            <a:r>
              <a:rPr lang="en-US" altLang="zh-CN" sz="3600" b="1" i="1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State House</a:t>
            </a:r>
            <a:r>
              <a:rPr lang="en-US" sz="44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/</a:t>
            </a:r>
            <a:r>
              <a:rPr lang="zh-CN" sz="4400" dirty="0">
                <a:solidFill>
                  <a:schemeClr val="tx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這位記者</a:t>
            </a:r>
            <a:r>
              <a:rPr lang="zh-CN" altLang="en-US" sz="4400" dirty="0">
                <a:solidFill>
                  <a:schemeClr val="tx1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從不同的</a:t>
            </a:r>
            <a:r>
              <a:rPr lang="zh-CN" sz="4400" dirty="0">
                <a:solidFill>
                  <a:schemeClr val="tx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攝影機</a:t>
            </a:r>
            <a:r>
              <a:rPr lang="zh-CN" altLang="en-US" sz="4400" dirty="0">
                <a:solidFill>
                  <a:schemeClr val="tx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和角度報導</a:t>
            </a:r>
            <a:r>
              <a:rPr lang="zh-CN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同一則新聞</a:t>
            </a:r>
            <a:r>
              <a:rPr lang="zh-CN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8800" dirty="0">
              <a:solidFill>
                <a:schemeClr val="tx1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768" y="471948"/>
            <a:ext cx="11213004" cy="5938684"/>
          </a:xfrm>
        </p:spPr>
        <p:txBody>
          <a:bodyPr anchor="ctr">
            <a:normAutofit/>
          </a:bodyPr>
          <a:lstStyle/>
          <a:p>
            <a:pPr marL="688975" lvl="1" indent="-688975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ð"/>
            </a:pPr>
            <a:r>
              <a:rPr lang="zh-CN" altLang="en-US" sz="5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他所報導的還是原來同一則新聞</a:t>
            </a:r>
            <a:r>
              <a:rPr lang="zh-CN" sz="5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CN" sz="5400" dirty="0"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688975" marR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如果我們熟悉那個地方，一看就知道那還是原處：</a:t>
            </a:r>
            <a:r>
              <a:rPr lang="en-US" altLang="zh-TW" sz="40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Boston Common</a:t>
            </a:r>
            <a:r>
              <a:rPr lang="en-US" altLang="zh-CN" sz="40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s</a:t>
            </a:r>
            <a:r>
              <a:rPr 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。對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於</a:t>
            </a:r>
            <a:r>
              <a:rPr 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不熟悉</a:t>
            </a:r>
            <a:r>
              <a:rPr lang="en-US" altLang="zh-TW" sz="40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Boston Common</a:t>
            </a:r>
            <a:r>
              <a:rPr lang="en-US" altLang="zh-CN" sz="40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s</a:t>
            </a:r>
            <a:r>
              <a:rPr 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，甚至沒去過的人，看起來就立刻覺得</a:t>
            </a:r>
            <a:r>
              <a:rPr lang="en-US" alt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(1) </a:t>
            </a:r>
            <a:r>
              <a:rPr 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不是原來的地方，但是</a:t>
            </a:r>
            <a:r>
              <a:rPr lang="en-US" alt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(2) 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感覺</a:t>
            </a:r>
            <a:r>
              <a:rPr 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似曾相識。</a:t>
            </a:r>
            <a:endParaRPr lang="en-US" sz="8000" dirty="0">
              <a:solidFill>
                <a:srgbClr val="2D051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0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32931-B7D6-4A3C-8AE6-5BB9F6B3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57" y="1110343"/>
            <a:ext cx="8211700" cy="4637314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啟示錄的主題信息到底是什麼</a:t>
            </a:r>
            <a:r>
              <a:rPr lang="en-US" altLang="zh-C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?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84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768" y="471948"/>
            <a:ext cx="10992464" cy="6045810"/>
          </a:xfrm>
        </p:spPr>
        <p:txBody>
          <a:bodyPr anchor="t"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在啟示錄的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最後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所記載的</a:t>
            </a:r>
            <a:r>
              <a:rPr lang="zh-CN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，我們自動地會認為這件事就是</a:t>
            </a:r>
            <a:r>
              <a:rPr lang="en-US" altLang="zh-CN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最後</a:t>
            </a:r>
            <a:r>
              <a:rPr lang="en-US" altLang="zh-CN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的一件。 </a:t>
            </a:r>
            <a:endParaRPr lang="en-US" altLang="zh-CN" sz="4400" dirty="0">
              <a:solidFill>
                <a:srgbClr val="000022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20:12</a:t>
            </a:r>
            <a:r>
              <a:rPr lang="en-US" sz="4800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我又看見死了的人，無論大小，都站在寶座前</a:t>
            </a:r>
            <a:r>
              <a:rPr lang="en-US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…13 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於是海交出其中的死人；死亡和陰間也交出其中的死人；他們都照各人所行的受審判。</a:t>
            </a:r>
            <a:r>
              <a:rPr lang="en-US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 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死亡和陰間也被扔在火湖裏；這火湖就是第二次的死。</a:t>
            </a:r>
            <a:r>
              <a:rPr lang="en-US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 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若有人名字沒記在生命冊上，他就被扔在火湖裏。</a:t>
            </a:r>
            <a:endParaRPr lang="en-US" sz="3600" dirty="0">
              <a:solidFill>
                <a:srgbClr val="0035DE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14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768" y="471948"/>
            <a:ext cx="10992464" cy="5928852"/>
          </a:xfrm>
        </p:spPr>
        <p:txBody>
          <a:bodyPr anchor="t"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然而</a:t>
            </a:r>
            <a:r>
              <a:rPr lang="zh-CN" altLang="en-US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同一件事</a:t>
            </a:r>
            <a:r>
              <a:rPr 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在啟示錄第</a:t>
            </a:r>
            <a:r>
              <a:rPr lang="en-US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11</a:t>
            </a:r>
            <a:r>
              <a:rPr 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章中就已經有見到最後審判的異象。</a:t>
            </a:r>
            <a:endParaRPr lang="en-US" altLang="zh-TW" sz="4400" dirty="0">
              <a:solidFill>
                <a:srgbClr val="000022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11:18 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外邦發怒，你的忿怒也臨到了；</a:t>
            </a:r>
            <a:r>
              <a:rPr lang="zh-TW" sz="4000" u="sng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審判死人的時候也到了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。你的僕人眾先知和眾聖徒，凡敬畏你名的人，連大帶小</a:t>
            </a:r>
            <a:r>
              <a:rPr lang="zh-TW" sz="4000" u="sng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得賞賜的時候也到了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。你敗壞那些敗壞世界之人的時候也就到了。</a:t>
            </a:r>
            <a:r>
              <a:rPr lang="en-US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 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當時，上帝天上的殿開了，在</a:t>
            </a:r>
            <a:r>
              <a:rPr lang="zh-CN" altLang="en-US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殿中現出</a:t>
            </a:r>
            <a:r>
              <a:rPr lang="zh-CN" altLang="en-US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的約櫃。隨後有閃電、聲音、雷轟、地震、大雹。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35DE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371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EA70-A10F-4D21-B703-21234827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4" y="838200"/>
            <a:ext cx="9070793" cy="982542"/>
          </a:xfrm>
        </p:spPr>
        <p:txBody>
          <a:bodyPr/>
          <a:lstStyle/>
          <a:p>
            <a:r>
              <a:rPr lang="zh-TW" sz="4800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重述同一件事的舊約例證：</a:t>
            </a:r>
            <a:endParaRPr lang="en-US" sz="8000" b="1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19C5-28D9-48E0-BF61-670AEBF5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573" y="2498651"/>
            <a:ext cx="10531263" cy="3902149"/>
          </a:xfrm>
        </p:spPr>
        <p:txBody>
          <a:bodyPr>
            <a:normAutofit/>
          </a:bodyPr>
          <a:lstStyle/>
          <a:p>
            <a:pPr marL="688975" marR="0" lvl="0" indent="-688975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Font typeface="Courier New" panose="02070309020205020404" pitchFamily="49" charset="0"/>
              <a:buChar char="◊"/>
            </a:pPr>
            <a:r>
              <a:rPr lang="zh-TW" sz="48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第一次，以賽亞書</a:t>
            </a:r>
            <a:r>
              <a:rPr lang="en-US" altLang="zh-TW" sz="48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13:1-14:23 </a:t>
            </a:r>
          </a:p>
          <a:p>
            <a:pPr marL="688975" marR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以賽亞書 </a:t>
            </a:r>
            <a:r>
              <a:rPr 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14:23 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我必使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巴比倫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為箭豬所得，又變為水池；我要用滅亡的掃帚掃淨它。這是萬軍之耶和華說的。</a:t>
            </a:r>
            <a:endParaRPr lang="en-US" sz="4400" dirty="0">
              <a:solidFill>
                <a:srgbClr val="0035DE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6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EA70-A10F-4D21-B703-21234827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4" y="838200"/>
            <a:ext cx="9070793" cy="982542"/>
          </a:xfrm>
        </p:spPr>
        <p:txBody>
          <a:bodyPr/>
          <a:lstStyle/>
          <a:p>
            <a:r>
              <a:rPr lang="zh-TW" sz="4800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重述同一件事的舊約例證：</a:t>
            </a:r>
            <a:endParaRPr lang="en-US" sz="8000" b="1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19C5-28D9-48E0-BF61-670AEBF5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574" y="2498651"/>
            <a:ext cx="10733282" cy="3902149"/>
          </a:xfrm>
        </p:spPr>
        <p:txBody>
          <a:bodyPr>
            <a:normAutofit/>
          </a:bodyPr>
          <a:lstStyle/>
          <a:p>
            <a:pPr marL="688975" marR="0" lvl="0" indent="-688975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Font typeface="Courier New" panose="02070309020205020404" pitchFamily="49" charset="0"/>
              <a:buChar char="◊"/>
            </a:pPr>
            <a:r>
              <a:rPr lang="zh-TW" sz="48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第二次，以賽亞書</a:t>
            </a:r>
            <a:r>
              <a:rPr lang="en-US" altLang="zh-TW" sz="48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21:6-9 </a:t>
            </a:r>
          </a:p>
          <a:p>
            <a:pPr marL="688975" marR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以賽亞書</a:t>
            </a:r>
            <a:r>
              <a:rPr lang="en-US" alt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21:9b </a:t>
            </a:r>
            <a:r>
              <a:rPr lang="zh-TW" sz="44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巴比倫</a:t>
            </a:r>
            <a:r>
              <a:rPr lang="zh-TW" sz="4400" dirty="0">
                <a:solidFill>
                  <a:srgbClr val="0035DE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傾倒了！傾倒了！他一切雕刻的神像都打碎於地。</a:t>
            </a:r>
            <a:endParaRPr lang="en-US" sz="4400" dirty="0">
              <a:solidFill>
                <a:srgbClr val="0035DE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EA70-A10F-4D21-B703-21234827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4" y="838200"/>
            <a:ext cx="9070793" cy="982542"/>
          </a:xfrm>
        </p:spPr>
        <p:txBody>
          <a:bodyPr/>
          <a:lstStyle/>
          <a:p>
            <a:r>
              <a:rPr lang="zh-TW" sz="4800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重述同一件事的舊約例證：</a:t>
            </a:r>
            <a:endParaRPr lang="en-US" sz="8000" b="1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19C5-28D9-48E0-BF61-670AEBF5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573" y="2509284"/>
            <a:ext cx="10733283" cy="4117658"/>
          </a:xfrm>
        </p:spPr>
        <p:txBody>
          <a:bodyPr>
            <a:normAutofit lnSpcReduction="10000"/>
          </a:bodyPr>
          <a:lstStyle/>
          <a:p>
            <a:pPr marL="688975" marR="0" lvl="0" indent="-688975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TW" sz="52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第三次，以賽亞書</a:t>
            </a:r>
            <a:r>
              <a:rPr lang="en-US" altLang="zh-TW" sz="52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52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47:1-11 </a:t>
            </a:r>
          </a:p>
          <a:p>
            <a:pPr marL="688975" marR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以賽亞書</a:t>
            </a:r>
            <a:r>
              <a:rPr lang="en-US" alt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47:11 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因此，禍患要臨到你</a:t>
            </a:r>
            <a:r>
              <a:rPr lang="en-US" alt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巴比倫，迦勒底</a:t>
            </a:r>
            <a:r>
              <a:rPr lang="en-US" alt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身；你不知何時發現，災害落在你身上，你也不能除掉；所不知道的毀滅也必忽然臨到你身。 </a:t>
            </a:r>
            <a:endParaRPr lang="en-US" sz="4000" dirty="0">
              <a:solidFill>
                <a:srgbClr val="0035DE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>
            <a:extLst>
              <a:ext uri="{FF2B5EF4-FFF2-40B4-BE49-F238E27FC236}">
                <a16:creationId xmlns:a16="http://schemas.microsoft.com/office/drawing/2014/main" id="{9E374971-A3A4-474D-B477-A0FEF76CB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2224" y="468086"/>
            <a:ext cx="9712389" cy="903514"/>
          </a:xfrm>
        </p:spPr>
        <p:txBody>
          <a:bodyPr anchor="ctr">
            <a:normAutofit/>
          </a:bodyPr>
          <a:lstStyle/>
          <a:p>
            <a:r>
              <a:rPr lang="en-US" altLang="en-US" sz="4900" dirty="0">
                <a:solidFill>
                  <a:srgbClr val="001B70"/>
                </a:solidFill>
                <a:latin typeface="DFYaYiW6-B5" panose="040B0609000000000000" pitchFamily="81" charset="-120"/>
                <a:ea typeface="DFYaYiW6-B5" panose="040B0609000000000000" pitchFamily="81" charset="-120"/>
              </a:rPr>
              <a:t>總結</a:t>
            </a:r>
            <a:r>
              <a:rPr lang="zh-TW" altLang="en-US" sz="4900" dirty="0">
                <a:solidFill>
                  <a:srgbClr val="001B70"/>
                </a:solidFill>
                <a:latin typeface="DFYaYiW6-B5" panose="040B0609000000000000" pitchFamily="81" charset="-120"/>
                <a:ea typeface="DFYaYiW6-B5" panose="040B0609000000000000" pitchFamily="81" charset="-120"/>
              </a:rPr>
              <a:t>啟示錄的</a:t>
            </a:r>
            <a:r>
              <a:rPr lang="en-US" altLang="en-US" sz="4900" dirty="0">
                <a:solidFill>
                  <a:srgbClr val="001B70"/>
                </a:solidFill>
                <a:latin typeface="DFYaYiW6-B5" panose="040B0609000000000000" pitchFamily="81" charset="-120"/>
                <a:ea typeface="DFYaYiW6-B5" panose="040B0609000000000000" pitchFamily="81" charset="-120"/>
              </a:rPr>
              <a:t>釋經原則</a:t>
            </a:r>
            <a:endParaRPr lang="en-US" altLang="en-US" sz="4400" dirty="0">
              <a:solidFill>
                <a:srgbClr val="002AB0"/>
              </a:solidFill>
              <a:latin typeface="Candara" panose="020E0502030303020204" pitchFamily="34" charset="0"/>
              <a:ea typeface="DFYaYiW6-B5" panose="040B0609000000000000" pitchFamily="81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B0C30-CD99-4D88-A5DB-0FDCF47DB8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2224" y="1584960"/>
            <a:ext cx="9802368" cy="5059680"/>
          </a:xfrm>
        </p:spPr>
        <p:txBody>
          <a:bodyPr anchor="ctr">
            <a:noAutofit/>
          </a:bodyPr>
          <a:lstStyle/>
          <a:p>
            <a:pPr marL="68580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AutoNum type="arabicPeriod"/>
            </a:pP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要意識到</a:t>
            </a:r>
            <a:r>
              <a:rPr lang="zh-TW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有些預言可能在教會時期中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會</a:t>
            </a:r>
            <a:r>
              <a:rPr lang="zh-TW" altLang="en-US" sz="3600" dirty="0">
                <a:solidFill>
                  <a:srgbClr val="FF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重複應驗</a:t>
            </a:r>
            <a:r>
              <a:rPr lang="zh-CN" altLang="en-US" sz="3600" dirty="0">
                <a:solidFill>
                  <a:srgbClr val="FF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；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而</a:t>
            </a:r>
            <a:r>
              <a:rPr lang="zh-TW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在末日耶穌再來時</a:t>
            </a:r>
            <a:r>
              <a:rPr lang="zh-TW" altLang="en-US" sz="3600" dirty="0">
                <a:solidFill>
                  <a:srgbClr val="FF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終極應驗</a:t>
            </a:r>
            <a:r>
              <a:rPr lang="zh-TW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altLang="zh-TW" sz="3600" dirty="0">
              <a:solidFill>
                <a:srgbClr val="000000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68580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AutoNum type="arabicPeriod"/>
            </a:pPr>
            <a:r>
              <a:rPr lang="en-US" altLang="en-US" sz="36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參考異象的</a:t>
            </a:r>
            <a:r>
              <a:rPr lang="en-US" altLang="en-US" sz="36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第一世紀背景</a:t>
            </a:r>
            <a:r>
              <a:rPr lang="zh-CN" altLang="en-US" sz="36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和</a:t>
            </a:r>
            <a:r>
              <a:rPr lang="en-US" altLang="en-US" sz="36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異象的</a:t>
            </a:r>
            <a:r>
              <a:rPr lang="en-US" altLang="en-US" sz="36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舊約典故</a:t>
            </a:r>
            <a:r>
              <a:rPr lang="en-US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現在 </a:t>
            </a:r>
            <a:r>
              <a:rPr lang="en-US" altLang="zh-CN" sz="36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— 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過去 </a:t>
            </a:r>
            <a:r>
              <a:rPr lang="en-US" altLang="zh-CN" sz="36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— 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未來</a:t>
            </a:r>
            <a:r>
              <a:rPr lang="en-US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TW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altLang="zh-TW" sz="3600" dirty="0">
              <a:solidFill>
                <a:srgbClr val="000000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68580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AutoNum type="arabicPeriod"/>
            </a:pPr>
            <a:r>
              <a:rPr lang="zh-TW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類似的異象可能是</a:t>
            </a:r>
            <a:r>
              <a:rPr lang="zh-TW" altLang="en-US" sz="3600" dirty="0">
                <a:solidFill>
                  <a:srgbClr val="FF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重述同樣的預言</a:t>
            </a:r>
            <a:r>
              <a:rPr lang="en-US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</a:p>
          <a:p>
            <a:pPr marL="68580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AutoNum type="arabicPeriod"/>
            </a:pP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以</a:t>
            </a:r>
            <a:r>
              <a:rPr lang="zh-TW" altLang="en-US" sz="3600" dirty="0">
                <a:solidFill>
                  <a:srgbClr val="FF0000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象徵性釋經原則</a:t>
            </a:r>
            <a:r>
              <a:rPr lang="zh-TW" altLang="en-US" sz="36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解釋</a:t>
            </a:r>
            <a:r>
              <a:rPr lang="zh-TW" altLang="en-US" sz="36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啟示錄的數字</a:t>
            </a:r>
            <a:r>
              <a:rPr lang="zh-CN" altLang="en-US" sz="36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為優先考慮</a:t>
            </a:r>
            <a:r>
              <a:rPr lang="zh-TW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altLang="en-US" sz="3600" dirty="0">
              <a:solidFill>
                <a:srgbClr val="000000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0723" name="Slide Number Placeholder 1">
            <a:extLst>
              <a:ext uri="{FF2B5EF4-FFF2-40B4-BE49-F238E27FC236}">
                <a16:creationId xmlns:a16="http://schemas.microsoft.com/office/drawing/2014/main" id="{1CAAF3E3-04F6-4CD4-A636-E692138877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45FEC-8E36-41AC-976D-AF74C5CCA7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131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131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4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9E505-8416-4F7B-B574-41B094D2A96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82773" y="391319"/>
            <a:ext cx="11440632" cy="6075362"/>
          </a:xfrm>
        </p:spPr>
        <p:txBody>
          <a:bodyPr anchor="ctr">
            <a:normAutofit/>
          </a:bodyPr>
          <a:lstStyle/>
          <a:p>
            <a:pPr marL="0" indent="0" algn="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啟示錄</a:t>
            </a:r>
            <a:r>
              <a:rPr lang="zh-CN" sz="4400" dirty="0">
                <a:solidFill>
                  <a:srgbClr val="000022"/>
                </a:solidFill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1:1</a:t>
            </a:r>
            <a:r>
              <a:rPr lang="en-US" altLang="zh-CN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-3</a:t>
            </a:r>
            <a:r>
              <a:rPr lang="en-US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耶穌基督的啟示，就是神賜給</a:t>
            </a:r>
            <a:r>
              <a:rPr lang="zh-CN" altLang="en-US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，叫</a:t>
            </a:r>
            <a:r>
              <a:rPr lang="zh-CN" altLang="en-US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將</a:t>
            </a:r>
            <a:r>
              <a:rPr lang="zh-CN" sz="44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必要快成的事</a:t>
            </a:r>
            <a:r>
              <a:rPr lang="zh-CN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指示</a:t>
            </a:r>
            <a:r>
              <a:rPr lang="zh-CN" altLang="en-US" sz="44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4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的眾僕人</a:t>
            </a:r>
            <a:r>
              <a:rPr lang="zh-CN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altLang="en-US" sz="4400" dirty="0">
                <a:solidFill>
                  <a:srgbClr val="0000E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400" dirty="0">
                <a:solidFill>
                  <a:srgbClr val="0000E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就差遣使者</a:t>
            </a:r>
            <a:r>
              <a:rPr lang="en-US" altLang="zh-CN" sz="3200" dirty="0">
                <a:solidFill>
                  <a:srgbClr val="68006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68006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天使</a:t>
            </a:r>
            <a:r>
              <a:rPr lang="en-US" altLang="zh-CN" sz="3200" dirty="0">
                <a:solidFill>
                  <a:srgbClr val="68006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sz="4400" dirty="0">
                <a:solidFill>
                  <a:srgbClr val="0000E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，曉諭</a:t>
            </a:r>
            <a:r>
              <a:rPr lang="zh-CN" altLang="en-US" sz="4400" dirty="0">
                <a:solidFill>
                  <a:srgbClr val="0000E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400" dirty="0">
                <a:solidFill>
                  <a:srgbClr val="0000E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的僕人約翰</a:t>
            </a:r>
            <a:r>
              <a:rPr lang="zh-CN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。約翰便將</a:t>
            </a:r>
            <a:r>
              <a:rPr lang="zh-CN" sz="4400" u="sng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神的道，和耶穌基督的見證</a:t>
            </a:r>
            <a:r>
              <a:rPr lang="zh-CN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，凡自己所看見的，</a:t>
            </a:r>
            <a:r>
              <a:rPr lang="zh-CN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都證明</a:t>
            </a:r>
            <a:r>
              <a:rPr lang="en-US" altLang="zh-CN" sz="3200" dirty="0">
                <a:solidFill>
                  <a:srgbClr val="68006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68006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見證</a:t>
            </a:r>
            <a:r>
              <a:rPr lang="en-US" altLang="zh-CN" sz="3200" dirty="0">
                <a:solidFill>
                  <a:srgbClr val="68006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出來</a:t>
            </a:r>
            <a:r>
              <a:rPr lang="zh-CN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CN" altLang="en-US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唸</a:t>
            </a:r>
            <a:r>
              <a:rPr lang="zh-CN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這書上</a:t>
            </a:r>
            <a:r>
              <a:rPr lang="zh-CN" altLang="en-US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預言</a:t>
            </a:r>
            <a:r>
              <a:rPr lang="zh-CN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的，和</a:t>
            </a:r>
            <a:r>
              <a:rPr lang="zh-CN" altLang="en-US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那些</a:t>
            </a:r>
            <a:r>
              <a:rPr lang="zh-CN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聽見又遵守其中所記載的，都是有福的，因為日期近了。</a:t>
            </a:r>
            <a:endParaRPr lang="en-US" sz="4400" dirty="0">
              <a:solidFill>
                <a:srgbClr val="000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3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4B2F-B94E-4E51-BA16-1DCF7A9DCF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3405" y="436880"/>
            <a:ext cx="11442102" cy="5980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見證</a:t>
            </a: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與</a:t>
            </a: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8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殉道</a:t>
            </a: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的關係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：</a:t>
            </a:r>
            <a:r>
              <a:rPr lang="zh-CN" altLang="en-US" sz="4800" dirty="0">
                <a:latin typeface="AR StdKaiti Bold Big5" panose="020B0609010101010101" pitchFamily="49" charset="-120"/>
              </a:rPr>
              <a:t> </a:t>
            </a:r>
            <a:r>
              <a:rPr lang="el-GR" altLang="zh-CN" sz="4800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μαρτυρία</a:t>
            </a:r>
            <a:r>
              <a:rPr lang="en-US" altLang="zh-CN" sz="4800" dirty="0">
                <a:solidFill>
                  <a:srgbClr val="FFFF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4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lvl="1" indent="-6858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◊"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啟 2:13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 我知道你的居所，就是有撒但座位之處；當我忠心的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見證人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安提帕在你們中間、撒但所住的地方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被殺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之時，你還堅守我的名，沒有棄絕我的道。</a:t>
            </a:r>
            <a:endParaRPr lang="en-US" altLang="zh-C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  <a:cs typeface="AR StdKaiti Bold Big5" panose="020B0609010101010101" pitchFamily="49" charset="-120"/>
            </a:endParaRPr>
          </a:p>
          <a:p>
            <a:pPr lvl="1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  <a:defRPr/>
            </a:pP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 StdKaiti Bold Big5" panose="020B0609010101010101" pitchFamily="49" charset="-120"/>
              </a:rPr>
              <a:t>啟 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 StdKaiti Bold Big5" panose="020B0609010101010101" pitchFamily="49" charset="-120"/>
              </a:rPr>
              <a:t>6:9  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揭開第五印的時候，我看見在祭壇底下，有為神的道、並為</a:t>
            </a:r>
            <a:r>
              <a:rPr lang="zh-CN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作見證</a:t>
            </a:r>
            <a:r>
              <a:rPr lang="zh-CN" alt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被殺之人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的靈魂。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75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4B2F-B94E-4E51-BA16-1DCF7A9DCF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3405" y="668594"/>
            <a:ext cx="11188995" cy="5515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 indent="-6858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◊"/>
              <a:defRPr/>
            </a:pP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 StdKaiti Bold Big5" panose="020B0609010101010101" pitchFamily="49" charset="-120"/>
              </a:rPr>
              <a:t>啟 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 StdKaiti Bold Big5" panose="020B0609010101010101" pitchFamily="49" charset="-120"/>
              </a:rPr>
              <a:t>11:7  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他們作完</a:t>
            </a:r>
            <a:r>
              <a:rPr lang="zh-CN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見證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的時候，那從無底坑裡上來的獸必與他們交戰，並且得勝，</a:t>
            </a:r>
            <a:r>
              <a:rPr lang="zh-CN" alt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把他們殺了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。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  <a:cs typeface="AR StdKaiti Bold Big5" panose="020B0609010101010101" pitchFamily="49" charset="-120"/>
            </a:endParaRPr>
          </a:p>
          <a:p>
            <a:pPr lvl="1" indent="-6858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◊"/>
              <a:defRPr/>
            </a:pP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 StdKaiti Bold Big5" panose="020B0609010101010101" pitchFamily="49" charset="-120"/>
              </a:rPr>
              <a:t>啟 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 StdKaiti Bold Big5" panose="020B0609010101010101" pitchFamily="49" charset="-120"/>
              </a:rPr>
              <a:t>12:11 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 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弟兄勝過他，是因羔羊的血和自己所</a:t>
            </a:r>
            <a:r>
              <a:rPr lang="zh-CN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見證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的道。他們</a:t>
            </a:r>
            <a:r>
              <a:rPr lang="zh-CN" alt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雖至於死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，也不愛惜性命。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  <a:cs typeface="AR StdKaiti Bold Big5" panose="020B0609010101010101" pitchFamily="49" charset="-120"/>
            </a:endParaRPr>
          </a:p>
          <a:p>
            <a:pPr lvl="1" indent="-6858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◊"/>
              <a:defRPr/>
            </a:pP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 StdKaiti Bold Big5" panose="020B0609010101010101" pitchFamily="49" charset="-120"/>
              </a:rPr>
              <a:t>啟 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 StdKaiti Bold Big5" panose="020B0609010101010101" pitchFamily="49" charset="-120"/>
              </a:rPr>
              <a:t>17:6  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我又看見那女人喝醉了聖徒的血和為耶穌作</a:t>
            </a:r>
            <a:r>
              <a:rPr lang="zh-CN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見證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之人</a:t>
            </a:r>
            <a:r>
              <a:rPr lang="zh-CN" alt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的血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 StdKaiti Bold Big5" panose="020B0609010101010101" pitchFamily="49" charset="-120"/>
              </a:rPr>
              <a:t>。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24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Freeform: Shape 9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" y="3296010"/>
            <a:ext cx="12191456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" y="3296010"/>
            <a:ext cx="12191456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8758AA-45DA-4761-8496-77BF0EC7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5" y="712015"/>
            <a:ext cx="10760149" cy="431718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110000"/>
              </a:lnSpc>
            </a:pPr>
            <a:r>
              <a:rPr lang="zh-TW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希伯來書 </a:t>
            </a:r>
            <a:r>
              <a:rPr 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11:1 </a:t>
            </a:r>
            <a:r>
              <a:rPr lang="zh-TW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信就是所望之事的實底，是未見之事的確據</a:t>
            </a:r>
            <a:r>
              <a:rPr lang="en-GB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 </a:t>
            </a:r>
            <a:r>
              <a:rPr lang="zh-TW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這些人都是存著信心死的，並沒有得著所應許的，卻從遠處望見，且歡喜迎接，又承認自己在世上是客旅，是寄居的。</a:t>
            </a:r>
            <a:endParaRPr lang="en-US" sz="287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5465516"/>
      </p:ext>
    </p:extLst>
  </p:cSld>
  <p:clrMapOvr>
    <a:masterClrMapping/>
  </p:clrMapOvr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10.xml><?xml version="1.0" encoding="utf-8"?>
<a:theme xmlns:a="http://schemas.openxmlformats.org/drawingml/2006/main" name="1_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11.xml><?xml version="1.0" encoding="utf-8"?>
<a:theme xmlns:a="http://schemas.openxmlformats.org/drawingml/2006/main" name="1_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12.xml><?xml version="1.0" encoding="utf-8"?>
<a:theme xmlns:a="http://schemas.openxmlformats.org/drawingml/2006/main" name="2_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13.xml><?xml version="1.0" encoding="utf-8"?>
<a:theme xmlns:a="http://schemas.openxmlformats.org/drawingml/2006/main" name="2_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14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ue Ray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Ray" id="{70D9396B-401C-41DA-AEA7-E3C980FBD308}" vid="{60A486E9-F397-4F95-9B97-6C6F14E188FF}"/>
    </a:ext>
  </a:extLst>
</a:theme>
</file>

<file path=ppt/theme/theme6.xml><?xml version="1.0" encoding="utf-8"?>
<a:theme xmlns:a="http://schemas.openxmlformats.org/drawingml/2006/main" name="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7.xml><?xml version="1.0" encoding="utf-8"?>
<a:theme xmlns:a="http://schemas.openxmlformats.org/drawingml/2006/main" name="1_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8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9.xml><?xml version="1.0" encoding="utf-8"?>
<a:theme xmlns:a="http://schemas.openxmlformats.org/drawingml/2006/main" name="1_Wisp">
  <a:themeElements>
    <a:clrScheme name="Custom 1">
      <a:dk1>
        <a:srgbClr val="313100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2255</TotalTime>
  <Words>3837</Words>
  <Application>Microsoft Office PowerPoint</Application>
  <PresentationFormat>Widescreen</PresentationFormat>
  <Paragraphs>130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55</vt:i4>
      </vt:variant>
    </vt:vector>
  </HeadingPairs>
  <TitlesOfParts>
    <vt:vector size="94" baseType="lpstr">
      <vt:lpstr>AR StdKaiti Bold Big5</vt:lpstr>
      <vt:lpstr>DFPWeiBei-B5</vt:lpstr>
      <vt:lpstr>DFPYaYiW6-B5</vt:lpstr>
      <vt:lpstr>DFPYuanBold-B5</vt:lpstr>
      <vt:lpstr>DFYaYiW6-B5</vt:lpstr>
      <vt:lpstr>DFYuanBold-B5</vt:lpstr>
      <vt:lpstr>DFYuanMedium-B5</vt:lpstr>
      <vt:lpstr>Arial</vt:lpstr>
      <vt:lpstr>Arial Nova Cond</vt:lpstr>
      <vt:lpstr>Calibri</vt:lpstr>
      <vt:lpstr>Candara</vt:lpstr>
      <vt:lpstr>Century Gothic</vt:lpstr>
      <vt:lpstr>Corbel</vt:lpstr>
      <vt:lpstr>Courier New</vt:lpstr>
      <vt:lpstr>Euphemia</vt:lpstr>
      <vt:lpstr>Franklin Gothic Book</vt:lpstr>
      <vt:lpstr>Georgia Pro Cond Light</vt:lpstr>
      <vt:lpstr>Impact</vt:lpstr>
      <vt:lpstr>Perpetua</vt:lpstr>
      <vt:lpstr>Plantagenet Cherokee</vt:lpstr>
      <vt:lpstr>Symbol</vt:lpstr>
      <vt:lpstr>Times New Roman</vt:lpstr>
      <vt:lpstr>Wingdings</vt:lpstr>
      <vt:lpstr>Wingdings 2</vt:lpstr>
      <vt:lpstr>Wingdings 3</vt:lpstr>
      <vt:lpstr>TornVTI</vt:lpstr>
      <vt:lpstr>Ion Boardroom</vt:lpstr>
      <vt:lpstr>Text Theme</vt:lpstr>
      <vt:lpstr>Equity</vt:lpstr>
      <vt:lpstr>Blue Ray</vt:lpstr>
      <vt:lpstr>Deep Blue</vt:lpstr>
      <vt:lpstr>1_TornVTI</vt:lpstr>
      <vt:lpstr>1_Ion Boardroom</vt:lpstr>
      <vt:lpstr>1_Wisp</vt:lpstr>
      <vt:lpstr>1_Text Theme</vt:lpstr>
      <vt:lpstr>1_Deep Blue</vt:lpstr>
      <vt:lpstr>2_TornVTI</vt:lpstr>
      <vt:lpstr>2_Text Theme</vt:lpstr>
      <vt:lpstr>1_Equity</vt:lpstr>
      <vt:lpstr>啟示錄簡介與釋經要點 (I)</vt:lpstr>
      <vt:lpstr>為什麼很多人不願查考啟示錄?</vt:lpstr>
      <vt:lpstr>晾了多年的啟示錄解經註釋書</vt:lpstr>
      <vt:lpstr>為什麼要查考啟示錄?</vt:lpstr>
      <vt:lpstr>啟示錄的主題信息到底是什麼?</vt:lpstr>
      <vt:lpstr>PowerPoint Presentation</vt:lpstr>
      <vt:lpstr>PowerPoint Presentation</vt:lpstr>
      <vt:lpstr>PowerPoint Presentation</vt:lpstr>
      <vt:lpstr>希伯來書 11:1 信就是所望之事的實底，是未見之事的確據…13 這些人都是存著信心死的，並沒有得著所應許的，卻從遠處望見，且歡喜迎接，又承認自己在世上是客旅，是寄居的。</vt:lpstr>
      <vt:lpstr>啟示錄的作者</vt:lpstr>
      <vt:lpstr>啟示錄寫作年代及背景</vt:lpstr>
      <vt:lpstr>啟示錄寫作年代及背景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教會處境光景</vt:lpstr>
      <vt:lpstr>啟示錄寫作目的</vt:lpstr>
      <vt:lpstr>啟示文學主要的文體包括</vt:lpstr>
      <vt:lpstr>啟示錄的文體 – 啟示文體</vt:lpstr>
      <vt:lpstr>啟示錄的文體 – 啟示文體</vt:lpstr>
      <vt:lpstr>啟示錄的文體 – 預言文體</vt:lpstr>
      <vt:lpstr>啟示錄的文體 – 預言文體</vt:lpstr>
      <vt:lpstr>啟示錄的文體 – 預言文體</vt:lpstr>
      <vt:lpstr>啟示錄的文體 – 書信文體</vt:lpstr>
      <vt:lpstr>啟示錄的文體 – 書信文體</vt:lpstr>
      <vt:lpstr>啟示錄的文體 – 書信文體</vt:lpstr>
      <vt:lpstr>《關於啟示錄中的符號》</vt:lpstr>
      <vt:lpstr>PowerPoint Presentation</vt:lpstr>
      <vt:lpstr>PowerPoint Presentation</vt:lpstr>
      <vt:lpstr>PowerPoint Presentation</vt:lpstr>
      <vt:lpstr>《關於啟示錄中的數字》</vt:lpstr>
      <vt:lpstr>啟示錄簡介與釋經要點 (II)</vt:lpstr>
      <vt:lpstr>啟示錄的架構</vt:lpstr>
      <vt:lpstr>解讀啟示錄的主要學派</vt:lpstr>
      <vt:lpstr>PowerPoint Presentation</vt:lpstr>
      <vt:lpstr>Preterist 已過學派</vt:lpstr>
      <vt:lpstr>PowerPoint Presentation</vt:lpstr>
      <vt:lpstr>Historicist 歷史學派</vt:lpstr>
      <vt:lpstr>PowerPoint Presentation</vt:lpstr>
      <vt:lpstr>Idealist 理想學派</vt:lpstr>
      <vt:lpstr>Futurist 未來學派</vt:lpstr>
      <vt:lpstr>PowerPoint Presentation</vt:lpstr>
      <vt:lpstr>Eclecticist 綜合學派</vt:lpstr>
      <vt:lpstr>逐漸趨向一致的解經原則</vt:lpstr>
      <vt:lpstr>重述性釋經原則</vt:lpstr>
      <vt:lpstr>PowerPoint Presentation</vt:lpstr>
      <vt:lpstr>PowerPoint Presentation</vt:lpstr>
      <vt:lpstr>PowerPoint Presentation</vt:lpstr>
      <vt:lpstr>重述同一件事的舊約例證：</vt:lpstr>
      <vt:lpstr>重述同一件事的舊約例證：</vt:lpstr>
      <vt:lpstr>重述同一件事的舊約例證：</vt:lpstr>
      <vt:lpstr>總結啟示錄的釋經原則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啟示錄簡介與釋經要點</dc:title>
  <dc:creator>rjames Ho</dc:creator>
  <cp:lastModifiedBy>Jiao, Nelson Dongjun</cp:lastModifiedBy>
  <cp:revision>28</cp:revision>
  <dcterms:created xsi:type="dcterms:W3CDTF">2021-08-10T05:01:00Z</dcterms:created>
  <dcterms:modified xsi:type="dcterms:W3CDTF">2022-10-02T03:15:38Z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3be33-4108-4738-9e07-d8656a181486_Enabled">
    <vt:lpwstr>true</vt:lpwstr>
  </property>
  <property fmtid="{D5CDD505-2E9C-101B-9397-08002B2CF9AE}" pid="3" name="MSIP_Label_dad3be33-4108-4738-9e07-d8656a181486_SetDate">
    <vt:lpwstr>2022-10-02T03:14:27Z</vt:lpwstr>
  </property>
  <property fmtid="{D5CDD505-2E9C-101B-9397-08002B2CF9AE}" pid="4" name="MSIP_Label_dad3be33-4108-4738-9e07-d8656a181486_Method">
    <vt:lpwstr>Privileged</vt:lpwstr>
  </property>
  <property fmtid="{D5CDD505-2E9C-101B-9397-08002B2CF9AE}" pid="5" name="MSIP_Label_dad3be33-4108-4738-9e07-d8656a181486_Name">
    <vt:lpwstr>Public No Visual Label</vt:lpwstr>
  </property>
  <property fmtid="{D5CDD505-2E9C-101B-9397-08002B2CF9AE}" pid="6" name="MSIP_Label_dad3be33-4108-4738-9e07-d8656a181486_SiteId">
    <vt:lpwstr>945c199a-83a2-4e80-9f8c-5a91be5752dd</vt:lpwstr>
  </property>
  <property fmtid="{D5CDD505-2E9C-101B-9397-08002B2CF9AE}" pid="7" name="MSIP_Label_dad3be33-4108-4738-9e07-d8656a181486_ActionId">
    <vt:lpwstr>beb62072-6d3a-4b25-9a54-168126420f72</vt:lpwstr>
  </property>
  <property fmtid="{D5CDD505-2E9C-101B-9397-08002B2CF9AE}" pid="8" name="MSIP_Label_dad3be33-4108-4738-9e07-d8656a181486_ContentBits">
    <vt:lpwstr>0</vt:lpwstr>
  </property>
</Properties>
</file>