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9" r:id="rId4"/>
    <p:sldMasterId id="2147483721" r:id="rId5"/>
    <p:sldMasterId id="2147483733" r:id="rId6"/>
    <p:sldMasterId id="2147483745" r:id="rId7"/>
  </p:sldMasterIdLst>
  <p:notesMasterIdLst>
    <p:notesMasterId r:id="rId31"/>
  </p:notesMasterIdLst>
  <p:handoutMasterIdLst>
    <p:handoutMasterId r:id="rId32"/>
  </p:handoutMasterIdLst>
  <p:sldIdLst>
    <p:sldId id="256" r:id="rId8"/>
    <p:sldId id="287" r:id="rId9"/>
    <p:sldId id="288" r:id="rId10"/>
    <p:sldId id="266" r:id="rId11"/>
    <p:sldId id="267" r:id="rId12"/>
    <p:sldId id="289" r:id="rId13"/>
    <p:sldId id="290" r:id="rId14"/>
    <p:sldId id="291" r:id="rId15"/>
    <p:sldId id="293" r:id="rId16"/>
    <p:sldId id="294" r:id="rId17"/>
    <p:sldId id="295" r:id="rId18"/>
    <p:sldId id="296" r:id="rId19"/>
    <p:sldId id="292" r:id="rId20"/>
    <p:sldId id="297" r:id="rId21"/>
    <p:sldId id="301" r:id="rId22"/>
    <p:sldId id="303" r:id="rId23"/>
    <p:sldId id="304" r:id="rId24"/>
    <p:sldId id="299" r:id="rId25"/>
    <p:sldId id="305" r:id="rId26"/>
    <p:sldId id="298" r:id="rId27"/>
    <p:sldId id="302" r:id="rId28"/>
    <p:sldId id="265" r:id="rId29"/>
    <p:sldId id="300" r:id="rId30"/>
  </p:sldIdLst>
  <p:sldSz cx="9144000" cy="5143500" type="screen16x9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505"/>
    <a:srgbClr val="0033CC"/>
    <a:srgbClr val="006600"/>
    <a:srgbClr val="003300"/>
    <a:srgbClr val="CC0000"/>
    <a:srgbClr val="003399"/>
    <a:srgbClr val="FF9900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1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D63CD49-4813-41EF-A22F-DB77E2C2F8E2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870931E2-862B-4899-ABE7-6761672AA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DF54F8BE-A593-4CC6-BE62-E1D2F1E0C7E7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484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317C04AA-A626-421D-B5F3-0387397A7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257300"/>
            <a:ext cx="7772400" cy="10965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160735"/>
            <a:ext cx="1951038" cy="443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160735"/>
            <a:ext cx="5700712" cy="443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800100"/>
            <a:ext cx="0" cy="337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1" y="2244328"/>
            <a:ext cx="1338263" cy="164187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11455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350044"/>
            <a:ext cx="6781800" cy="16002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287191"/>
            <a:ext cx="6248400" cy="17716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ECBC9A-879E-4718-8AF6-40FF92E89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12A5-10AB-4FE2-9A62-9CB5C8FF3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1F6A-31DF-4169-AB6A-AF81D918A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447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447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1EEA6-138C-4320-AE6A-2EFBE096E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36E4E-37B4-4546-BC3D-458A72E67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2D22F-69B0-401B-A955-C9DB0834E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E3DD-487E-43B3-95D9-3A63A17C7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B4260-15B1-4F80-A5FF-F34425020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9CFB8-375E-43EE-B42D-A7A8BCDDF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B41BC-D30A-4592-BF3C-644770756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679"/>
            <a:ext cx="2057400" cy="4506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679"/>
            <a:ext cx="6019800" cy="45065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D45A-21BA-4350-96FA-A9B8DC18F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1719074"/>
            <a:ext cx="4300538" cy="1664768"/>
          </a:xfrm>
        </p:spPr>
        <p:txBody>
          <a:bodyPr anchor="ctr">
            <a:normAutofit/>
          </a:bodyPr>
          <a:lstStyle>
            <a:lvl1pPr algn="l">
              <a:defRPr sz="33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3383841"/>
            <a:ext cx="4300538" cy="71667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35800" y="982992"/>
            <a:ext cx="3908203" cy="3156453"/>
          </a:xfrm>
          <a:solidFill>
            <a:schemeClr val="tx1">
              <a:lumMod val="20000"/>
              <a:lumOff val="80000"/>
            </a:schemeClr>
          </a:solidFill>
        </p:spPr>
        <p:txBody>
          <a:bodyPr tIns="75438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257300"/>
            <a:ext cx="7772400" cy="10965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A54B8CB5-A7A6-4A80-974C-F6DBF99217B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5F98A-5A9D-4996-A42B-090F61CD51A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BFE77-764C-4996-B2E5-CDB71DDDE4F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DAC20-0EBA-4A05-B240-DBA3DCBA233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B9308-69CC-4E2D-B717-F8E52F9EEE6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410BE-D2DC-4A22-97CD-787F725233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C1BFD-9DD8-4788-8218-B5F53B4EEB9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45A50-C012-413E-A7BC-FEB85069813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16183-5AB3-4806-A89B-CB4ED1C3BA5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0B8CE-F064-476A-96FC-4E276E2E38E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160735"/>
            <a:ext cx="1951038" cy="443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160735"/>
            <a:ext cx="5700712" cy="443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93C00-2639-4CCD-B286-DE6A9F8E03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800100"/>
            <a:ext cx="0" cy="337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5" y="2244328"/>
            <a:ext cx="1338263" cy="164187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11455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350044"/>
            <a:ext cx="6781800" cy="16002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287191"/>
            <a:ext cx="6248400" cy="17716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ECBC9A-879E-4718-8AF6-40FF92E89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12A5-10AB-4FE2-9A62-9CB5C8FF3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1F6A-31DF-4169-AB6A-AF81D918A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449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449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1EEA6-138C-4320-AE6A-2EFBE096E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36E4E-37B4-4546-BC3D-458A72E67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2D22F-69B0-401B-A955-C9DB0834E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E3DD-487E-43B3-95D9-3A63A17C7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B4260-15B1-4F80-A5FF-F34425020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9CFB8-375E-43EE-B42D-A7A8BCDDF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B41BC-D30A-4592-BF3C-644770756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681"/>
            <a:ext cx="2057400" cy="4506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681"/>
            <a:ext cx="6019800" cy="45065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D45A-21BA-4350-96FA-A9B8DC18F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4B8CB5-A7A6-4A80-974C-F6DBF99217B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F98A-5A9D-4996-A42B-090F61CD51A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F5ABFE77-764C-4996-B2E5-CDB71DDDE4F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AC20-0EBA-4A05-B240-DBA3DCBA2339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9308-69CC-4E2D-B717-F8E52F9EEE65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10BE-D2DC-4A22-97CD-787F7252339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1BFD-9DD8-4788-8218-B5F53B4EEB9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5A50-C012-413E-A7BC-FEB85069813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91016183-5AB3-4806-A89B-CB4ED1C3BA5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0B8CE-F064-476A-96FC-4E276E2E38E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3C00-2639-4CCD-B286-DE6A9F8E03D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823913"/>
            <a:ext cx="438150" cy="355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1" y="823913"/>
            <a:ext cx="328613" cy="355997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9" y="1140619"/>
            <a:ext cx="422275" cy="35599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140619"/>
            <a:ext cx="368300" cy="35599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085851"/>
            <a:ext cx="560388" cy="316706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742950"/>
            <a:ext cx="31750" cy="78938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4" y="1335881"/>
            <a:ext cx="8226425" cy="238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9" y="160735"/>
            <a:ext cx="7793037" cy="109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13285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4682729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7962900" y="1143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679"/>
            <a:ext cx="7543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9447"/>
            <a:ext cx="8229600" cy="330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3061414D-76F3-460E-89C3-521C63AF9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1" y="114300"/>
            <a:ext cx="792163" cy="971550"/>
            <a:chOff x="5136" y="960"/>
            <a:chExt cx="528" cy="864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823913"/>
            <a:ext cx="438150" cy="355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1" y="823913"/>
            <a:ext cx="328613" cy="355997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9" y="1140619"/>
            <a:ext cx="422275" cy="35599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140619"/>
            <a:ext cx="368300" cy="35599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085851"/>
            <a:ext cx="560388" cy="316706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742950"/>
            <a:ext cx="31750" cy="78938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4" y="1335881"/>
            <a:ext cx="8226425" cy="238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9" y="160735"/>
            <a:ext cx="7793037" cy="109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13285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endParaRPr lang="es-E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4682729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es-E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4B313F3A-1037-4FFB-857E-D9E0CE93BF4D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7962900" y="1143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679"/>
            <a:ext cx="7543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9448"/>
            <a:ext cx="8229600" cy="330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3061414D-76F3-460E-89C3-521C63AF9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3" y="114300"/>
            <a:ext cx="792163" cy="971550"/>
            <a:chOff x="5136" y="960"/>
            <a:chExt cx="528" cy="864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B313F3A-1037-4FFB-857E-D9E0CE93BF4D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4CFAF30-82F5-4DA8-B094-44F4AB2EFC19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AFDF56-AF3F-4079-8E7E-124DBC4B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71550"/>
            <a:ext cx="7315200" cy="1371600"/>
          </a:xfrm>
        </p:spPr>
        <p:txBody>
          <a:bodyPr anchor="ctr"/>
          <a:lstStyle/>
          <a:p>
            <a:pPr algn="ctr"/>
            <a:r>
              <a:rPr lang="zh-CN" altLang="en-US" sz="5400" dirty="0" smtClean="0">
                <a:latin typeface="DFYuanBold-B5" pitchFamily="49" charset="-120"/>
                <a:ea typeface="DFYuanBold-B5" pitchFamily="49" charset="-120"/>
              </a:rPr>
              <a:t>兩種反應，兩種結果</a:t>
            </a:r>
            <a:endParaRPr lang="en-US" sz="5400" dirty="0">
              <a:latin typeface="DFYuanBold-B5" pitchFamily="49" charset="-120"/>
              <a:ea typeface="DFYuanBold-B5" pitchFamily="49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00350"/>
            <a:ext cx="7315200" cy="1428750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馬太福音 </a:t>
            </a:r>
            <a:r>
              <a:rPr 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7: </a:t>
            </a:r>
            <a:r>
              <a:rPr lang="en-US" altLang="zh-CN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21-27</a:t>
            </a:r>
            <a:endParaRPr lang="en-US" sz="4000" dirty="0" smtClean="0">
              <a:solidFill>
                <a:srgbClr val="C0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00050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31 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你們想這兩兒子，是那一個遵行父命呢。他們說：大兒子，耶穌說：我實在告訴你們，稅吏和娼妓，倒比你們先進神的國。</a:t>
            </a:r>
            <a:endParaRPr lang="en-US" sz="3600" dirty="0" smtClean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  <a:p>
            <a:pPr marL="0" indent="0">
              <a:buNone/>
            </a:pPr>
            <a:endParaRPr lang="en-US" sz="4000" dirty="0">
              <a:solidFill>
                <a:schemeClr val="accent2">
                  <a:lumMod val="50000"/>
                </a:schemeClr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05176"/>
            <a:ext cx="8037513" cy="1552574"/>
          </a:xfrm>
        </p:spPr>
        <p:txBody>
          <a:bodyPr anchor="t"/>
          <a:lstStyle/>
          <a:p>
            <a:pPr algn="ctr">
              <a:lnSpc>
                <a:spcPct val="110000"/>
              </a:lnSpc>
            </a:pPr>
            <a:r>
              <a:rPr lang="zh-CN" altLang="en-US" b="0" dirty="0" smtClean="0">
                <a:solidFill>
                  <a:srgbClr val="002060"/>
                </a:solidFill>
                <a:latin typeface="DFYuanBold-B5" pitchFamily="49" charset="-120"/>
                <a:ea typeface="DFYuanBold-B5" pitchFamily="49" charset="-120"/>
              </a:rPr>
              <a:t>你要回想亞伯，以諾，挪亞，亞伯拉罕及救贖歷史中的信心偉人</a:t>
            </a:r>
            <a:endParaRPr lang="en-US" b="0" dirty="0">
              <a:solidFill>
                <a:srgbClr val="002060"/>
              </a:solidFill>
              <a:latin typeface="DFYuanBold-B5" pitchFamily="49" charset="-120"/>
              <a:ea typeface="DFYuanBold-B5" pitchFamily="49" charset="-12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458200" cy="1828800"/>
          </a:xfrm>
        </p:spPr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3600" dirty="0" smtClean="0">
                <a:solidFill>
                  <a:srgbClr val="C00000"/>
                </a:solidFill>
                <a:latin typeface="DFYuanBold-B5" pitchFamily="49" charset="-120"/>
                <a:ea typeface="DFYuanBold-B5" pitchFamily="49" charset="-120"/>
              </a:rPr>
              <a:t>榮耀神最好的做法就是根據神造我們的時候，要我們成為什麼樣的人，我們就以此為我們的人生方向，努力作那樣的人。</a:t>
            </a:r>
            <a:endParaRPr lang="en-US" sz="3600" dirty="0">
              <a:solidFill>
                <a:srgbClr val="C00000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1"/>
            <a:ext cx="7772400" cy="3200400"/>
          </a:xfrm>
        </p:spPr>
        <p:txBody>
          <a:bodyPr anchor="t"/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zh-CN" altLang="en-US" sz="4000" dirty="0" smtClean="0">
                <a:solidFill>
                  <a:schemeClr val="accent1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希伯來書 </a:t>
            </a:r>
            <a:r>
              <a:rPr lang="en-US" sz="4000" dirty="0" smtClean="0">
                <a:solidFill>
                  <a:schemeClr val="accent1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10:36</a:t>
            </a:r>
            <a:br>
              <a:rPr lang="en-US" sz="4000" dirty="0" smtClean="0">
                <a:solidFill>
                  <a:schemeClr val="accent1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</a:br>
            <a:r>
              <a:rPr lang="en-US" sz="4000" dirty="0" smtClean="0">
                <a:solidFill>
                  <a:schemeClr val="accent1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 </a:t>
            </a:r>
            <a:br>
              <a:rPr lang="en-US" sz="4000" dirty="0" smtClean="0">
                <a:solidFill>
                  <a:schemeClr val="accent1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</a:br>
            <a:r>
              <a:rPr lang="zh-TW" altLang="en-US" sz="4000" dirty="0" smtClean="0">
                <a:solidFill>
                  <a:schemeClr val="accent1">
                    <a:lumMod val="25000"/>
                  </a:schemeClr>
                </a:solidFill>
                <a:latin typeface="Georgia" pitchFamily="18" charset="0"/>
                <a:ea typeface="DFYuanBold-B5" pitchFamily="49" charset="-120"/>
              </a:rPr>
              <a:t>你們必須忍耐，使你們行完了神的旨意，就可以得著所應許的。</a:t>
            </a:r>
            <a:endParaRPr lang="en-US" sz="4000" dirty="0">
              <a:solidFill>
                <a:schemeClr val="accent1">
                  <a:lumMod val="25000"/>
                </a:schemeClr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42950"/>
            <a:ext cx="7696200" cy="1610916"/>
          </a:xfrm>
        </p:spPr>
        <p:txBody>
          <a:bodyPr anchor="ctr"/>
          <a:lstStyle/>
          <a:p>
            <a:pPr marL="1028700" indent="-1028700">
              <a:buFont typeface="+mj-lt"/>
              <a:buAutoNum type="romanUcPeriod" startAt="2"/>
            </a:pPr>
            <a:r>
              <a:rPr lang="zh-CN" altLang="en-US" sz="4800" dirty="0" smtClean="0">
                <a:latin typeface="Cooper Black" pitchFamily="18" charset="0"/>
                <a:ea typeface="DFYuanBold-B5" pitchFamily="49" charset="-120"/>
              </a:rPr>
              <a:t>不同的回應會導致不同的結果</a:t>
            </a:r>
            <a:endParaRPr lang="en-US" sz="4800" dirty="0">
              <a:latin typeface="Cooper Black" pitchFamily="18" charset="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0" y="2800350"/>
            <a:ext cx="7772400" cy="1828800"/>
          </a:xfrm>
        </p:spPr>
        <p:txBody>
          <a:bodyPr/>
          <a:lstStyle/>
          <a:p>
            <a:pPr marL="0" indent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我們屬靈生命的根基，不在於屬靈的知識，而是在於我們對回應。</a:t>
            </a:r>
            <a:endParaRPr lang="en-US" sz="3600" dirty="0" smtClean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60735"/>
            <a:ext cx="7772399" cy="1096565"/>
          </a:xfrm>
        </p:spPr>
        <p:txBody>
          <a:bodyPr/>
          <a:lstStyle/>
          <a:p>
            <a:pPr algn="ctr"/>
            <a:r>
              <a:rPr lang="zh-CN" altLang="en-US" sz="4000" dirty="0" smtClean="0">
                <a:latin typeface="Arial Rounded MT Bold" pitchFamily="34" charset="0"/>
                <a:ea typeface="DFYuanBold-B5" pitchFamily="49" charset="-120"/>
              </a:rPr>
              <a:t>根基不同 </a:t>
            </a:r>
            <a:r>
              <a:rPr lang="en-US" altLang="zh-CN" sz="4000" dirty="0" smtClean="0">
                <a:latin typeface="Arial Rounded MT Bold" pitchFamily="34" charset="0"/>
                <a:ea typeface="DFYuanBold-B5" pitchFamily="49" charset="-120"/>
              </a:rPr>
              <a:t>– </a:t>
            </a:r>
            <a:r>
              <a:rPr lang="zh-CN" altLang="en-US" sz="4000" dirty="0" smtClean="0">
                <a:latin typeface="Arial Rounded MT Bold" pitchFamily="34" charset="0"/>
                <a:ea typeface="DFYuanBold-B5" pitchFamily="49" charset="-120"/>
              </a:rPr>
              <a:t>我們的選擇</a:t>
            </a:r>
            <a:endParaRPr lang="en-US" sz="4000" dirty="0">
              <a:latin typeface="Arial Rounded MT Bold" pitchFamily="34" charset="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13285"/>
            <a:ext cx="7315200" cy="3086100"/>
          </a:xfrm>
        </p:spPr>
        <p:txBody>
          <a:bodyPr/>
          <a:lstStyle/>
          <a:p>
            <a:pPr marL="682625" lvl="0" indent="-682625">
              <a:spcBef>
                <a:spcPts val="1800"/>
              </a:spcBef>
              <a:spcAft>
                <a:spcPts val="1200"/>
              </a:spcAft>
              <a:buSzPct val="100000"/>
              <a:buFont typeface="Wingdings 2" pitchFamily="18" charset="2"/>
              <a:buChar char=""/>
            </a:pPr>
            <a:r>
              <a:rPr lang="zh-CN" altLang="en-US" sz="3600" dirty="0" smtClean="0">
                <a:solidFill>
                  <a:srgbClr val="0033CC"/>
                </a:solidFill>
                <a:latin typeface="DFYuanBold-B5" pitchFamily="49" charset="-120"/>
                <a:ea typeface="DFYuanBold-B5" pitchFamily="49" charset="-120"/>
              </a:rPr>
              <a:t>順服是智慧的表現 </a:t>
            </a:r>
            <a:endParaRPr lang="en-US" sz="3600" dirty="0" smtClean="0">
              <a:solidFill>
                <a:srgbClr val="0033CC"/>
              </a:solidFill>
              <a:latin typeface="DFYuanBold-B5" pitchFamily="49" charset="-120"/>
              <a:ea typeface="DFYuanBold-B5" pitchFamily="49" charset="-120"/>
            </a:endParaRPr>
          </a:p>
          <a:p>
            <a:pPr marL="682625" lvl="0" indent="-682625">
              <a:spcBef>
                <a:spcPts val="1800"/>
              </a:spcBef>
              <a:spcAft>
                <a:spcPts val="1200"/>
              </a:spcAft>
              <a:buSzPct val="100000"/>
              <a:buFont typeface="Wingdings 2" pitchFamily="18" charset="2"/>
              <a:buChar char=""/>
            </a:pPr>
            <a:r>
              <a:rPr lang="zh-CN" altLang="en-US" sz="3600" dirty="0" smtClean="0">
                <a:solidFill>
                  <a:srgbClr val="0033CC"/>
                </a:solidFill>
                <a:latin typeface="DFYuanBold-B5" pitchFamily="49" charset="-120"/>
                <a:ea typeface="DFYuanBold-B5" pitchFamily="49" charset="-120"/>
              </a:rPr>
              <a:t>行道是堅固根基</a:t>
            </a:r>
            <a:endParaRPr lang="en-US" sz="3600" dirty="0">
              <a:solidFill>
                <a:srgbClr val="0033CC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1200150"/>
            <a:ext cx="7315200" cy="3200400"/>
          </a:xfrm>
        </p:spPr>
        <p:txBody>
          <a:bodyPr anchor="ctr"/>
          <a:lstStyle/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zh-CN" altLang="en-US" sz="5400" dirty="0" smtClean="0">
                <a:solidFill>
                  <a:srgbClr val="0033CC"/>
                </a:solidFill>
                <a:latin typeface="DFYuanBold-B5" pitchFamily="49" charset="-120"/>
                <a:ea typeface="DFYuanBold-B5" pitchFamily="49" charset="-120"/>
              </a:rPr>
              <a:t>學歷與經歷，孰者重要</a:t>
            </a:r>
            <a:r>
              <a:rPr lang="en-US" altLang="zh-CN" sz="5400" dirty="0" smtClean="0">
                <a:solidFill>
                  <a:srgbClr val="0033CC"/>
                </a:solidFill>
                <a:latin typeface="DFYuanBold-B5" pitchFamily="49" charset="-120"/>
                <a:ea typeface="DFYuanBold-B5" pitchFamily="49" charset="-120"/>
              </a:rPr>
              <a:t>?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zh-CN" altLang="en-US" sz="4800" dirty="0" smtClean="0">
                <a:solidFill>
                  <a:srgbClr val="FF0000"/>
                </a:solidFill>
                <a:latin typeface="DFYuanBold-B5" pitchFamily="49" charset="-120"/>
                <a:ea typeface="DFYuanBold-B5" pitchFamily="49" charset="-120"/>
              </a:rPr>
              <a:t>學歷是資源；經歷是過程。</a:t>
            </a:r>
            <a:endParaRPr lang="en-US" sz="4800" dirty="0">
              <a:solidFill>
                <a:srgbClr val="FF0000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6858000" cy="1619250"/>
          </a:xfrm>
        </p:spPr>
        <p:txBody>
          <a:bodyPr>
            <a:noAutofit/>
          </a:bodyPr>
          <a:lstStyle/>
          <a:p>
            <a:r>
              <a:rPr lang="zh-CN" altLang="en-US" sz="4800" b="0" dirty="0" smtClean="0">
                <a:solidFill>
                  <a:srgbClr val="0000FF"/>
                </a:solidFill>
                <a:latin typeface="Cooper Black" pitchFamily="18" charset="0"/>
                <a:ea typeface="DFPYuanBold-B5" pitchFamily="34" charset="-120"/>
              </a:rPr>
              <a:t>公司企業如何鑑定人才是否“真材實料”</a:t>
            </a:r>
            <a:endParaRPr lang="en-US" sz="4800" b="0" dirty="0">
              <a:solidFill>
                <a:srgbClr val="0000FF"/>
              </a:solidFill>
              <a:latin typeface="Cooper Black" pitchFamily="18" charset="0"/>
              <a:ea typeface="DFPYuanBold-B5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3150"/>
            <a:ext cx="7772400" cy="22860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900"/>
              </a:spcBef>
              <a:spcAft>
                <a:spcPts val="450"/>
              </a:spcAft>
              <a:buNone/>
            </a:pPr>
            <a:r>
              <a:rPr lang="zh-CN" altLang="en-US" sz="3600" dirty="0" smtClean="0">
                <a:solidFill>
                  <a:srgbClr val="663300"/>
                </a:solidFill>
                <a:latin typeface="Georgia" pitchFamily="18" charset="0"/>
                <a:ea typeface="DFPYuanBold-B5" pitchFamily="34" charset="-120"/>
                <a:cs typeface="Arial" pitchFamily="34" charset="0"/>
              </a:rPr>
              <a:t>南加大的教授，麥考爾</a:t>
            </a:r>
            <a:r>
              <a:rPr lang="en-US" altLang="zh-CN" sz="3200" dirty="0" smtClean="0">
                <a:solidFill>
                  <a:srgbClr val="663300"/>
                </a:solidFill>
                <a:latin typeface="Arial" pitchFamily="34" charset="0"/>
                <a:ea typeface="DFPYuanBold-B5" pitchFamily="34" charset="-120"/>
                <a:cs typeface="Arial" pitchFamily="34" charset="0"/>
              </a:rPr>
              <a:t>(Morgan McCall)</a:t>
            </a:r>
            <a:r>
              <a:rPr lang="zh-CN" altLang="en-US" sz="3600" dirty="0" smtClean="0">
                <a:solidFill>
                  <a:srgbClr val="663300"/>
                </a:solidFill>
                <a:latin typeface="Georgia" pitchFamily="18" charset="0"/>
                <a:ea typeface="DFPYuanBold-B5" pitchFamily="34" charset="-120"/>
                <a:cs typeface="Arial" pitchFamily="34" charset="0"/>
              </a:rPr>
              <a:t>在</a:t>
            </a:r>
            <a:r>
              <a:rPr lang="en-US" altLang="zh-CN" sz="3200" i="1" dirty="0" smtClean="0">
                <a:solidFill>
                  <a:srgbClr val="663300"/>
                </a:solidFill>
                <a:latin typeface="Cooper Black" pitchFamily="18" charset="0"/>
                <a:ea typeface="DFPYuanBold-B5" pitchFamily="34" charset="-120"/>
                <a:cs typeface="Arial" pitchFamily="34" charset="0"/>
              </a:rPr>
              <a:t>High Flyers </a:t>
            </a:r>
            <a:r>
              <a:rPr lang="zh-CN" altLang="en-US" sz="3600" dirty="0" smtClean="0">
                <a:solidFill>
                  <a:srgbClr val="663300"/>
                </a:solidFill>
                <a:latin typeface="Georgia" pitchFamily="18" charset="0"/>
                <a:ea typeface="DFPYuanBold-B5" pitchFamily="34" charset="-120"/>
                <a:cs typeface="Arial" pitchFamily="34" charset="0"/>
              </a:rPr>
              <a:t>一書中分析頂尖戰鬥機飛行員之所以出類拔萃的原因：</a:t>
            </a:r>
            <a:endParaRPr lang="en-US" altLang="zh-CN" sz="3600" dirty="0" smtClean="0">
              <a:solidFill>
                <a:srgbClr val="663300"/>
              </a:solidFill>
              <a:latin typeface="Georgia" pitchFamily="18" charset="0"/>
              <a:ea typeface="DFPYuanBold-B5" pitchFamily="34" charset="-12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285750"/>
            <a:ext cx="8221718" cy="468038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Wingdings 3" pitchFamily="18" charset="2"/>
              <a:buChar char="["/>
            </a:pPr>
            <a:r>
              <a:rPr lang="zh-CN" altLang="en-US" sz="36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DFPYuanBold-B5" pitchFamily="34" charset="-120"/>
              </a:rPr>
              <a:t>“</a:t>
            </a:r>
            <a:r>
              <a:rPr lang="zh-CN" altLang="en-US" sz="3600" dirty="0" smtClean="0">
                <a:solidFill>
                  <a:srgbClr val="0000FF"/>
                </a:solidFill>
                <a:latin typeface="Georgia" pitchFamily="18" charset="0"/>
                <a:ea typeface="DFPYuanBold-B5" pitchFamily="34" charset="-120"/>
              </a:rPr>
              <a:t>那些人才並非全部天生資質優異。</a:t>
            </a:r>
            <a:r>
              <a:rPr lang="zh-CN" altLang="en-US" sz="36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DFPYuanBold-B5" pitchFamily="34" charset="-120"/>
              </a:rPr>
              <a:t>即使他們資質普通，卻能由於不斷地從經驗中學習如何克服挫敗或承受巨大壓力 </a:t>
            </a:r>
            <a:r>
              <a:rPr lang="en-US" altLang="zh-CN" sz="36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DFPYuanBold-B5" pitchFamily="34" charset="-120"/>
              </a:rPr>
              <a:t>– </a:t>
            </a:r>
            <a:r>
              <a:rPr lang="zh-CN" altLang="en-US" sz="3600" dirty="0" smtClean="0">
                <a:solidFill>
                  <a:srgbClr val="FF0505"/>
                </a:solidFill>
                <a:latin typeface="Georgia" pitchFamily="18" charset="0"/>
                <a:ea typeface="DFPYuanBold-B5" pitchFamily="34" charset="-120"/>
              </a:rPr>
              <a:t>能力就是這樣鍛煉出來的。</a:t>
            </a:r>
            <a:endParaRPr lang="en-US" altLang="zh-CN" sz="3600" dirty="0" smtClean="0">
              <a:solidFill>
                <a:srgbClr val="FF0505"/>
              </a:solidFill>
              <a:latin typeface="Georgia" pitchFamily="18" charset="0"/>
              <a:ea typeface="DFPYuanBold-B5" pitchFamily="34" charset="-120"/>
            </a:endParaRP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Wingdings 3" pitchFamily="18" charset="2"/>
              <a:buChar char="["/>
            </a:pPr>
            <a:r>
              <a:rPr lang="zh-CN" altLang="en-US" sz="36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ea typeface="DFPYuanBold-B5" pitchFamily="34" charset="-120"/>
              </a:rPr>
              <a:t>不是尋找有羽毛與翅膀的人；而是找有飛行經驗的人。換句話說，我們要找“有過程”的人。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Georgia" pitchFamily="18" charset="0"/>
              <a:ea typeface="DFPYuanBold-B5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60735"/>
            <a:ext cx="7772399" cy="1096565"/>
          </a:xfrm>
        </p:spPr>
        <p:txBody>
          <a:bodyPr/>
          <a:lstStyle/>
          <a:p>
            <a:pPr algn="ctr"/>
            <a:r>
              <a:rPr lang="zh-CN" altLang="en-US" sz="4000" dirty="0" smtClean="0">
                <a:latin typeface="Arial Rounded MT Bold" pitchFamily="34" charset="0"/>
                <a:ea typeface="DFYuanBold-B5" pitchFamily="49" charset="-120"/>
              </a:rPr>
              <a:t>衝擊相同 </a:t>
            </a:r>
            <a:r>
              <a:rPr lang="en-US" altLang="zh-CN" sz="4000" dirty="0" smtClean="0">
                <a:latin typeface="Arial Rounded MT Bold" pitchFamily="34" charset="0"/>
                <a:ea typeface="DFYuanBold-B5" pitchFamily="49" charset="-120"/>
              </a:rPr>
              <a:t>– </a:t>
            </a:r>
            <a:r>
              <a:rPr lang="zh-CN" altLang="en-US" sz="4000" dirty="0" smtClean="0">
                <a:latin typeface="Arial Rounded MT Bold" pitchFamily="34" charset="0"/>
                <a:ea typeface="DFYuanBold-B5" pitchFamily="49" charset="-120"/>
              </a:rPr>
              <a:t>我們的處境</a:t>
            </a:r>
            <a:endParaRPr lang="en-US" sz="4000" dirty="0">
              <a:latin typeface="Arial Rounded MT Bold" pitchFamily="34" charset="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13285"/>
            <a:ext cx="7772400" cy="308610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3600" dirty="0" smtClean="0">
                <a:solidFill>
                  <a:srgbClr val="C00000"/>
                </a:solidFill>
                <a:latin typeface="DFYuanBold-B5" pitchFamily="49" charset="-120"/>
                <a:ea typeface="DFYuanBold-B5" pitchFamily="49" charset="-120"/>
              </a:rPr>
              <a:t>從個人生活到人際關係的管理，從家庭到職場，甚至教會；都充滿了挑戰。</a:t>
            </a:r>
            <a:endParaRPr lang="en-US" sz="3600" dirty="0" smtClean="0">
              <a:solidFill>
                <a:srgbClr val="C00000"/>
              </a:solidFill>
              <a:latin typeface="DFYuanBold-B5" pitchFamily="49" charset="-120"/>
              <a:ea typeface="DFYuanBold-B5" pitchFamily="49" charset="-12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3600" dirty="0" smtClean="0">
                <a:solidFill>
                  <a:srgbClr val="C00000"/>
                </a:solidFill>
                <a:latin typeface="DFYuanBold-B5" pitchFamily="49" charset="-120"/>
                <a:ea typeface="DFYuanBold-B5" pitchFamily="49" charset="-120"/>
              </a:rPr>
              <a:t>不同的老練程度，因著要處理不斷衝擊的挑戰，就會逐漸地顯明出不同的工作果效來。</a:t>
            </a:r>
            <a:endParaRPr lang="en-US" sz="3600" dirty="0" smtClean="0">
              <a:solidFill>
                <a:srgbClr val="C00000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4000" dirty="0" smtClean="0">
                <a:latin typeface="Arial Rounded MT Bold" pitchFamily="34" charset="0"/>
                <a:ea typeface="DFYuanBold-B5" pitchFamily="49" charset="-120"/>
              </a:rPr>
              <a:t>The Ultimate Test</a:t>
            </a:r>
            <a:endParaRPr lang="en-US" sz="4000" dirty="0">
              <a:latin typeface="Arial Rounded MT Bold" pitchFamily="34" charset="0"/>
              <a:ea typeface="DFYuanBold-B5" pitchFamily="49" charset="-12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914400" y="2114549"/>
            <a:ext cx="7696200" cy="248483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800" dirty="0" smtClean="0">
                <a:solidFill>
                  <a:srgbClr val="C00000"/>
                </a:solidFill>
                <a:latin typeface="DFYuanBold-B5" pitchFamily="49" charset="-120"/>
                <a:ea typeface="DFYuanBold-B5" pitchFamily="49" charset="-120"/>
              </a:rPr>
              <a:t>然而最終，最重要的考驗是主的審</a:t>
            </a:r>
            <a:r>
              <a:rPr lang="zh-CN" altLang="en-US" sz="4800" dirty="0" smtClean="0">
                <a:solidFill>
                  <a:srgbClr val="C00000"/>
                </a:solidFill>
                <a:latin typeface="DFYuanBold-B5" pitchFamily="49" charset="-120"/>
                <a:ea typeface="DFYuanBold-B5" pitchFamily="49" charset="-120"/>
              </a:rPr>
              <a:t>判</a:t>
            </a:r>
            <a:r>
              <a:rPr lang="zh-CN" altLang="en-US" sz="4800" dirty="0" smtClean="0">
                <a:solidFill>
                  <a:srgbClr val="C00000"/>
                </a:solidFill>
                <a:latin typeface="DFYuanBold-B5" pitchFamily="49" charset="-120"/>
                <a:ea typeface="DFYuanBold-B5" pitchFamily="49" charset="-120"/>
              </a:rPr>
              <a:t>。</a:t>
            </a:r>
            <a:endParaRPr lang="en-US" sz="4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200150"/>
            <a:ext cx="7772400" cy="3028950"/>
          </a:xfrm>
        </p:spPr>
        <p:txBody>
          <a:bodyPr anchor="ctr"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4400" dirty="0" smtClean="0">
                <a:solidFill>
                  <a:schemeClr val="accent5">
                    <a:lumMod val="25000"/>
                  </a:schemeClr>
                </a:solidFill>
                <a:latin typeface="DFPYuanBold-B5" pitchFamily="34" charset="-120"/>
                <a:ea typeface="DFPYuanBold-B5" pitchFamily="34" charset="-120"/>
              </a:rPr>
              <a:t>從小地方可以看出來，聽道與行道之間，就決定一個人生命的果效，不是嗎</a:t>
            </a:r>
            <a:r>
              <a:rPr lang="en-US" sz="4400" dirty="0" smtClean="0">
                <a:solidFill>
                  <a:schemeClr val="accent5">
                    <a:lumMod val="25000"/>
                  </a:schemeClr>
                </a:solidFill>
                <a:latin typeface="DFPYuanBold-B5" pitchFamily="34" charset="-120"/>
                <a:ea typeface="DFPYuanBold-B5" pitchFamily="34" charset="-120"/>
              </a:rPr>
              <a:t>?</a:t>
            </a:r>
            <a:endParaRPr lang="en-US" sz="4400" dirty="0">
              <a:solidFill>
                <a:schemeClr val="accent5">
                  <a:lumMod val="25000"/>
                </a:schemeClr>
              </a:solidFill>
              <a:latin typeface="DFPYuanBold-B5" pitchFamily="34" charset="-120"/>
              <a:ea typeface="DFPYuanBold-B5" pitchFamily="34" charset="-12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60735"/>
            <a:ext cx="7772399" cy="1096565"/>
          </a:xfrm>
        </p:spPr>
        <p:txBody>
          <a:bodyPr/>
          <a:lstStyle/>
          <a:p>
            <a:pPr algn="ctr"/>
            <a:r>
              <a:rPr lang="zh-CN" altLang="en-US" sz="4000" dirty="0" smtClean="0">
                <a:latin typeface="Arial Rounded MT Bold" pitchFamily="34" charset="0"/>
                <a:ea typeface="DFYuanBold-B5" pitchFamily="49" charset="-120"/>
              </a:rPr>
              <a:t>結果不同 </a:t>
            </a:r>
            <a:r>
              <a:rPr lang="en-US" altLang="zh-CN" sz="4000" dirty="0" smtClean="0">
                <a:latin typeface="Arial Rounded MT Bold" pitchFamily="34" charset="0"/>
                <a:ea typeface="DFYuanBold-B5" pitchFamily="49" charset="-120"/>
              </a:rPr>
              <a:t>– </a:t>
            </a:r>
            <a:r>
              <a:rPr lang="zh-CN" altLang="en-US" sz="4000" dirty="0" smtClean="0">
                <a:latin typeface="Arial Rounded MT Bold" pitchFamily="34" charset="0"/>
                <a:ea typeface="DFYuanBold-B5" pitchFamily="49" charset="-120"/>
              </a:rPr>
              <a:t>我們的結局</a:t>
            </a:r>
            <a:endParaRPr lang="en-US" sz="4000" dirty="0">
              <a:latin typeface="Arial Rounded MT Bold" pitchFamily="34" charset="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13284"/>
            <a:ext cx="7772400" cy="3344465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3600" dirty="0" smtClean="0">
                <a:latin typeface="Georgia" pitchFamily="18" charset="0"/>
                <a:ea typeface="DFYuanBold-B5" pitchFamily="49" charset="-120"/>
              </a:rPr>
              <a:t>提摩太後書 </a:t>
            </a:r>
            <a:r>
              <a:rPr lang="en-US" sz="3600" dirty="0" smtClean="0">
                <a:latin typeface="Georgia" pitchFamily="18" charset="0"/>
                <a:ea typeface="DFYuanBold-B5" pitchFamily="49" charset="-120"/>
              </a:rPr>
              <a:t>4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：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6</a:t>
            </a:r>
            <a:r>
              <a:rPr lang="en-US" altLang="zh-CN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-7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6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 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我現在被澆奠，我離世的時候到了。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7 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那美好的仗我已經打過了，當跑的路我已經跑盡了，所信的道我已經守住了。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42950"/>
            <a:ext cx="8153400" cy="37719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8 </a:t>
            </a:r>
            <a:r>
              <a:rPr lang="zh-CN" altLang="en-US" sz="4000" dirty="0" smtClean="0">
                <a:solidFill>
                  <a:srgbClr val="006600"/>
                </a:solidFill>
                <a:latin typeface="Georgia" pitchFamily="18" charset="0"/>
                <a:ea typeface="DFYuanBold-B5" pitchFamily="49" charset="-120"/>
              </a:rPr>
              <a:t>從此以後，有公義的冠冕為我存留，就是按著公義審判的主到了那日要賜給我的，不但賜給我，也賜給凡愛慕他顯現的人。</a:t>
            </a:r>
            <a:endParaRPr lang="en-US" sz="4000" dirty="0" smtClean="0">
              <a:solidFill>
                <a:srgbClr val="0066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285750"/>
            <a:ext cx="7315200" cy="2068116"/>
          </a:xfrm>
        </p:spPr>
        <p:txBody>
          <a:bodyPr anchor="ctr"/>
          <a:lstStyle/>
          <a:p>
            <a:pPr>
              <a:lnSpc>
                <a:spcPct val="110000"/>
              </a:lnSpc>
            </a:pPr>
            <a:r>
              <a:rPr lang="zh-CN" altLang="en-US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凡聽見</a:t>
            </a:r>
            <a:r>
              <a:rPr lang="en-US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“</a:t>
            </a:r>
            <a:r>
              <a:rPr lang="zh-CN" altLang="en-US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我這</a:t>
            </a:r>
            <a:r>
              <a:rPr lang="en-US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(</a:t>
            </a:r>
            <a:r>
              <a:rPr lang="zh-CN" altLang="en-US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些</a:t>
            </a:r>
            <a:r>
              <a:rPr lang="en-US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)</a:t>
            </a:r>
            <a:r>
              <a:rPr lang="zh-CN" altLang="en-US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話</a:t>
            </a:r>
            <a:r>
              <a:rPr lang="en-US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”</a:t>
            </a:r>
            <a:r>
              <a:rPr lang="zh-CN" altLang="en-US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就去行的</a:t>
            </a:r>
            <a:r>
              <a:rPr lang="en-US" altLang="zh-CN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…</a:t>
            </a:r>
            <a:r>
              <a:rPr lang="zh-CN" altLang="en-US" sz="3600" dirty="0" smtClean="0">
                <a:latin typeface="Georgia" pitchFamily="18" charset="0"/>
                <a:ea typeface="DFYuanBold-B5" pitchFamily="49" charset="-120"/>
              </a:rPr>
              <a:t>這就是為什麼，馬太把登山寶訓放在他所寫耶穌教導的最前面</a:t>
            </a:r>
            <a:r>
              <a:rPr lang="en-US" sz="3600" dirty="0" smtClean="0">
                <a:latin typeface="Georgia" pitchFamily="18" charset="0"/>
                <a:ea typeface="DFYuanBold-B5" pitchFamily="49" charset="-120"/>
              </a:rPr>
              <a:t> </a:t>
            </a:r>
            <a:r>
              <a:rPr lang="zh-CN" altLang="en-US" sz="3600" dirty="0" smtClean="0">
                <a:latin typeface="Georgia" pitchFamily="18" charset="0"/>
                <a:ea typeface="DFYuanBold-B5" pitchFamily="49" charset="-120"/>
              </a:rPr>
              <a:t>。</a:t>
            </a:r>
            <a:r>
              <a:rPr 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  </a:t>
            </a:r>
            <a:endParaRPr lang="en-US" sz="5400" dirty="0">
              <a:solidFill>
                <a:srgbClr val="0033CC"/>
              </a:solidFill>
              <a:latin typeface="Georgia" pitchFamily="18" charset="0"/>
              <a:ea typeface="DFYuanBold-B5" pitchFamily="49" charset="-12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2724150"/>
            <a:ext cx="7543800" cy="2133600"/>
          </a:xfrm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40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主耶穌教導我們這些，難道是為了叫我們擔心害怕嗎</a:t>
            </a:r>
            <a:r>
              <a:rPr lang="en-US" sz="40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?</a:t>
            </a:r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Footlight MT Light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0939" y="160735"/>
            <a:ext cx="7078661" cy="1096565"/>
          </a:xfrm>
        </p:spPr>
        <p:txBody>
          <a:bodyPr/>
          <a:lstStyle/>
          <a:p>
            <a:pPr algn="ctr"/>
            <a:r>
              <a:rPr lang="zh-CN" altLang="en-US" sz="5400" dirty="0" smtClean="0">
                <a:latin typeface="DFYuanBold-B5" pitchFamily="49" charset="-120"/>
                <a:ea typeface="DFYuanBold-B5" pitchFamily="49" charset="-120"/>
              </a:rPr>
              <a:t>結語</a:t>
            </a:r>
            <a:endParaRPr lang="en-US" sz="5400" dirty="0">
              <a:latin typeface="DFYuanBold-B5" pitchFamily="49" charset="-120"/>
              <a:ea typeface="DFYuanBold-B5" pitchFamily="49" charset="-120"/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914400" y="1657350"/>
            <a:ext cx="7315200" cy="2933700"/>
          </a:xfrm>
        </p:spPr>
        <p:txBody>
          <a:bodyPr anchor="t"/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回去看看登山寶訓一開始在說什麽：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“…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有福了，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…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有福了，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…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有福了，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…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有福了，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…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有福了，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…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有福了，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…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有福了，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…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有福了</a:t>
            </a:r>
            <a:r>
              <a:rPr lang="en-US" altLang="zh-CN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…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”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343400"/>
          </a:xfrm>
        </p:spPr>
        <p:txBody>
          <a:bodyPr anchor="t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21 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凡稱呼我主阿，主阿的人，不能都進天國，惟獨遵行我天父旨意的人，才能進去。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343400"/>
          </a:xfrm>
        </p:spPr>
        <p:txBody>
          <a:bodyPr anchor="t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22 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當那日必有許多人對我說：主阿，主阿，我們不是奉你的名傳道，奉你的名趕鬼，奉你的名行許多異能麼。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23 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我就明明的告訴他們說：我從來不認識你們，你們這些作惡的人，離開我去罷。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00050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24 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所以凡聽見我這話就去行的，好比一個聰明人，把房子蓋在磐石上。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25 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雨淋，水沖，風吹，撞著那房子，房子總不倒塌，因為根基立在磐石上。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00050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26 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凡聽見我這話不去行的，好比一個無知的人，把房子蓋在沙土上。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27 </a:t>
            </a:r>
            <a:r>
              <a:rPr lang="zh-TW" altLang="en-US" sz="40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雨淋，水沖，風吹，撞著那房子，房子就倒塌了，並且倒塌得很大。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60735"/>
            <a:ext cx="7772399" cy="109656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為什麼遵主旨意是那麼地困難</a:t>
            </a:r>
            <a:r>
              <a:rPr lang="en-US" altLang="zh-CN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?</a:t>
            </a:r>
            <a:endParaRPr lang="en-US" dirty="0">
              <a:solidFill>
                <a:srgbClr val="C00000"/>
              </a:solidFill>
              <a:latin typeface="Georgia" pitchFamily="18" charset="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13284"/>
            <a:ext cx="7772400" cy="3344465"/>
          </a:xfrm>
        </p:spPr>
        <p:txBody>
          <a:bodyPr/>
          <a:lstStyle/>
          <a:p>
            <a:pPr marL="682625" indent="-682625">
              <a:spcBef>
                <a:spcPts val="1800"/>
              </a:spcBef>
              <a:spcAft>
                <a:spcPts val="1800"/>
              </a:spcAft>
              <a:buSzPct val="80000"/>
              <a:buFont typeface="+mj-lt"/>
              <a:buAutoNum type="arabicParenR"/>
            </a:pPr>
            <a:r>
              <a:rPr lang="zh-CN" altLang="en-US" sz="40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  <a:ea typeface="DFYuanBold-B5" pitchFamily="49" charset="-120"/>
                <a:cs typeface="Arial" pitchFamily="34" charset="0"/>
              </a:rPr>
              <a:t>我們不明白主的意思</a:t>
            </a:r>
            <a:endParaRPr lang="en-US" sz="4000" dirty="0" smtClean="0">
              <a:solidFill>
                <a:schemeClr val="tx2">
                  <a:lumMod val="75000"/>
                </a:schemeClr>
              </a:solidFill>
              <a:latin typeface="Arial Rounded MT Bold" pitchFamily="34" charset="0"/>
              <a:ea typeface="DFYuanBold-B5" pitchFamily="49" charset="-120"/>
              <a:cs typeface="Arial" pitchFamily="34" charset="0"/>
            </a:endParaRPr>
          </a:p>
          <a:p>
            <a:pPr marL="682625" indent="-682625">
              <a:spcBef>
                <a:spcPts val="1800"/>
              </a:spcBef>
              <a:spcAft>
                <a:spcPts val="1800"/>
              </a:spcAft>
              <a:buSzPct val="80000"/>
              <a:buFont typeface="+mj-lt"/>
              <a:buAutoNum type="arabicParenR"/>
            </a:pPr>
            <a:r>
              <a:rPr lang="zh-CN" altLang="en-US" sz="40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  <a:ea typeface="DFYuanBold-B5" pitchFamily="49" charset="-120"/>
                <a:cs typeface="Arial" pitchFamily="34" charset="0"/>
              </a:rPr>
              <a:t>別人的眼光與期望帶來壓力</a:t>
            </a:r>
            <a:endParaRPr lang="en-US" sz="4000" dirty="0" smtClean="0">
              <a:solidFill>
                <a:schemeClr val="tx2">
                  <a:lumMod val="75000"/>
                </a:schemeClr>
              </a:solidFill>
              <a:latin typeface="Arial Rounded MT Bold" pitchFamily="34" charset="0"/>
              <a:ea typeface="DFYuanBold-B5" pitchFamily="49" charset="-120"/>
              <a:cs typeface="Arial" pitchFamily="34" charset="0"/>
            </a:endParaRPr>
          </a:p>
          <a:p>
            <a:pPr marL="682625" indent="-682625">
              <a:spcBef>
                <a:spcPts val="1800"/>
              </a:spcBef>
              <a:spcAft>
                <a:spcPts val="1800"/>
              </a:spcAft>
              <a:buSzPct val="80000"/>
              <a:buFont typeface="+mj-lt"/>
              <a:buAutoNum type="arabicParenR"/>
            </a:pPr>
            <a:r>
              <a:rPr lang="zh-CN" altLang="en-US" sz="40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  <a:ea typeface="DFYuanBold-B5" pitchFamily="49" charset="-120"/>
                <a:cs typeface="Arial" pitchFamily="34" charset="0"/>
              </a:rPr>
              <a:t>我們不覺得有那麼急迫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  <a:ea typeface="DFYuanBold-B5" pitchFamily="49" charset="-12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42950"/>
            <a:ext cx="7696200" cy="1610916"/>
          </a:xfrm>
        </p:spPr>
        <p:txBody>
          <a:bodyPr anchor="ctr"/>
          <a:lstStyle/>
          <a:p>
            <a:pPr marL="682625" indent="-682625">
              <a:buFont typeface="+mj-lt"/>
              <a:buAutoNum type="romanUcPeriod"/>
            </a:pPr>
            <a:r>
              <a:rPr lang="zh-CN" altLang="en-US" sz="4800" dirty="0" smtClean="0">
                <a:latin typeface="Cooper Black" pitchFamily="18" charset="0"/>
                <a:ea typeface="DFYuanBold-B5" pitchFamily="49" charset="-120"/>
              </a:rPr>
              <a:t>主耶穌要我們看重對祂的回應 </a:t>
            </a:r>
            <a:endParaRPr lang="en-US" sz="4800" dirty="0">
              <a:latin typeface="Cooper Black" pitchFamily="18" charset="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0" y="2800350"/>
            <a:ext cx="7772400" cy="1828800"/>
          </a:xfrm>
        </p:spPr>
        <p:txBody>
          <a:bodyPr/>
          <a:lstStyle/>
          <a:p>
            <a:pPr marL="0" indent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21 </a:t>
            </a:r>
            <a:r>
              <a:rPr lang="zh-CN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凡稱呼我主阿，主阿的人，不能都進天國，惟獨遵行我天父旨意的人，才能進去。</a:t>
            </a:r>
            <a:endParaRPr lang="en-US" sz="3600" dirty="0" smtClean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000500"/>
          </a:xfrm>
        </p:spPr>
        <p:txBody>
          <a:bodyPr anchor="t">
            <a:noAutofit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zh-CN" altLang="en-US" sz="40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馬太福音</a:t>
            </a:r>
            <a:r>
              <a:rPr lang="en-US" sz="40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21</a:t>
            </a:r>
            <a:r>
              <a:rPr lang="zh-CN" altLang="en-US" sz="40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：</a:t>
            </a:r>
            <a:r>
              <a:rPr lang="en-US" altLang="zh-CN" sz="40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28-31</a:t>
            </a:r>
            <a:endParaRPr lang="en-US" sz="4000" dirty="0" smtClean="0">
              <a:solidFill>
                <a:srgbClr val="CC0000"/>
              </a:solidFill>
              <a:latin typeface="Georgia" pitchFamily="18" charset="0"/>
              <a:ea typeface="DFYuanBold-B5" pitchFamily="49" charset="-120"/>
            </a:endParaRP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28 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又說：一個人有兩個兒子，他來對大兒子說：我兒，你今天到葡萄園裡去作工。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29 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他回答說：我不去，以後自己懊悔就去了。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30 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又來對小兒子也是這樣說：他回答說：父阿，我去，他卻不去。</a:t>
            </a:r>
            <a:endParaRPr lang="en-US" sz="3600" dirty="0" smtClean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  <a:p>
            <a:pPr marL="0" indent="0">
              <a:buNone/>
            </a:pPr>
            <a:endParaRPr lang="en-US" sz="4000" dirty="0">
              <a:solidFill>
                <a:schemeClr val="accent2">
                  <a:lumMod val="50000"/>
                </a:schemeClr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inistry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eme Blue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inistry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Ministry</Template>
  <TotalTime>979</TotalTime>
  <Words>1230</Words>
  <Application>Microsoft Office PowerPoint</Application>
  <PresentationFormat>On-screen Show (16:9)</PresentationFormat>
  <Paragraphs>43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Ministry</vt:lpstr>
      <vt:lpstr>Network</vt:lpstr>
      <vt:lpstr>Theme Blue</vt:lpstr>
      <vt:lpstr>1_Ministry</vt:lpstr>
      <vt:lpstr>1_Network</vt:lpstr>
      <vt:lpstr>1_Equity</vt:lpstr>
      <vt:lpstr>Diseño predeterminado</vt:lpstr>
      <vt:lpstr>兩種反應，兩種結果</vt:lpstr>
      <vt:lpstr>Slide 2</vt:lpstr>
      <vt:lpstr>Slide 3</vt:lpstr>
      <vt:lpstr>Slide 4</vt:lpstr>
      <vt:lpstr>Slide 5</vt:lpstr>
      <vt:lpstr>Slide 6</vt:lpstr>
      <vt:lpstr>為什麼遵主旨意是那麼地困難?</vt:lpstr>
      <vt:lpstr>主耶穌要我們看重對祂的回應 </vt:lpstr>
      <vt:lpstr>Slide 9</vt:lpstr>
      <vt:lpstr>Slide 10</vt:lpstr>
      <vt:lpstr>你要回想亞伯，以諾，挪亞，亞伯拉罕及救贖歷史中的信心偉人</vt:lpstr>
      <vt:lpstr>希伯來書 10:36   你們必須忍耐，使你們行完了神的旨意，就可以得著所應許的。</vt:lpstr>
      <vt:lpstr>不同的回應會導致不同的結果</vt:lpstr>
      <vt:lpstr>根基不同 – 我們的選擇</vt:lpstr>
      <vt:lpstr>Slide 15</vt:lpstr>
      <vt:lpstr>公司企業如何鑑定人才是否“真材實料”</vt:lpstr>
      <vt:lpstr>Slide 17</vt:lpstr>
      <vt:lpstr>衝擊相同 – 我們的處境</vt:lpstr>
      <vt:lpstr>The Ultimate Test</vt:lpstr>
      <vt:lpstr>結果不同 – 我們的結局</vt:lpstr>
      <vt:lpstr>Slide 21</vt:lpstr>
      <vt:lpstr>凡聽見“我這(些)話”就去行的…這就是為什麼，馬太把登山寶訓放在他所寫耶穌教導的最前面 。  </vt:lpstr>
      <vt:lpstr>結語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rjamesho</dc:creator>
  <cp:lastModifiedBy>rjamesho</cp:lastModifiedBy>
  <cp:revision>76</cp:revision>
  <cp:lastPrinted>2016-07-03T13:01:30Z</cp:lastPrinted>
  <dcterms:created xsi:type="dcterms:W3CDTF">2016-06-27T21:51:43Z</dcterms:created>
  <dcterms:modified xsi:type="dcterms:W3CDTF">2016-07-17T13:16:08Z</dcterms:modified>
</cp:coreProperties>
</file>