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CF5FB-753D-4A90-BE52-3F4E58411916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26165-6982-40B4-9E82-0923234B96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B244-6A55-4D8F-9E96-ACCADDC174D0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62BD80-8D7E-4FFA-AADD-BAD89504DC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B244-6A55-4D8F-9E96-ACCADDC174D0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BD80-8D7E-4FFA-AADD-BAD89504D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D62BD80-8D7E-4FFA-AADD-BAD89504DC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B244-6A55-4D8F-9E96-ACCADDC174D0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B244-6A55-4D8F-9E96-ACCADDC174D0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D62BD80-8D7E-4FFA-AADD-BAD89504DC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B244-6A55-4D8F-9E96-ACCADDC174D0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62BD80-8D7E-4FFA-AADD-BAD89504DC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CACB244-6A55-4D8F-9E96-ACCADDC174D0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2BD80-8D7E-4FFA-AADD-BAD89504DC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B244-6A55-4D8F-9E96-ACCADDC174D0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D62BD80-8D7E-4FFA-AADD-BAD89504DC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B244-6A55-4D8F-9E96-ACCADDC174D0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D62BD80-8D7E-4FFA-AADD-BAD89504D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B244-6A55-4D8F-9E96-ACCADDC174D0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2BD80-8D7E-4FFA-AADD-BAD89504D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62BD80-8D7E-4FFA-AADD-BAD89504DC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B244-6A55-4D8F-9E96-ACCADDC174D0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D62BD80-8D7E-4FFA-AADD-BAD89504DC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CACB244-6A55-4D8F-9E96-ACCADDC174D0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CACB244-6A55-4D8F-9E96-ACCADDC174D0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62BD80-8D7E-4FFA-AADD-BAD89504DC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solidFill>
                  <a:schemeClr val="accent5">
                    <a:lumMod val="50000"/>
                  </a:schemeClr>
                </a:solidFill>
                <a:ea typeface="微软简魏碑" pitchFamily="2" charset="-122"/>
              </a:rPr>
              <a:t>马太福音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ea typeface="微软简魏碑" pitchFamily="2" charset="-122"/>
              </a:rPr>
              <a:t> 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ea typeface="微软简魏碑" pitchFamily="2" charset="-122"/>
              </a:rPr>
              <a:t>6:19-24</a:t>
            </a:r>
            <a:endParaRPr lang="en-US" sz="4400" dirty="0">
              <a:solidFill>
                <a:schemeClr val="accent5">
                  <a:lumMod val="50000"/>
                </a:schemeClr>
              </a:solidFill>
              <a:ea typeface="微软简魏碑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000" dirty="0" smtClean="0">
                <a:solidFill>
                  <a:srgbClr val="002060"/>
                </a:solidFill>
                <a:latin typeface="Corbel" pitchFamily="34" charset="0"/>
                <a:ea typeface="微软繁粗圆" pitchFamily="2" charset="-122"/>
              </a:rPr>
              <a:t>你的财宝在哪里</a:t>
            </a:r>
            <a:r>
              <a:rPr lang="en-US" sz="6000" dirty="0" smtClean="0">
                <a:solidFill>
                  <a:srgbClr val="002060"/>
                </a:solidFill>
                <a:latin typeface="Corbel" pitchFamily="34" charset="0"/>
                <a:ea typeface="微软繁粗圆" pitchFamily="2" charset="-122"/>
              </a:rPr>
              <a:t>? </a:t>
            </a:r>
            <a:endParaRPr lang="en-US" sz="6000" dirty="0">
              <a:solidFill>
                <a:srgbClr val="002060"/>
              </a:solidFill>
              <a:latin typeface="Corbel" pitchFamily="34" charset="0"/>
              <a:ea typeface="微软繁粗圆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19 </a:t>
            </a:r>
            <a:r>
              <a:rPr lang="zh-CN" altLang="en-US" sz="36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不要为自己积攒财宝在地上，地上有虫子咬，能锈坏，也有贼挖窟窿来偷。</a:t>
            </a:r>
            <a:r>
              <a:rPr lang="en-US" altLang="zh-CN" sz="36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2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0 </a:t>
            </a:r>
            <a:r>
              <a:rPr lang="zh-CN" altLang="en-US" sz="36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只要积攒财宝在天上，天上没有虫子咬，不能锈坏，也没有贼挖窟窿来偷。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21 </a:t>
            </a:r>
            <a:r>
              <a:rPr lang="zh-CN" altLang="en-US" sz="36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因为你的财宝在那里，你的心也在那里。</a:t>
            </a:r>
            <a:endParaRPr lang="en-US" sz="3600" b="1" dirty="0" smtClean="0">
              <a:solidFill>
                <a:schemeClr val="accent2">
                  <a:lumMod val="50000"/>
                </a:schemeClr>
              </a:solidFill>
              <a:ea typeface="微软简中圆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22 </a:t>
            </a:r>
            <a:r>
              <a:rPr lang="zh-CN" altLang="en-US" sz="36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眼睛就是身上的灯。你的眼睛若了亮，全身就光明。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23 </a:t>
            </a:r>
            <a:r>
              <a:rPr lang="zh-CN" altLang="en-US" sz="36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你的眼睛若昏花，全身就黑暗。你里头的光若黑暗了，那黑暗是何等大呢。</a:t>
            </a:r>
            <a:endParaRPr lang="en-US" sz="3600" b="1" dirty="0" smtClean="0">
              <a:solidFill>
                <a:schemeClr val="accent2">
                  <a:lumMod val="50000"/>
                </a:schemeClr>
              </a:solidFill>
              <a:ea typeface="微软简中圆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24 </a:t>
            </a:r>
            <a:r>
              <a:rPr lang="zh-CN" altLang="en-US" sz="3600" b="1" dirty="0" smtClean="0">
                <a:solidFill>
                  <a:schemeClr val="accent2">
                    <a:lumMod val="50000"/>
                  </a:schemeClr>
                </a:solidFill>
                <a:ea typeface="微软简中圆" pitchFamily="2" charset="-122"/>
              </a:rPr>
              <a:t>一个人不能事奉两个主。不是恶这个爱那个，就是重这个轻那个。你们不能又事奉神，又事奉玛门。（玛门是财利的意思）</a:t>
            </a:r>
            <a:endParaRPr lang="en-US" sz="3600" b="1" dirty="0" smtClean="0">
              <a:solidFill>
                <a:schemeClr val="accent2">
                  <a:lumMod val="50000"/>
                </a:schemeClr>
              </a:solidFill>
              <a:ea typeface="微软简中圆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Autofit/>
          </a:bodyPr>
          <a:lstStyle/>
          <a:p>
            <a:pPr lvl="0"/>
            <a:r>
              <a:rPr lang="zh-CN" altLang="en-US" sz="4800" dirty="0" smtClean="0">
                <a:solidFill>
                  <a:srgbClr val="002060"/>
                </a:solidFill>
                <a:ea typeface="微软繁粗圆" pitchFamily="2" charset="-122"/>
              </a:rPr>
              <a:t>我们的心态决定我们的行为</a:t>
            </a:r>
            <a:endParaRPr lang="en-US" sz="4800" dirty="0">
              <a:solidFill>
                <a:srgbClr val="002060"/>
              </a:solidFill>
              <a:ea typeface="微软繁粗圆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latin typeface="Corbel" pitchFamily="34" charset="0"/>
                <a:ea typeface="微软繁粗圆" pitchFamily="2" charset="-122"/>
              </a:rPr>
              <a:t>财</a:t>
            </a: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latin typeface="Corbel" pitchFamily="34" charset="0"/>
                <a:ea typeface="微软繁粗圆" pitchFamily="2" charset="-122"/>
              </a:rPr>
              <a:t>宝指的是我们所看为珍贵的。</a:t>
            </a:r>
            <a:endParaRPr lang="en-US" altLang="zh-CN" sz="3600" dirty="0" smtClean="0">
              <a:solidFill>
                <a:schemeClr val="accent1">
                  <a:lumMod val="50000"/>
                </a:schemeClr>
              </a:solidFill>
              <a:latin typeface="Corbel" pitchFamily="34" charset="0"/>
              <a:ea typeface="微软繁粗圆" pitchFamily="2" charset="-122"/>
            </a:endParaRPr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latin typeface="Corbel" pitchFamily="34" charset="0"/>
                <a:ea typeface="微软繁粗圆" pitchFamily="2" charset="-122"/>
              </a:rPr>
              <a:t>财</a:t>
            </a: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latin typeface="Corbel" pitchFamily="34" charset="0"/>
                <a:ea typeface="微软繁粗圆" pitchFamily="2" charset="-122"/>
              </a:rPr>
              <a:t>宝有两种：属地上的与属天上的</a:t>
            </a: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latin typeface="Corbel" pitchFamily="34" charset="0"/>
                <a:ea typeface="微软繁粗圆" pitchFamily="2" charset="-122"/>
              </a:rPr>
              <a:t>。</a:t>
            </a:r>
            <a:endParaRPr lang="en-US" altLang="zh-CN" sz="3600" dirty="0" smtClean="0">
              <a:solidFill>
                <a:schemeClr val="accent1">
                  <a:lumMod val="50000"/>
                </a:schemeClr>
              </a:solidFill>
              <a:latin typeface="Corbel" pitchFamily="34" charset="0"/>
              <a:ea typeface="微软繁粗圆" pitchFamily="2" charset="-122"/>
            </a:endParaRPr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zh-CN" altLang="en-US" sz="3600" dirty="0" smtClean="0">
                <a:solidFill>
                  <a:schemeClr val="bg2">
                    <a:lumMod val="25000"/>
                  </a:schemeClr>
                </a:solidFill>
                <a:ea typeface="微软繁粗圆" pitchFamily="2" charset="-122"/>
              </a:rPr>
              <a:t>我们看重的，就会付上代价去得着；所以只要看一个人的财宝，就可以看得出来他的心在哪里 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  <a:ea typeface="微软繁粗圆" pitchFamily="2" charset="-122"/>
              </a:rPr>
              <a:t>– </a:t>
            </a:r>
            <a:r>
              <a:rPr lang="zh-CN" altLang="en-US" sz="3600" dirty="0" smtClean="0">
                <a:solidFill>
                  <a:schemeClr val="bg2">
                    <a:lumMod val="25000"/>
                  </a:schemeClr>
                </a:solidFill>
                <a:ea typeface="微软繁粗圆" pitchFamily="2" charset="-122"/>
              </a:rPr>
              <a:t>毕竟一个人的作为是决定于他的心态</a:t>
            </a:r>
            <a:r>
              <a:rPr lang="zh-CN" altLang="en-US" sz="3600" dirty="0" smtClean="0">
                <a:solidFill>
                  <a:schemeClr val="bg2">
                    <a:lumMod val="25000"/>
                  </a:schemeClr>
                </a:solidFill>
                <a:ea typeface="微软繁粗圆" pitchFamily="2" charset="-122"/>
              </a:rPr>
              <a:t>。</a:t>
            </a:r>
            <a:endParaRPr lang="en-US" sz="3600" dirty="0" smtClean="0">
              <a:solidFill>
                <a:schemeClr val="bg2">
                  <a:lumMod val="25000"/>
                </a:schemeClr>
              </a:solidFill>
              <a:ea typeface="微软繁粗圆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Autofit/>
          </a:bodyPr>
          <a:lstStyle/>
          <a:p>
            <a:r>
              <a:rPr lang="zh-CN" altLang="en-US" sz="4800" dirty="0" smtClean="0">
                <a:solidFill>
                  <a:srgbClr val="002060"/>
                </a:solidFill>
                <a:ea typeface="微软繁粗圆" pitchFamily="2" charset="-122"/>
              </a:rPr>
              <a:t>我们的视野决定我们的心态</a:t>
            </a:r>
            <a:endParaRPr lang="en-US" sz="4800" dirty="0">
              <a:solidFill>
                <a:srgbClr val="002060"/>
              </a:solidFill>
              <a:ea typeface="微软繁粗圆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1800"/>
              </a:spcBef>
            </a:pP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ea typeface="微软繁粗圆" pitchFamily="2" charset="-122"/>
              </a:rPr>
              <a:t>我们的眼见世界往往不知不觉地建立我们的心态。</a:t>
            </a:r>
            <a:endParaRPr lang="en-US" altLang="zh-CN" sz="3600" dirty="0" smtClean="0">
              <a:solidFill>
                <a:schemeClr val="accent1">
                  <a:lumMod val="50000"/>
                </a:schemeClr>
              </a:solidFill>
              <a:ea typeface="微软繁粗圆" pitchFamily="2" charset="-122"/>
            </a:endParaRPr>
          </a:p>
          <a:p>
            <a:pPr marL="457200" indent="-457200">
              <a:spcBef>
                <a:spcPts val="1800"/>
              </a:spcBef>
            </a:pPr>
            <a:r>
              <a:rPr lang="zh-CN" altLang="en-US" sz="3600" dirty="0" smtClean="0">
                <a:solidFill>
                  <a:schemeClr val="accent4">
                    <a:lumMod val="50000"/>
                  </a:schemeClr>
                </a:solidFill>
                <a:ea typeface="微软繁粗圆" pitchFamily="2" charset="-122"/>
              </a:rPr>
              <a:t>若是我们一天到晚看广告，我们就一天到晚想买东买西，结果就买很多东</a:t>
            </a:r>
            <a:r>
              <a:rPr lang="zh-CN" altLang="en-US" sz="3600" dirty="0" smtClean="0">
                <a:solidFill>
                  <a:schemeClr val="accent4">
                    <a:lumMod val="50000"/>
                  </a:schemeClr>
                </a:solidFill>
                <a:ea typeface="微软繁粗圆" pitchFamily="2" charset="-122"/>
              </a:rPr>
              <a:t>西；甚至是用不上，没有用的东西。</a:t>
            </a:r>
            <a:endParaRPr lang="en-US" altLang="zh-CN" sz="3600" dirty="0" smtClean="0">
              <a:solidFill>
                <a:schemeClr val="accent4">
                  <a:lumMod val="50000"/>
                </a:schemeClr>
              </a:solidFill>
              <a:ea typeface="微软繁粗圆" pitchFamily="2" charset="-122"/>
            </a:endParaRPr>
          </a:p>
          <a:p>
            <a:pPr marL="457200" indent="-457200">
              <a:spcBef>
                <a:spcPts val="1800"/>
              </a:spcBef>
            </a:pPr>
            <a:r>
              <a:rPr lang="zh-CN" altLang="en-US" sz="3600" dirty="0" smtClean="0">
                <a:ea typeface="微软繁粗圆" pitchFamily="2" charset="-122"/>
              </a:rPr>
              <a:t>错</a:t>
            </a:r>
            <a:r>
              <a:rPr lang="zh-CN" altLang="en-US" sz="3600" dirty="0" smtClean="0">
                <a:ea typeface="微软繁粗圆" pitchFamily="2" charset="-122"/>
              </a:rPr>
              <a:t>误的视野造成生命的浪费。</a:t>
            </a:r>
            <a:endParaRPr lang="en-US" sz="3600" dirty="0">
              <a:ea typeface="微软繁粗圆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Autofit/>
          </a:bodyPr>
          <a:lstStyle/>
          <a:p>
            <a:r>
              <a:rPr lang="zh-CN" altLang="en-US" sz="4800" dirty="0" smtClean="0">
                <a:solidFill>
                  <a:srgbClr val="002060"/>
                </a:solidFill>
                <a:ea typeface="微软繁粗圆" pitchFamily="2" charset="-122"/>
              </a:rPr>
              <a:t>我们的地位决定我们的视野</a:t>
            </a:r>
            <a:endParaRPr lang="en-US" sz="4800" dirty="0">
              <a:solidFill>
                <a:srgbClr val="002060"/>
              </a:solidFill>
              <a:ea typeface="微软繁粗圆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1800"/>
              </a:spcBef>
            </a:pP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ea typeface="微软繁粗圆" pitchFamily="2" charset="-122"/>
              </a:rPr>
              <a:t>欲穷千里目，更上一层楼</a:t>
            </a:r>
            <a:r>
              <a:rPr lang="en-US" altLang="zh-CN" sz="3600" dirty="0" smtClean="0">
                <a:solidFill>
                  <a:schemeClr val="accent1">
                    <a:lumMod val="50000"/>
                  </a:schemeClr>
                </a:solidFill>
                <a:ea typeface="微软繁粗圆" pitchFamily="2" charset="-122"/>
              </a:rPr>
              <a:t>…</a:t>
            </a:r>
          </a:p>
          <a:p>
            <a:pPr marL="457200" indent="-457200">
              <a:spcBef>
                <a:spcPts val="1800"/>
              </a:spcBef>
            </a:pP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ea typeface="微软繁粗圆" pitchFamily="2" charset="-122"/>
              </a:rPr>
              <a:t>从一个人的生活方式就可以看出来这个人是否真正认识神。</a:t>
            </a:r>
            <a:endParaRPr lang="en-US" sz="3600" dirty="0">
              <a:solidFill>
                <a:schemeClr val="accent1">
                  <a:lumMod val="50000"/>
                </a:schemeClr>
              </a:solidFill>
              <a:ea typeface="微软繁粗圆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Autofit/>
          </a:bodyPr>
          <a:lstStyle/>
          <a:p>
            <a:r>
              <a:rPr lang="zh-CN" altLang="en-US" sz="4800" dirty="0" smtClean="0">
                <a:solidFill>
                  <a:srgbClr val="002060"/>
                </a:solidFill>
                <a:ea typeface="微软繁粗圆" pitchFamily="2" charset="-122"/>
              </a:rPr>
              <a:t>结语</a:t>
            </a:r>
            <a:endParaRPr lang="en-US" sz="4800" dirty="0">
              <a:solidFill>
                <a:srgbClr val="002060"/>
              </a:solidFill>
              <a:ea typeface="微软繁粗圆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ea typeface="微软繁粗圆" pitchFamily="2" charset="-122"/>
              </a:rPr>
              <a:t>一个人信主之后生命的改变，是从地位的改变开始的。他从与基督无关，是一个寄居的，做客旅的人，成为一个神家里的人。之后，他的眼光就应该随着改变。一个基督徒的价值观必须要和过去有所不同，他所看为珍贵的必然是与过去不同；否则他地位的改变对他一点好处都没有。</a:t>
            </a:r>
            <a:endParaRPr lang="en-US" sz="3600" dirty="0">
              <a:solidFill>
                <a:schemeClr val="accent1">
                  <a:lumMod val="50000"/>
                </a:schemeClr>
              </a:solidFill>
              <a:ea typeface="微软繁粗圆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Autofit/>
          </a:bodyPr>
          <a:lstStyle/>
          <a:p>
            <a:r>
              <a:rPr lang="zh-CN" altLang="en-US" sz="4800" dirty="0" smtClean="0">
                <a:solidFill>
                  <a:srgbClr val="002060"/>
                </a:solidFill>
                <a:ea typeface="微软繁粗圆" pitchFamily="2" charset="-122"/>
              </a:rPr>
              <a:t>结语</a:t>
            </a:r>
            <a:endParaRPr lang="en-US" sz="4800" dirty="0">
              <a:solidFill>
                <a:srgbClr val="002060"/>
              </a:solidFill>
              <a:ea typeface="微软繁粗圆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zh-CN" altLang="en-US" sz="3600" dirty="0" smtClean="0">
                <a:solidFill>
                  <a:schemeClr val="accent1">
                    <a:lumMod val="50000"/>
                  </a:schemeClr>
                </a:solidFill>
                <a:ea typeface="微软繁粗圆" pitchFamily="2" charset="-122"/>
              </a:rPr>
              <a:t>一个真正信耶稣的人，是不可能不立志成为主耶稣基督的门徒的。</a:t>
            </a:r>
            <a:endParaRPr lang="en-US" sz="3600" dirty="0">
              <a:solidFill>
                <a:schemeClr val="accent1">
                  <a:lumMod val="50000"/>
                </a:schemeClr>
              </a:solidFill>
              <a:ea typeface="微软繁粗圆" pitchFamily="2" charset="-12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145</TotalTime>
  <Words>615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你的财宝在哪里? </vt:lpstr>
      <vt:lpstr>Slide 2</vt:lpstr>
      <vt:lpstr>Slide 3</vt:lpstr>
      <vt:lpstr>Slide 4</vt:lpstr>
      <vt:lpstr>我们的心态决定我们的行为</vt:lpstr>
      <vt:lpstr>我们的视野决定我们的心态</vt:lpstr>
      <vt:lpstr>我们的地位决定我们的视野</vt:lpstr>
      <vt:lpstr>结语</vt:lpstr>
      <vt:lpstr>结语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你的财宝在哪里?</dc:title>
  <dc:creator>rjamesho</dc:creator>
  <cp:lastModifiedBy>rjamesho</cp:lastModifiedBy>
  <cp:revision>23</cp:revision>
  <dcterms:created xsi:type="dcterms:W3CDTF">2013-11-02T23:47:17Z</dcterms:created>
  <dcterms:modified xsi:type="dcterms:W3CDTF">2013-11-03T14:17:06Z</dcterms:modified>
</cp:coreProperties>
</file>