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39" autoAdjust="0"/>
  </p:normalViewPr>
  <p:slideViewPr>
    <p:cSldViewPr>
      <p:cViewPr varScale="1">
        <p:scale>
          <a:sx n="62" d="100"/>
          <a:sy n="62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80D9-F527-4255-8042-9B7CDF847525}" type="datetimeFigureOut">
              <a:rPr lang="en-US" smtClean="0"/>
              <a:t>11/9/2013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9C675E5-FDAA-4AB6-BB79-2A1046FCB15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80D9-F527-4255-8042-9B7CDF847525}" type="datetimeFigureOut">
              <a:rPr lang="en-US" smtClean="0"/>
              <a:t>11/9/2013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675E5-FDAA-4AB6-BB79-2A1046FCB15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9C675E5-FDAA-4AB6-BB79-2A1046FCB15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80D9-F527-4255-8042-9B7CDF847525}" type="datetimeFigureOut">
              <a:rPr lang="en-US" smtClean="0"/>
              <a:t>11/9/2013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80D9-F527-4255-8042-9B7CDF847525}" type="datetimeFigureOut">
              <a:rPr lang="en-US" smtClean="0"/>
              <a:t>11/9/2013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9C675E5-FDAA-4AB6-BB79-2A1046FCB15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80D9-F527-4255-8042-9B7CDF847525}" type="datetimeFigureOut">
              <a:rPr lang="en-US" smtClean="0"/>
              <a:t>11/9/2013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9C675E5-FDAA-4AB6-BB79-2A1046FCB15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B7F80D9-F527-4255-8042-9B7CDF847525}" type="datetimeFigureOut">
              <a:rPr lang="en-US" smtClean="0"/>
              <a:t>11/9/2013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675E5-FDAA-4AB6-BB79-2A1046FCB15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80D9-F527-4255-8042-9B7CDF847525}" type="datetimeFigureOut">
              <a:rPr lang="en-US" smtClean="0"/>
              <a:t>11/9/2013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9C675E5-FDAA-4AB6-BB79-2A1046FCB15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80D9-F527-4255-8042-9B7CDF847525}" type="datetimeFigureOut">
              <a:rPr lang="en-US" smtClean="0"/>
              <a:t>11/9/2013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9C675E5-FDAA-4AB6-BB79-2A1046FCB1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80D9-F527-4255-8042-9B7CDF847525}" type="datetimeFigureOut">
              <a:rPr lang="en-US" smtClean="0"/>
              <a:t>11/9/2013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C675E5-FDAA-4AB6-BB79-2A1046FCB1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9C675E5-FDAA-4AB6-BB79-2A1046FCB15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80D9-F527-4255-8042-9B7CDF847525}" type="datetimeFigureOut">
              <a:rPr lang="en-US" smtClean="0"/>
              <a:t>11/9/2013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9C675E5-FDAA-4AB6-BB79-2A1046FCB15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B7F80D9-F527-4255-8042-9B7CDF847525}" type="datetimeFigureOut">
              <a:rPr lang="en-US" smtClean="0"/>
              <a:t>11/9/2013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B7F80D9-F527-4255-8042-9B7CDF847525}" type="datetimeFigureOut">
              <a:rPr lang="en-US" smtClean="0"/>
              <a:t>11/9/2013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9C675E5-FDAA-4AB6-BB79-2A1046FCB15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000" b="0" dirty="0" smtClean="0">
                <a:solidFill>
                  <a:srgbClr val="0070C0"/>
                </a:solidFill>
                <a:latin typeface="Corbel" pitchFamily="34" charset="0"/>
                <a:ea typeface="微软繁粗圆" pitchFamily="2" charset="-122"/>
              </a:rPr>
              <a:t>马</a:t>
            </a:r>
            <a:r>
              <a:rPr lang="zh-CN" altLang="en-US" sz="4000" b="0" dirty="0" smtClean="0">
                <a:solidFill>
                  <a:srgbClr val="0070C0"/>
                </a:solidFill>
                <a:latin typeface="Corbel" pitchFamily="34" charset="0"/>
                <a:ea typeface="微软繁粗圆" pitchFamily="2" charset="-122"/>
              </a:rPr>
              <a:t>太福音</a:t>
            </a:r>
            <a:r>
              <a:rPr lang="en-US" sz="4000" dirty="0" smtClean="0">
                <a:solidFill>
                  <a:srgbClr val="0070C0"/>
                </a:solidFill>
                <a:latin typeface="Corbel" pitchFamily="34" charset="0"/>
                <a:ea typeface="微软繁粗圆" pitchFamily="2" charset="-122"/>
              </a:rPr>
              <a:t> 6</a:t>
            </a:r>
            <a:r>
              <a:rPr lang="zh-CN" altLang="en-US" sz="4000" dirty="0" smtClean="0">
                <a:solidFill>
                  <a:srgbClr val="0070C0"/>
                </a:solidFill>
                <a:latin typeface="Corbel" pitchFamily="34" charset="0"/>
                <a:ea typeface="微软繁粗圆" pitchFamily="2" charset="-122"/>
              </a:rPr>
              <a:t>：</a:t>
            </a:r>
            <a:r>
              <a:rPr lang="en-US" sz="4000" dirty="0" smtClean="0">
                <a:solidFill>
                  <a:srgbClr val="0070C0"/>
                </a:solidFill>
                <a:latin typeface="Corbel" pitchFamily="34" charset="0"/>
                <a:ea typeface="微软繁粗圆" pitchFamily="2" charset="-122"/>
              </a:rPr>
              <a:t>25-34</a:t>
            </a:r>
            <a:endParaRPr lang="en-US" sz="4000" dirty="0">
              <a:solidFill>
                <a:srgbClr val="0070C0"/>
              </a:solidFill>
              <a:latin typeface="Corbel" pitchFamily="34" charset="0"/>
              <a:ea typeface="微软繁粗圆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676400"/>
          </a:xfrm>
        </p:spPr>
        <p:txBody>
          <a:bodyPr>
            <a:normAutofit fontScale="90000"/>
          </a:bodyPr>
          <a:lstStyle/>
          <a:p>
            <a:r>
              <a:rPr lang="zh-CN" altLang="en-US" sz="6000" dirty="0" smtClean="0">
                <a:solidFill>
                  <a:schemeClr val="accent5">
                    <a:lumMod val="75000"/>
                  </a:schemeClr>
                </a:solidFill>
                <a:ea typeface="微软繁粗圆" pitchFamily="2" charset="-122"/>
              </a:rPr>
              <a:t>你为何忧虑</a:t>
            </a:r>
            <a:r>
              <a:rPr lang="en-US" sz="6000" dirty="0" smtClean="0">
                <a:solidFill>
                  <a:schemeClr val="accent5">
                    <a:lumMod val="75000"/>
                  </a:schemeClr>
                </a:solidFill>
                <a:latin typeface="Cooper Black" pitchFamily="18" charset="0"/>
                <a:ea typeface="微软繁粗圆" pitchFamily="2" charset="-122"/>
              </a:rPr>
              <a:t>?</a:t>
            </a:r>
            <a:r>
              <a:rPr lang="en-US" sz="6000" dirty="0" smtClean="0">
                <a:solidFill>
                  <a:schemeClr val="accent5">
                    <a:lumMod val="75000"/>
                  </a:schemeClr>
                </a:solidFill>
                <a:ea typeface="微软繁粗圆" pitchFamily="2" charset="-122"/>
              </a:rPr>
              <a:t/>
            </a:r>
            <a:br>
              <a:rPr lang="en-US" sz="6000" dirty="0" smtClean="0">
                <a:solidFill>
                  <a:schemeClr val="accent5">
                    <a:lumMod val="75000"/>
                  </a:schemeClr>
                </a:solidFill>
                <a:ea typeface="微软繁粗圆" pitchFamily="2" charset="-122"/>
              </a:rPr>
            </a:br>
            <a:r>
              <a:rPr lang="en-US" altLang="zh-CN" sz="4400" dirty="0" smtClean="0">
                <a:solidFill>
                  <a:srgbClr val="00B050"/>
                </a:solidFill>
                <a:latin typeface="Cooper Black" pitchFamily="18" charset="0"/>
                <a:ea typeface="微软繁粗圆" pitchFamily="2" charset="-122"/>
              </a:rPr>
              <a:t>What Are You Worry About?</a:t>
            </a:r>
            <a:r>
              <a:rPr lang="en-US" sz="4400" dirty="0" smtClean="0">
                <a:solidFill>
                  <a:srgbClr val="00B050"/>
                </a:solidFill>
                <a:latin typeface="Cooper Black" pitchFamily="18" charset="0"/>
                <a:ea typeface="微软繁粗圆" pitchFamily="2" charset="-122"/>
              </a:rPr>
              <a:t> </a:t>
            </a:r>
            <a:endParaRPr lang="en-US" sz="4400" dirty="0">
              <a:solidFill>
                <a:srgbClr val="00B050"/>
              </a:solidFill>
              <a:latin typeface="Cooper Black" pitchFamily="18" charset="0"/>
              <a:ea typeface="微软繁粗圆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38200"/>
          </a:xfrm>
        </p:spPr>
        <p:txBody>
          <a:bodyPr>
            <a:noAutofit/>
          </a:bodyPr>
          <a:lstStyle/>
          <a:p>
            <a:r>
              <a:rPr lang="zh-CN" altLang="en-US" sz="4800" dirty="0" smtClean="0">
                <a:solidFill>
                  <a:schemeClr val="accent1">
                    <a:lumMod val="50000"/>
                  </a:schemeClr>
                </a:solidFill>
                <a:ea typeface="微软繁粗圆" pitchFamily="2" charset="-122"/>
              </a:rPr>
              <a:t>结语</a:t>
            </a:r>
            <a:endParaRPr lang="en-US" sz="4800" dirty="0">
              <a:solidFill>
                <a:schemeClr val="accent1">
                  <a:lumMod val="50000"/>
                </a:schemeClr>
              </a:solidFill>
              <a:ea typeface="微软繁粗圆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057400"/>
            <a:ext cx="8503920" cy="40416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CN" altLang="en-US" sz="3600" b="1" dirty="0" smtClean="0">
                <a:solidFill>
                  <a:schemeClr val="accent2">
                    <a:lumMod val="50000"/>
                  </a:schemeClr>
                </a:solidFill>
                <a:ea typeface="微软简中圆" pitchFamily="2" charset="-122"/>
              </a:rPr>
              <a:t>肾，肝，与肠的故事</a:t>
            </a:r>
            <a:endParaRPr lang="en-US" sz="3600" b="1" dirty="0">
              <a:solidFill>
                <a:schemeClr val="accent2">
                  <a:lumMod val="50000"/>
                </a:schemeClr>
              </a:solidFill>
              <a:ea typeface="微软简中圆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 smtClean="0">
                <a:solidFill>
                  <a:schemeClr val="accent3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马</a:t>
            </a:r>
            <a:r>
              <a:rPr lang="zh-CN" altLang="en-US" sz="4000" b="1" dirty="0" smtClean="0">
                <a:solidFill>
                  <a:schemeClr val="accent3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太福音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 6</a:t>
            </a:r>
            <a:r>
              <a:rPr lang="zh-CN" altLang="en-US" sz="4000" b="1" dirty="0" smtClean="0">
                <a:solidFill>
                  <a:schemeClr val="accent3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：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25-34</a:t>
            </a:r>
            <a:endParaRPr lang="en-US" sz="4000" b="1" dirty="0">
              <a:solidFill>
                <a:schemeClr val="accent3">
                  <a:lumMod val="75000"/>
                </a:schemeClr>
              </a:solidFill>
              <a:latin typeface="Corbel" pitchFamily="34" charset="0"/>
              <a:ea typeface="微软简中圆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25 </a:t>
            </a: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所以我告诉你们，不要为生命忧虑，吃什么，喝什么。为身体忧虑，穿什么。生命不胜于饮食麽，身体不胜于衣裳麽</a:t>
            </a: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。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26 </a:t>
            </a: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你们看那天上的飞鸟，也不种，也不收，也不积蓄在仓里，你们的天父尚且养活他。你们不比飞鸟贵重得多麽</a:t>
            </a: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。</a:t>
            </a:r>
            <a:endParaRPr lang="en-US" sz="3200" b="1" dirty="0" smtClean="0">
              <a:solidFill>
                <a:schemeClr val="accent1">
                  <a:lumMod val="75000"/>
                </a:schemeClr>
              </a:solidFill>
              <a:latin typeface="Corbel" pitchFamily="34" charset="0"/>
              <a:ea typeface="微软简中圆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 smtClean="0">
                <a:solidFill>
                  <a:schemeClr val="accent3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马</a:t>
            </a:r>
            <a:r>
              <a:rPr lang="zh-CN" altLang="en-US" sz="4000" b="1" dirty="0" smtClean="0">
                <a:solidFill>
                  <a:schemeClr val="accent3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太福音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 6</a:t>
            </a:r>
            <a:r>
              <a:rPr lang="zh-CN" altLang="en-US" sz="4000" b="1" dirty="0" smtClean="0">
                <a:solidFill>
                  <a:schemeClr val="accent3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：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25-34</a:t>
            </a:r>
            <a:endParaRPr lang="en-US" sz="4000" b="1" dirty="0">
              <a:solidFill>
                <a:schemeClr val="accent3">
                  <a:lumMod val="75000"/>
                </a:schemeClr>
              </a:solidFill>
              <a:latin typeface="Corbel" pitchFamily="34" charset="0"/>
              <a:ea typeface="微软简中圆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27 </a:t>
            </a: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你们那一个能用思虑，使寿数多加一刻呢。（或作使身量多加一肘呢）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28 </a:t>
            </a: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何必为衣裳忧虑呢。你想野地里的百合花，怎样长起来，他也不劳苦，也不纺线。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29 </a:t>
            </a: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然而我告诉你们，就是所罗门极荣华的时候，那他所穿戴的，还不如这花一朵呢</a:t>
            </a: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。</a:t>
            </a:r>
            <a:endParaRPr lang="en-US" sz="3200" b="1" dirty="0" smtClean="0">
              <a:solidFill>
                <a:schemeClr val="accent1">
                  <a:lumMod val="75000"/>
                </a:schemeClr>
              </a:solidFill>
              <a:latin typeface="Corbel" pitchFamily="34" charset="0"/>
              <a:ea typeface="微软简中圆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 smtClean="0">
                <a:solidFill>
                  <a:schemeClr val="accent3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马</a:t>
            </a:r>
            <a:r>
              <a:rPr lang="zh-CN" altLang="en-US" sz="4000" b="1" dirty="0" smtClean="0">
                <a:solidFill>
                  <a:schemeClr val="accent3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太福音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 6</a:t>
            </a:r>
            <a:r>
              <a:rPr lang="zh-CN" altLang="en-US" sz="4000" b="1" dirty="0" smtClean="0">
                <a:solidFill>
                  <a:schemeClr val="accent3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：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25-34</a:t>
            </a:r>
            <a:endParaRPr lang="en-US" sz="4000" b="1" dirty="0">
              <a:solidFill>
                <a:schemeClr val="accent3">
                  <a:lumMod val="75000"/>
                </a:schemeClr>
              </a:solidFill>
              <a:latin typeface="Corbel" pitchFamily="34" charset="0"/>
              <a:ea typeface="微软简中圆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503920" cy="4572000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30 </a:t>
            </a: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你们这小信的人哪，野地的草，今天还在，明天就丢在炉里，神还给他这样的妆饰，何况你们呢</a:t>
            </a: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。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31 </a:t>
            </a: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所以不要忧虑，说，吃什么，喝什么，穿什么。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32 </a:t>
            </a: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这都是外邦人所求的。你们需用的这一切东西，你们的天父是知道的</a:t>
            </a: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。</a:t>
            </a:r>
            <a:endParaRPr lang="en-US" sz="3200" b="1" dirty="0" smtClean="0">
              <a:solidFill>
                <a:schemeClr val="accent1">
                  <a:lumMod val="75000"/>
                </a:schemeClr>
              </a:solidFill>
              <a:latin typeface="Corbel" pitchFamily="34" charset="0"/>
              <a:ea typeface="微软简中圆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 smtClean="0">
                <a:solidFill>
                  <a:schemeClr val="accent3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马</a:t>
            </a:r>
            <a:r>
              <a:rPr lang="zh-CN" altLang="en-US" sz="4000" b="1" dirty="0" smtClean="0">
                <a:solidFill>
                  <a:schemeClr val="accent3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太福音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 6</a:t>
            </a:r>
            <a:r>
              <a:rPr lang="zh-CN" altLang="en-US" sz="4000" b="1" dirty="0" smtClean="0">
                <a:solidFill>
                  <a:schemeClr val="accent3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：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25-34</a:t>
            </a:r>
            <a:endParaRPr lang="en-US" sz="4000" b="1" dirty="0">
              <a:solidFill>
                <a:schemeClr val="accent3">
                  <a:lumMod val="75000"/>
                </a:schemeClr>
              </a:solidFill>
              <a:latin typeface="Corbel" pitchFamily="34" charset="0"/>
              <a:ea typeface="微软简中圆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33 </a:t>
            </a: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你们要先求他的国，和他的义。这些东西都要加给你们了。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34 </a:t>
            </a: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所以不要为明天忧虑。因为明天自有明天的忧虑。一天的难处一天当就够了</a:t>
            </a: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ea typeface="微软简中圆" pitchFamily="2" charset="-122"/>
              </a:rPr>
              <a:t>。</a:t>
            </a:r>
            <a:endParaRPr lang="en-US" sz="3200" b="1" dirty="0" smtClean="0">
              <a:solidFill>
                <a:schemeClr val="accent1">
                  <a:lumMod val="75000"/>
                </a:schemeClr>
              </a:solidFill>
              <a:latin typeface="Corbel" pitchFamily="34" charset="0"/>
              <a:ea typeface="微软简中圆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38200"/>
          </a:xfrm>
        </p:spPr>
        <p:txBody>
          <a:bodyPr>
            <a:noAutofit/>
          </a:bodyPr>
          <a:lstStyle/>
          <a:p>
            <a:r>
              <a:rPr lang="zh-CN" altLang="en-US" sz="4800" dirty="0" smtClean="0">
                <a:solidFill>
                  <a:schemeClr val="accent3">
                    <a:lumMod val="50000"/>
                  </a:schemeClr>
                </a:solidFill>
                <a:latin typeface="Corbel" pitchFamily="34" charset="0"/>
                <a:ea typeface="微软简中圆" pitchFamily="2" charset="-122"/>
              </a:rPr>
              <a:t>忧虑</a:t>
            </a:r>
            <a:endParaRPr lang="en-US" sz="4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 err="1" smtClean="0">
                <a:solidFill>
                  <a:schemeClr val="accent1">
                    <a:lumMod val="75000"/>
                  </a:schemeClr>
                </a:solidFill>
                <a:latin typeface="Bwgrkl" pitchFamily="2" charset="0"/>
              </a:rPr>
              <a:t>merimna,w</a:t>
            </a: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  <a:latin typeface="Bwgrkl" pitchFamily="2" charset="0"/>
              </a:rPr>
              <a:t> </a:t>
            </a:r>
            <a:endParaRPr lang="en-US" sz="5400" b="1" dirty="0" smtClean="0">
              <a:solidFill>
                <a:schemeClr val="accent1">
                  <a:lumMod val="75000"/>
                </a:schemeClr>
              </a:solidFill>
              <a:latin typeface="Bwgrkl" pitchFamily="2" charset="0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3200" dirty="0" smtClean="0">
                <a:latin typeface="Matura MT Script Capitals" pitchFamily="66" charset="0"/>
                <a:ea typeface="微软简中圆" pitchFamily="2" charset="-122"/>
              </a:rPr>
              <a:t>be </a:t>
            </a:r>
            <a:r>
              <a:rPr lang="en-US" sz="3200" dirty="0" smtClean="0">
                <a:latin typeface="Matura MT Script Capitals" pitchFamily="66" charset="0"/>
                <a:ea typeface="微软简中圆" pitchFamily="2" charset="-122"/>
              </a:rPr>
              <a:t>anxious, worry about; care for, be concerned about </a:t>
            </a:r>
            <a:r>
              <a:rPr lang="zh-CN" altLang="en-US" sz="3200" dirty="0" smtClean="0">
                <a:latin typeface="Matura MT Script Capitals" pitchFamily="66" charset="0"/>
                <a:ea typeface="微软简中圆" pitchFamily="2" charset="-122"/>
              </a:rPr>
              <a:t>焦急，担忧</a:t>
            </a:r>
            <a:r>
              <a:rPr lang="en-US" sz="3200" dirty="0" smtClean="0">
                <a:latin typeface="Matura MT Script Capitals" pitchFamily="66" charset="0"/>
                <a:ea typeface="微软简中圆" pitchFamily="2" charset="-122"/>
              </a:rPr>
              <a:t>  (</a:t>
            </a:r>
            <a:r>
              <a:rPr lang="zh-CN" altLang="en-US" sz="3200" dirty="0" smtClean="0">
                <a:latin typeface="Matura MT Script Capitals" pitchFamily="66" charset="0"/>
                <a:ea typeface="微软简中圆" pitchFamily="2" charset="-122"/>
              </a:rPr>
              <a:t>太</a:t>
            </a:r>
            <a:r>
              <a:rPr lang="en-US" sz="3200" dirty="0" smtClean="0">
                <a:latin typeface="Matura MT Script Capitals" pitchFamily="66" charset="0"/>
                <a:ea typeface="微软简中圆" pitchFamily="2" charset="-122"/>
              </a:rPr>
              <a:t> 6:25, 28; </a:t>
            </a:r>
            <a:r>
              <a:rPr lang="zh-CN" altLang="en-US" sz="3200" dirty="0" smtClean="0">
                <a:latin typeface="Matura MT Script Capitals" pitchFamily="66" charset="0"/>
                <a:ea typeface="微软简中圆" pitchFamily="2" charset="-122"/>
              </a:rPr>
              <a:t>路</a:t>
            </a:r>
            <a:r>
              <a:rPr lang="en-US" sz="3200" dirty="0" smtClean="0">
                <a:latin typeface="Matura MT Script Capitals" pitchFamily="66" charset="0"/>
                <a:ea typeface="微软简中圆" pitchFamily="2" charset="-122"/>
              </a:rPr>
              <a:t>12:22, 26; </a:t>
            </a:r>
            <a:r>
              <a:rPr lang="zh-CN" altLang="en-US" sz="3200" dirty="0" smtClean="0">
                <a:latin typeface="Matura MT Script Capitals" pitchFamily="66" charset="0"/>
                <a:ea typeface="微软简中圆" pitchFamily="2" charset="-122"/>
              </a:rPr>
              <a:t>腓</a:t>
            </a:r>
            <a:r>
              <a:rPr lang="en-US" sz="3200" dirty="0" smtClean="0">
                <a:latin typeface="Matura MT Script Capitals" pitchFamily="66" charset="0"/>
                <a:ea typeface="微软简中圆" pitchFamily="2" charset="-122"/>
              </a:rPr>
              <a:t>4:6)  </a:t>
            </a:r>
            <a:r>
              <a:rPr lang="en-US" sz="3200" b="1" dirty="0" smtClean="0">
                <a:solidFill>
                  <a:srgbClr val="C00000"/>
                </a:solidFill>
                <a:latin typeface="Corbel" pitchFamily="34" charset="0"/>
                <a:ea typeface="微软简中圆" pitchFamily="2" charset="-122"/>
              </a:rPr>
              <a:t>“</a:t>
            </a:r>
            <a:r>
              <a:rPr lang="zh-CN" altLang="en-US" sz="3200" b="1" dirty="0" smtClean="0">
                <a:solidFill>
                  <a:srgbClr val="C00000"/>
                </a:solidFill>
                <a:latin typeface="Corbel" pitchFamily="34" charset="0"/>
                <a:ea typeface="微软简中圆" pitchFamily="2" charset="-122"/>
              </a:rPr>
              <a:t>忧虑</a:t>
            </a:r>
            <a:r>
              <a:rPr lang="en-US" sz="3200" b="1" dirty="0" smtClean="0">
                <a:solidFill>
                  <a:srgbClr val="C00000"/>
                </a:solidFill>
                <a:latin typeface="Corbel" pitchFamily="34" charset="0"/>
                <a:ea typeface="微软简中圆" pitchFamily="2" charset="-122"/>
              </a:rPr>
              <a:t>”</a:t>
            </a:r>
            <a:r>
              <a:rPr lang="zh-CN" altLang="en-US" sz="3200" b="1" dirty="0" smtClean="0">
                <a:solidFill>
                  <a:srgbClr val="C00000"/>
                </a:solidFill>
                <a:latin typeface="Corbel" pitchFamily="34" charset="0"/>
                <a:ea typeface="微软简中圆" pitchFamily="2" charset="-122"/>
              </a:rPr>
              <a:t>在这里是指心思被难处完全占据，以至于</a:t>
            </a:r>
            <a:r>
              <a:rPr lang="zh-CN" altLang="en-US" sz="3200" b="1" u="heavy" dirty="0" smtClean="0">
                <a:solidFill>
                  <a:srgbClr val="C00000"/>
                </a:solidFill>
                <a:latin typeface="Corbel" pitchFamily="34" charset="0"/>
                <a:ea typeface="微软简中圆" pitchFamily="2" charset="-122"/>
              </a:rPr>
              <a:t>无法做出适当的决定，采取适当的行动</a:t>
            </a:r>
            <a:r>
              <a:rPr lang="zh-CN" altLang="en-US" sz="3200" b="1" dirty="0" smtClean="0">
                <a:solidFill>
                  <a:srgbClr val="C00000"/>
                </a:solidFill>
                <a:latin typeface="Corbel" pitchFamily="34" charset="0"/>
                <a:ea typeface="微软简中圆" pitchFamily="2" charset="-122"/>
              </a:rPr>
              <a:t>。</a:t>
            </a:r>
            <a:endParaRPr lang="en-US" sz="3200" b="1" dirty="0" smtClean="0">
              <a:solidFill>
                <a:srgbClr val="C00000"/>
              </a:solidFill>
              <a:latin typeface="Corbel" pitchFamily="34" charset="0"/>
              <a:ea typeface="微软简中圆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sz="3600" b="1" dirty="0" smtClean="0">
                <a:solidFill>
                  <a:schemeClr val="accent2">
                    <a:lumMod val="50000"/>
                  </a:schemeClr>
                </a:solidFill>
                <a:ea typeface="微软简中圆" pitchFamily="2" charset="-122"/>
              </a:rPr>
              <a:t>这世上有许多足以使我们忧虑的事</a:t>
            </a:r>
            <a:r>
              <a:rPr lang="zh-CN" altLang="en-US" sz="3600" b="1" dirty="0" smtClean="0">
                <a:solidFill>
                  <a:schemeClr val="accent2">
                    <a:lumMod val="50000"/>
                  </a:schemeClr>
                </a:solidFill>
                <a:ea typeface="微软简中圆" pitchFamily="2" charset="-122"/>
              </a:rPr>
              <a:t>务</a:t>
            </a:r>
            <a:endParaRPr lang="en-US" sz="3600" b="1" dirty="0">
              <a:solidFill>
                <a:schemeClr val="accent2">
                  <a:lumMod val="50000"/>
                </a:schemeClr>
              </a:solidFill>
              <a:ea typeface="微软简中圆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lang="zh-CN" altLang="en-US" sz="3200" b="1" dirty="0" smtClean="0">
                <a:solidFill>
                  <a:schemeClr val="accent2">
                    <a:lumMod val="50000"/>
                  </a:schemeClr>
                </a:solidFill>
                <a:ea typeface="微软简中圆" pitchFamily="2" charset="-122"/>
              </a:rPr>
              <a:t>主</a:t>
            </a:r>
            <a:r>
              <a:rPr lang="zh-CN" altLang="en-US" sz="3200" b="1" dirty="0" smtClean="0">
                <a:solidFill>
                  <a:schemeClr val="accent2">
                    <a:lumMod val="50000"/>
                  </a:schemeClr>
                </a:solidFill>
                <a:ea typeface="微软简中圆" pitchFamily="2" charset="-122"/>
              </a:rPr>
              <a:t>耶稣并没有</a:t>
            </a:r>
            <a:r>
              <a:rPr lang="zh-CN" altLang="en-US" sz="3200" b="1" dirty="0" smtClean="0">
                <a:solidFill>
                  <a:schemeClr val="accent2">
                    <a:lumMod val="50000"/>
                  </a:schemeClr>
                </a:solidFill>
                <a:ea typeface="微软简中圆" pitchFamily="2" charset="-122"/>
              </a:rPr>
              <a:t>说，我</a:t>
            </a:r>
            <a:r>
              <a:rPr lang="zh-CN" altLang="en-US" sz="3200" b="1" dirty="0" smtClean="0">
                <a:solidFill>
                  <a:schemeClr val="accent2">
                    <a:lumMod val="50000"/>
                  </a:schemeClr>
                </a:solidFill>
                <a:ea typeface="微软简中圆" pitchFamily="2" charset="-122"/>
              </a:rPr>
              <a:t>们不会有什么难处，所以忧虑是没有必要的。他说，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ea typeface="微软简中圆" pitchFamily="2" charset="-122"/>
              </a:rPr>
              <a:t>“</a:t>
            </a:r>
            <a:r>
              <a:rPr lang="zh-CN" altLang="en-US" sz="3200" b="1" dirty="0" smtClean="0">
                <a:solidFill>
                  <a:schemeClr val="accent2">
                    <a:lumMod val="50000"/>
                  </a:schemeClr>
                </a:solidFill>
                <a:ea typeface="微软简中圆" pitchFamily="2" charset="-122"/>
              </a:rPr>
              <a:t>所以不要为明天忧虑。因为明天自有明天的忧虑。一天的难处一天当就够了。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ea typeface="微软简中圆" pitchFamily="2" charset="-122"/>
              </a:rPr>
              <a:t>”</a:t>
            </a:r>
            <a:endParaRPr lang="en-US" sz="3200" b="1" dirty="0" smtClean="0">
              <a:solidFill>
                <a:schemeClr val="accent2">
                  <a:lumMod val="50000"/>
                </a:schemeClr>
              </a:solidFill>
              <a:ea typeface="微软简中圆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sz="3600" b="1" dirty="0" smtClean="0">
                <a:solidFill>
                  <a:schemeClr val="accent2">
                    <a:lumMod val="50000"/>
                  </a:schemeClr>
                </a:solidFill>
                <a:ea typeface="微软简中圆" pitchFamily="2" charset="-122"/>
              </a:rPr>
              <a:t>我是否常忧虑不值得忧虑的事务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ea typeface="微软简中圆" pitchFamily="2" charset="-122"/>
              </a:rPr>
              <a:t>?</a:t>
            </a:r>
            <a:endParaRPr lang="en-US" sz="3600" b="1" dirty="0">
              <a:solidFill>
                <a:schemeClr val="accent2">
                  <a:lumMod val="50000"/>
                </a:schemeClr>
              </a:solidFill>
              <a:ea typeface="微软简中圆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1800"/>
              </a:spcBef>
              <a:spcAft>
                <a:spcPts val="1200"/>
              </a:spcAft>
              <a:buNone/>
            </a:pPr>
            <a:r>
              <a:rPr lang="zh-CN" altLang="en-US" sz="3200" b="1" dirty="0" smtClean="0">
                <a:solidFill>
                  <a:schemeClr val="accent2">
                    <a:lumMod val="50000"/>
                  </a:schemeClr>
                </a:solidFill>
                <a:ea typeface="微软简中圆" pitchFamily="2" charset="-122"/>
              </a:rPr>
              <a:t>不要为生命忧虑，吃什么，喝什么。为身体忧虑，穿什么。生命不胜于饮食麽，身体不胜于衣裳麽</a:t>
            </a:r>
            <a:r>
              <a:rPr lang="zh-CN" altLang="en-US" sz="3200" b="1" dirty="0" smtClean="0">
                <a:solidFill>
                  <a:schemeClr val="accent2">
                    <a:lumMod val="50000"/>
                  </a:schemeClr>
                </a:solidFill>
                <a:ea typeface="微软简中圆" pitchFamily="2" charset="-122"/>
              </a:rPr>
              <a:t>。</a:t>
            </a:r>
            <a:endParaRPr lang="en-US" altLang="zh-CN" sz="3200" b="1" dirty="0" smtClean="0">
              <a:solidFill>
                <a:schemeClr val="accent2">
                  <a:lumMod val="50000"/>
                </a:schemeClr>
              </a:solidFill>
              <a:ea typeface="微软简中圆" pitchFamily="2" charset="-122"/>
            </a:endParaRPr>
          </a:p>
          <a:p>
            <a:pPr marL="0" indent="0">
              <a:lnSpc>
                <a:spcPct val="110000"/>
              </a:lnSpc>
              <a:spcBef>
                <a:spcPts val="1800"/>
              </a:spcBef>
              <a:spcAft>
                <a:spcPts val="1200"/>
              </a:spcAft>
              <a:buNone/>
            </a:pPr>
            <a:r>
              <a:rPr lang="zh-CN" altLang="en-US" sz="3200" b="1" dirty="0" smtClean="0">
                <a:solidFill>
                  <a:schemeClr val="accent2">
                    <a:lumMod val="50000"/>
                  </a:schemeClr>
                </a:solidFill>
                <a:ea typeface="微软简中圆" pitchFamily="2" charset="-122"/>
              </a:rPr>
              <a:t>我们的</a:t>
            </a:r>
            <a:r>
              <a:rPr lang="zh-CN" altLang="en-US" sz="3200" b="1" dirty="0" smtClean="0">
                <a:solidFill>
                  <a:schemeClr val="accent2">
                    <a:lumMod val="50000"/>
                  </a:schemeClr>
                </a:solidFill>
                <a:ea typeface="微软简中圆" pitchFamily="2" charset="-122"/>
              </a:rPr>
              <a:t>神是顾念我们的生命，并供应我们生活所需的神。</a:t>
            </a:r>
            <a:endParaRPr lang="en-US" sz="3200" b="1" dirty="0">
              <a:solidFill>
                <a:schemeClr val="accent2">
                  <a:lumMod val="50000"/>
                </a:schemeClr>
              </a:solidFill>
              <a:ea typeface="微软简中圆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sz="3600" b="1" dirty="0" smtClean="0">
                <a:solidFill>
                  <a:schemeClr val="accent2">
                    <a:lumMod val="50000"/>
                  </a:schemeClr>
                </a:solidFill>
                <a:ea typeface="微软简中圆" pitchFamily="2" charset="-122"/>
              </a:rPr>
              <a:t>我是否关心值得关心的事务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ea typeface="微软简中圆" pitchFamily="2" charset="-122"/>
              </a:rPr>
              <a:t>?</a:t>
            </a:r>
            <a:endParaRPr lang="en-US" sz="3600" b="1" dirty="0">
              <a:solidFill>
                <a:schemeClr val="accent2">
                  <a:lumMod val="50000"/>
                </a:schemeClr>
              </a:solidFill>
              <a:ea typeface="微软简中圆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1800"/>
              </a:spcBef>
              <a:spcAft>
                <a:spcPts val="1200"/>
              </a:spcAft>
              <a:buNone/>
            </a:pPr>
            <a:r>
              <a:rPr lang="zh-CN" altLang="en-US" sz="3200" b="1" dirty="0" smtClean="0">
                <a:solidFill>
                  <a:schemeClr val="accent2">
                    <a:lumMod val="50000"/>
                  </a:schemeClr>
                </a:solidFill>
                <a:ea typeface="微软简中圆" pitchFamily="2" charset="-122"/>
              </a:rPr>
              <a:t>你们要先求他的国，和他的义。这些东西都要加给你们了</a:t>
            </a:r>
            <a:endParaRPr lang="en-US" sz="3200" b="1" dirty="0">
              <a:solidFill>
                <a:schemeClr val="accent2">
                  <a:lumMod val="50000"/>
                </a:schemeClr>
              </a:solidFill>
              <a:ea typeface="微软简中圆" pitchFamily="2" charset="-122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</TotalTime>
  <Words>700</Words>
  <Application>Microsoft Office PowerPoint</Application>
  <PresentationFormat>On-screen Show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你为何忧虑? What Are You Worry About? </vt:lpstr>
      <vt:lpstr>马太福音 6：25-34</vt:lpstr>
      <vt:lpstr>马太福音 6：25-34</vt:lpstr>
      <vt:lpstr>马太福音 6：25-34</vt:lpstr>
      <vt:lpstr>马太福音 6：25-34</vt:lpstr>
      <vt:lpstr>忧虑</vt:lpstr>
      <vt:lpstr>这世上有许多足以使我们忧虑的事务</vt:lpstr>
      <vt:lpstr>我是否常忧虑不值得忧虑的事务?</vt:lpstr>
      <vt:lpstr>我是否关心值得关心的事务?</vt:lpstr>
      <vt:lpstr>结语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你为何忧虑? </dc:title>
  <dc:creator>rjamesho</dc:creator>
  <cp:lastModifiedBy>rjamesho</cp:lastModifiedBy>
  <cp:revision>12</cp:revision>
  <dcterms:created xsi:type="dcterms:W3CDTF">2013-11-10T04:25:23Z</dcterms:created>
  <dcterms:modified xsi:type="dcterms:W3CDTF">2013-11-10T04:48:35Z</dcterms:modified>
</cp:coreProperties>
</file>