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9" autoAdjust="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7F80D9-F527-4255-8042-9B7CDF847525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675E5-FDAA-4AB6-BB79-2A1046FCB1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0" dirty="0" smtClean="0">
                <a:solidFill>
                  <a:srgbClr val="0070C0"/>
                </a:solidFill>
                <a:latin typeface="Corbel" pitchFamily="34" charset="0"/>
                <a:ea typeface="微软繁粗圆" pitchFamily="2" charset="-122"/>
              </a:rPr>
              <a:t>马</a:t>
            </a:r>
            <a:r>
              <a:rPr lang="zh-CN" altLang="en-US" sz="4000" b="0" dirty="0" smtClean="0">
                <a:solidFill>
                  <a:srgbClr val="0070C0"/>
                </a:solidFill>
                <a:latin typeface="Corbel" pitchFamily="34" charset="0"/>
                <a:ea typeface="微软繁粗圆" pitchFamily="2" charset="-122"/>
              </a:rPr>
              <a:t>太福音</a:t>
            </a:r>
            <a:r>
              <a:rPr lang="en-US" sz="4000" dirty="0" smtClean="0">
                <a:solidFill>
                  <a:srgbClr val="0070C0"/>
                </a:solidFill>
                <a:latin typeface="Corbel" pitchFamily="34" charset="0"/>
                <a:ea typeface="微软繁粗圆" pitchFamily="2" charset="-122"/>
              </a:rPr>
              <a:t> 6</a:t>
            </a:r>
            <a:r>
              <a:rPr lang="zh-CN" altLang="en-US" sz="4000" dirty="0" smtClean="0">
                <a:solidFill>
                  <a:srgbClr val="0070C0"/>
                </a:solidFill>
                <a:latin typeface="Corbel" pitchFamily="34" charset="0"/>
                <a:ea typeface="微软繁粗圆" pitchFamily="2" charset="-122"/>
              </a:rPr>
              <a:t>：</a:t>
            </a:r>
            <a:r>
              <a:rPr lang="en-US" sz="4000" dirty="0" smtClean="0">
                <a:solidFill>
                  <a:srgbClr val="0070C0"/>
                </a:solidFill>
                <a:latin typeface="Corbel" pitchFamily="34" charset="0"/>
                <a:ea typeface="微软繁粗圆" pitchFamily="2" charset="-122"/>
              </a:rPr>
              <a:t>25-34</a:t>
            </a:r>
            <a:endParaRPr lang="en-US" sz="4000" dirty="0">
              <a:solidFill>
                <a:srgbClr val="0070C0"/>
              </a:solidFill>
              <a:latin typeface="Corbel" pitchFamily="34" charset="0"/>
              <a:ea typeface="微软繁粗圆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zh-CN" altLang="en-US" sz="6000" dirty="0" smtClean="0">
                <a:solidFill>
                  <a:schemeClr val="accent5">
                    <a:lumMod val="75000"/>
                  </a:schemeClr>
                </a:solidFill>
                <a:ea typeface="微软繁粗圆" pitchFamily="2" charset="-122"/>
              </a:rPr>
              <a:t>你为何忧虑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  <a:ea typeface="微软繁粗圆" pitchFamily="2" charset="-122"/>
              </a:rPr>
              <a:t>?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ea typeface="微软繁粗圆" pitchFamily="2" charset="-122"/>
              </a:rPr>
              <a:t/>
            </a:r>
            <a:br>
              <a:rPr lang="en-US" sz="6000" dirty="0" smtClean="0">
                <a:solidFill>
                  <a:schemeClr val="accent5">
                    <a:lumMod val="75000"/>
                  </a:schemeClr>
                </a:solidFill>
                <a:ea typeface="微软繁粗圆" pitchFamily="2" charset="-122"/>
              </a:rPr>
            </a:br>
            <a:r>
              <a:rPr lang="en-US" altLang="zh-CN" sz="4400" dirty="0" smtClean="0">
                <a:solidFill>
                  <a:srgbClr val="00B050"/>
                </a:solidFill>
                <a:latin typeface="Cooper Black" pitchFamily="18" charset="0"/>
                <a:ea typeface="微软繁粗圆" pitchFamily="2" charset="-122"/>
              </a:rPr>
              <a:t>What Are You Worry About?</a:t>
            </a:r>
            <a:r>
              <a:rPr lang="en-US" sz="4400" dirty="0" smtClean="0">
                <a:solidFill>
                  <a:srgbClr val="00B050"/>
                </a:solidFill>
                <a:latin typeface="Cooper Black" pitchFamily="18" charset="0"/>
                <a:ea typeface="微软繁粗圆" pitchFamily="2" charset="-122"/>
              </a:rPr>
              <a:t> </a:t>
            </a:r>
            <a:endParaRPr lang="en-US" sz="4400" dirty="0">
              <a:solidFill>
                <a:srgbClr val="00B050"/>
              </a:solidFill>
              <a:latin typeface="Cooper Black" pitchFamily="18" charset="0"/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结语</a:t>
            </a:r>
            <a:endParaRPr lang="en-US" sz="4800" dirty="0">
              <a:solidFill>
                <a:schemeClr val="accent1">
                  <a:lumMod val="50000"/>
                </a:schemeClr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肾，肝，与肠的故事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马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太福音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 6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：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25-34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25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所以我告诉你们，不要为生命忧虑，吃什么，喝什么。为身体忧虑，穿什么。生命不胜于饮食麽，身体不胜于衣裳麽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26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你们看那天上的飞鸟，也不种，也不收，也不积蓄在仓里，你们的天父尚且养活他。你们不比飞鸟贵重得多麽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马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太福音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 6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：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25-34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27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你们那一个能用思虑，使寿数多加一刻呢。（或作使身量多加一肘呢）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28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何必为衣裳忧虑呢。你想野地里的百合花，怎样长起来，他也不劳苦，也不纺线。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29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然而我告诉你们，就是所罗门极荣华的时候，那他所穿戴的，还不如这花一朵呢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马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太福音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 6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：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25-34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30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你们这小信的人哪，野地的草，今天还在，明天就丢在炉里，神还给他这样的妆饰，何况你们呢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31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所以不要忧虑，说，吃什么，喝什么，穿什么。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32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这都是外邦人所求的。你们需用的这一切东西，你们的天父是知道的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马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太福音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 6</a:t>
            </a:r>
            <a:r>
              <a:rPr lang="zh-CN" alt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：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25-34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33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你们要先求他的国，和他的义。这些东西都要加给你们了。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34 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所以不要为明天忧虑。因为明天自有明天的忧虑。一天的难处一天当就够了</a:t>
            </a:r>
            <a:r>
              <a:rPr lang="zh-CN" altLang="en-US" sz="32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ea typeface="微软简中圆" pitchFamily="2" charset="-122"/>
              </a:rPr>
              <a:t>。</a:t>
            </a:r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  <a:ea typeface="微软简中圆" pitchFamily="2" charset="-122"/>
              </a:rPr>
              <a:t>忧虑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  <a:latin typeface="Bwgrkl" pitchFamily="2" charset="0"/>
              </a:rPr>
              <a:t>merimna,w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Bwgrkl" pitchFamily="2" charset="0"/>
              </a:rPr>
              <a:t> </a:t>
            </a:r>
            <a:endParaRPr lang="en-US" sz="5400" b="1" dirty="0" smtClean="0">
              <a:solidFill>
                <a:schemeClr val="accent1">
                  <a:lumMod val="75000"/>
                </a:schemeClr>
              </a:solidFill>
              <a:latin typeface="Bwgrkl" pitchFamily="2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be </a:t>
            </a: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anxious, worry about; care for, be concerned about </a:t>
            </a:r>
            <a:r>
              <a:rPr lang="zh-CN" altLang="en-US" sz="3200" dirty="0" smtClean="0">
                <a:latin typeface="Matura MT Script Capitals" pitchFamily="66" charset="0"/>
                <a:ea typeface="微软简中圆" pitchFamily="2" charset="-122"/>
              </a:rPr>
              <a:t>焦急，担忧</a:t>
            </a: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  (</a:t>
            </a:r>
            <a:r>
              <a:rPr lang="zh-CN" altLang="en-US" sz="3200" dirty="0" smtClean="0">
                <a:latin typeface="Matura MT Script Capitals" pitchFamily="66" charset="0"/>
                <a:ea typeface="微软简中圆" pitchFamily="2" charset="-122"/>
              </a:rPr>
              <a:t>太</a:t>
            </a: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 6:25, 28; </a:t>
            </a:r>
            <a:r>
              <a:rPr lang="zh-CN" altLang="en-US" sz="3200" dirty="0" smtClean="0">
                <a:latin typeface="Matura MT Script Capitals" pitchFamily="66" charset="0"/>
                <a:ea typeface="微软简中圆" pitchFamily="2" charset="-122"/>
              </a:rPr>
              <a:t>路</a:t>
            </a: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12:22, 26; </a:t>
            </a:r>
            <a:r>
              <a:rPr lang="zh-CN" altLang="en-US" sz="3200" dirty="0" smtClean="0">
                <a:latin typeface="Matura MT Script Capitals" pitchFamily="66" charset="0"/>
                <a:ea typeface="微软简中圆" pitchFamily="2" charset="-122"/>
              </a:rPr>
              <a:t>腓</a:t>
            </a:r>
            <a:r>
              <a:rPr lang="en-US" sz="3200" dirty="0" smtClean="0">
                <a:latin typeface="Matura MT Script Capitals" pitchFamily="66" charset="0"/>
                <a:ea typeface="微软简中圆" pitchFamily="2" charset="-122"/>
              </a:rPr>
              <a:t>4:6)  </a:t>
            </a:r>
            <a:r>
              <a:rPr lang="en-US" sz="3200" b="1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“</a:t>
            </a:r>
            <a:r>
              <a:rPr lang="zh-CN" altLang="en-US" sz="3200" b="1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忧虑</a:t>
            </a:r>
            <a:r>
              <a:rPr lang="en-US" sz="3200" b="1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”</a:t>
            </a:r>
            <a:r>
              <a:rPr lang="zh-CN" altLang="en-US" sz="3200" b="1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在这里是指心思被难处完全占据，以至于</a:t>
            </a:r>
            <a:r>
              <a:rPr lang="zh-CN" altLang="en-US" sz="3200" b="1" u="heavy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无法做出适当的决定，采取适当的行动</a:t>
            </a:r>
            <a:r>
              <a:rPr lang="zh-CN" altLang="en-US" sz="3200" b="1" dirty="0" smtClean="0">
                <a:solidFill>
                  <a:srgbClr val="C00000"/>
                </a:solidFill>
                <a:latin typeface="Corbel" pitchFamily="34" charset="0"/>
                <a:ea typeface="微软简中圆" pitchFamily="2" charset="-122"/>
              </a:rPr>
              <a:t>。</a:t>
            </a:r>
            <a:endParaRPr lang="en-US" sz="3200" b="1" dirty="0" smtClean="0">
              <a:solidFill>
                <a:srgbClr val="C00000"/>
              </a:solidFill>
              <a:latin typeface="Corbel" pitchFamily="34" charset="0"/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这世上有许多足以使我们忧虑的事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务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主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耶稣并没有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说，我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们不会有什么难处，所以忧虑是没有必要的。他说，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“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所以不要为明天忧虑。因为明天自有明天的忧虑。一天的难处一天当就够了。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”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我是否常忧虑不值得忧虑的事务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?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不要为生命忧虑，吃什么，喝什么。为身体忧虑，穿什么。生命不胜于饮食麽，身体不胜于衣裳麽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。</a:t>
            </a:r>
            <a:endParaRPr lang="en-US" altLang="zh-CN" sz="3200" b="1" dirty="0" smtClean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我们的</a:t>
            </a: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神是顾念我们的生命，并供应我们生活所需的神。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我是否关心值得关心的事务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?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2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你们要先求他的国，和他的义。这些东西都要加给你们了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700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你为何忧虑? What Are You Worry About? </vt:lpstr>
      <vt:lpstr>马太福音 6：25-34</vt:lpstr>
      <vt:lpstr>马太福音 6：25-34</vt:lpstr>
      <vt:lpstr>马太福音 6：25-34</vt:lpstr>
      <vt:lpstr>马太福音 6：25-34</vt:lpstr>
      <vt:lpstr>忧虑</vt:lpstr>
      <vt:lpstr>这世上有许多足以使我们忧虑的事务</vt:lpstr>
      <vt:lpstr>我是否常忧虑不值得忧虑的事务?</vt:lpstr>
      <vt:lpstr>我是否关心值得关心的事务?</vt:lpstr>
      <vt:lpstr>结语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你为何忧虑? </dc:title>
  <dc:creator>rjamesho</dc:creator>
  <cp:lastModifiedBy>rjamesho</cp:lastModifiedBy>
  <cp:revision>12</cp:revision>
  <dcterms:created xsi:type="dcterms:W3CDTF">2013-11-10T04:25:23Z</dcterms:created>
  <dcterms:modified xsi:type="dcterms:W3CDTF">2013-11-10T04:48:35Z</dcterms:modified>
</cp:coreProperties>
</file>