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0" r:id="rId2"/>
  </p:sldMasterIdLst>
  <p:notesMasterIdLst>
    <p:notesMasterId r:id="rId21"/>
  </p:notesMasterIdLst>
  <p:sldIdLst>
    <p:sldId id="256" r:id="rId3"/>
    <p:sldId id="257" r:id="rId4"/>
    <p:sldId id="258" r:id="rId5"/>
    <p:sldId id="259" r:id="rId6"/>
    <p:sldId id="260" r:id="rId7"/>
    <p:sldId id="261" r:id="rId8"/>
    <p:sldId id="266" r:id="rId9"/>
    <p:sldId id="267" r:id="rId10"/>
    <p:sldId id="268" r:id="rId11"/>
    <p:sldId id="271" r:id="rId12"/>
    <p:sldId id="273" r:id="rId13"/>
    <p:sldId id="274" r:id="rId14"/>
    <p:sldId id="276" r:id="rId15"/>
    <p:sldId id="855" r:id="rId16"/>
    <p:sldId id="856" r:id="rId17"/>
    <p:sldId id="857" r:id="rId18"/>
    <p:sldId id="858" r:id="rId19"/>
    <p:sldId id="293" r:id="rId2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44" roundtripDataSignature="AMtx7mjqFZlHTT9FhXzibS6mwnaILlHbn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946" autoAdjust="0"/>
  </p:normalViewPr>
  <p:slideViewPr>
    <p:cSldViewPr snapToGrid="0">
      <p:cViewPr varScale="1">
        <p:scale>
          <a:sx n="42" d="100"/>
          <a:sy n="42" d="100"/>
        </p:scale>
        <p:origin x="192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47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46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45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4" Type="http://customschemas.google.com/relationships/presentationmetadata" Target="meta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cnbible.com/cuvmps/matthew/4.htm#footnotes" TargetMode="External"/><Relationship Id="rId13" Type="http://schemas.openxmlformats.org/officeDocument/2006/relationships/hyperlink" Target="https://cnbible.com/matthew/4-10.htm" TargetMode="External"/><Relationship Id="rId3" Type="http://schemas.openxmlformats.org/officeDocument/2006/relationships/hyperlink" Target="https://cnbible.com/matthew/4-1.htm" TargetMode="External"/><Relationship Id="rId7" Type="http://schemas.openxmlformats.org/officeDocument/2006/relationships/hyperlink" Target="https://cnbible.com/matthew/4-5.htm" TargetMode="External"/><Relationship Id="rId12" Type="http://schemas.openxmlformats.org/officeDocument/2006/relationships/hyperlink" Target="https://cnbible.com/matthew/4-9.htm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cnbible.com/matthew/4-4.htm" TargetMode="External"/><Relationship Id="rId11" Type="http://schemas.openxmlformats.org/officeDocument/2006/relationships/hyperlink" Target="https://cnbible.com/matthew/4-8.htm" TargetMode="External"/><Relationship Id="rId5" Type="http://schemas.openxmlformats.org/officeDocument/2006/relationships/hyperlink" Target="https://cnbible.com/matthew/4-3.htm" TargetMode="External"/><Relationship Id="rId10" Type="http://schemas.openxmlformats.org/officeDocument/2006/relationships/hyperlink" Target="https://cnbible.com/matthew/4-7.htm" TargetMode="External"/><Relationship Id="rId4" Type="http://schemas.openxmlformats.org/officeDocument/2006/relationships/hyperlink" Target="https://cnbible.com/matthew/4-2.htm" TargetMode="External"/><Relationship Id="rId9" Type="http://schemas.openxmlformats.org/officeDocument/2006/relationships/hyperlink" Target="https://cnbible.com/matthew/4-6.htm" TargetMode="External"/><Relationship Id="rId14" Type="http://schemas.openxmlformats.org/officeDocument/2006/relationships/hyperlink" Target="https://cnbible.com/matthew/4-11.htm" TargetMode="Externa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nbible.com/2_peter/1-6.htm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cnbible.com/2_peter/1-7.htm" TargetMode="Externa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0" name="Google Shape;290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教会的宗教化；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zh-CN"/>
              <a:t>事工的结果化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信仰的世俗化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社会的偶像话；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生活的享受化；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文化的自由化；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团体的族群化；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1" name="Google Shape;291;p1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4" name="Google Shape;304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教会的宗教化；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zh-CN"/>
              <a:t>事工的结果化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信仰的世俗化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社会的偶像话；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生活的享受化；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文化的自由化；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团体的族群化；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5" name="Google Shape;305;p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1" name="Google Shape;311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教会的宗教化；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zh-CN"/>
              <a:t>事工的结果化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信仰的世俗化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社会的偶像话；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生活的享受化；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文化的自由化；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团体的族群化；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2" name="Google Shape;312;p1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25" name="Google Shape;325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2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Google Shape;469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70" name="Google Shape;470;p3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1" name="Google Shape;471;p3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18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12ec704f99b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12ec704f99b_0_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dirty="0">
                <a:hlinkClick r:id="rId3"/>
              </a:rPr>
              <a:t>1 </a:t>
            </a:r>
            <a:r>
              <a:rPr lang="zh-CN" altLang="en-US" dirty="0"/>
              <a:t>当时，耶稣被圣灵引到旷野，受魔鬼的试探。 </a:t>
            </a:r>
            <a:r>
              <a:rPr lang="en-US" altLang="zh-CN" dirty="0">
                <a:hlinkClick r:id="rId4"/>
              </a:rPr>
              <a:t>2 </a:t>
            </a:r>
            <a:r>
              <a:rPr lang="zh-CN" altLang="en-US" dirty="0"/>
              <a:t>他禁食四十昼夜，后来就饿了。 </a:t>
            </a:r>
            <a:r>
              <a:rPr lang="en-US" altLang="zh-CN" dirty="0">
                <a:hlinkClick r:id="rId5"/>
              </a:rPr>
              <a:t>3 </a:t>
            </a:r>
            <a:r>
              <a:rPr lang="zh-CN" altLang="en-US" dirty="0"/>
              <a:t>那试探人的进前来，对他说：“你若是神的儿子，可以吩咐这些石头变成食物！” </a:t>
            </a:r>
            <a:r>
              <a:rPr lang="en-US" altLang="zh-CN" dirty="0">
                <a:hlinkClick r:id="rId6"/>
              </a:rPr>
              <a:t>4 </a:t>
            </a:r>
            <a:r>
              <a:rPr lang="zh-CN" altLang="en-US" dirty="0"/>
              <a:t>耶稣却回答说：“经上记着说：‘人活着不是单靠食物，乃是靠神口里所出的一切话。’” </a:t>
            </a:r>
            <a:r>
              <a:rPr lang="en-US" altLang="zh-CN" dirty="0">
                <a:hlinkClick r:id="rId7"/>
              </a:rPr>
              <a:t>5 </a:t>
            </a:r>
            <a:r>
              <a:rPr lang="zh-CN" altLang="en-US" dirty="0"/>
              <a:t>魔鬼就带他进了圣城，叫他站在殿顶</a:t>
            </a:r>
            <a:r>
              <a:rPr lang="zh-CN" altLang="en-US" dirty="0">
                <a:hlinkClick r:id="rId8" tooltip="4:5 “顶”原文作“翅”。"/>
              </a:rPr>
              <a:t> </a:t>
            </a:r>
            <a:r>
              <a:rPr lang="en-US" altLang="zh-CN" dirty="0">
                <a:hlinkClick r:id="rId8" tooltip="4:5 “顶”原文作“翅”。"/>
              </a:rPr>
              <a:t>a</a:t>
            </a:r>
            <a:r>
              <a:rPr lang="zh-CN" altLang="en-US" dirty="0"/>
              <a:t>上， </a:t>
            </a:r>
            <a:r>
              <a:rPr lang="en-US" altLang="zh-CN" dirty="0">
                <a:hlinkClick r:id="rId9"/>
              </a:rPr>
              <a:t>6 </a:t>
            </a:r>
            <a:r>
              <a:rPr lang="zh-CN" altLang="en-US" dirty="0"/>
              <a:t>对他说：“你若是神的儿子，可以跳下去！因为经上记着说：‘主要为你吩咐他的使者用手托着你，免得你的脚碰在石头上。’” </a:t>
            </a:r>
            <a:r>
              <a:rPr lang="en-US" altLang="zh-CN" dirty="0">
                <a:hlinkClick r:id="rId10"/>
              </a:rPr>
              <a:t>7 </a:t>
            </a:r>
            <a:r>
              <a:rPr lang="zh-CN" altLang="en-US" dirty="0"/>
              <a:t>耶稣对他说：“经上又记着说：‘不可试探主你的神。’” </a:t>
            </a:r>
            <a:r>
              <a:rPr lang="en-US" altLang="zh-CN" dirty="0">
                <a:hlinkClick r:id="rId11"/>
              </a:rPr>
              <a:t>8 </a:t>
            </a:r>
            <a:r>
              <a:rPr lang="zh-CN" altLang="en-US" dirty="0"/>
              <a:t>魔鬼又带他上了一座最高的山，将世上的万国与万国的荣华都指给他看， </a:t>
            </a:r>
            <a:r>
              <a:rPr lang="en-US" altLang="zh-CN" dirty="0">
                <a:hlinkClick r:id="rId12"/>
              </a:rPr>
              <a:t>9 </a:t>
            </a:r>
            <a:r>
              <a:rPr lang="zh-CN" altLang="en-US" dirty="0"/>
              <a:t>对他说：“你若俯伏拜我，我就把这一切都赐给你。” </a:t>
            </a:r>
            <a:r>
              <a:rPr lang="en-US" altLang="zh-CN" dirty="0">
                <a:hlinkClick r:id="rId13"/>
              </a:rPr>
              <a:t>10 </a:t>
            </a:r>
            <a:r>
              <a:rPr lang="zh-CN" altLang="en-US" dirty="0"/>
              <a:t>耶稣说：“撒旦</a:t>
            </a:r>
            <a:r>
              <a:rPr lang="zh-CN" altLang="en-US" dirty="0">
                <a:hlinkClick r:id="rId8" tooltip="4:10 “撒旦”就是“抵挡”的意思，乃魔鬼的别名。"/>
              </a:rPr>
              <a:t> </a:t>
            </a:r>
            <a:r>
              <a:rPr lang="en-US" altLang="zh-CN" dirty="0">
                <a:hlinkClick r:id="rId8" tooltip="4:10 “撒旦”就是“抵挡”的意思，乃魔鬼的别名。"/>
              </a:rPr>
              <a:t>b</a:t>
            </a:r>
            <a:r>
              <a:rPr lang="zh-CN" altLang="en-US" dirty="0"/>
              <a:t>，退去吧！因为经上记着说：‘当拜主你的神，单要侍奉他。’” </a:t>
            </a:r>
            <a:r>
              <a:rPr lang="en-US" altLang="zh-CN" dirty="0">
                <a:hlinkClick r:id="rId14"/>
              </a:rPr>
              <a:t>11 </a:t>
            </a:r>
            <a:r>
              <a:rPr lang="zh-CN" altLang="en-US" dirty="0"/>
              <a:t>于是魔鬼离了耶稣，有天使来伺候他。</a:t>
            </a:r>
            <a:endParaRPr dirty="0"/>
          </a:p>
        </p:txBody>
      </p:sp>
      <p:sp>
        <p:nvSpPr>
          <p:cNvPr id="168" name="Google Shape;168;g12ec704f99b_0_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 altLang="zh-CN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4" name="Google Shape;1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6" name="Google Shape;186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zh-CN"/>
              <a:t>彼后1:5-7 正因这缘故，你们要分外地殷勤：有了信心，又要加上德行；有了德行，又要加上知识； </a:t>
            </a:r>
            <a:r>
              <a:rPr lang="zh-CN" u="sng">
                <a:solidFill>
                  <a:schemeClr val="hlink"/>
                </a:solidFill>
                <a:hlinkClick r:id="rId3"/>
              </a:rPr>
              <a:t>6 </a:t>
            </a:r>
            <a:r>
              <a:rPr lang="zh-CN"/>
              <a:t>有了知识，又要加上节制；有了节制，又要加上忍耐；有了忍耐，又要加上虔敬； </a:t>
            </a:r>
            <a:r>
              <a:rPr lang="zh-CN" u="sng">
                <a:solidFill>
                  <a:schemeClr val="hlink"/>
                </a:solidFill>
                <a:hlinkClick r:id="rId4"/>
              </a:rPr>
              <a:t>7 </a:t>
            </a:r>
            <a:r>
              <a:rPr lang="zh-CN"/>
              <a:t>有了虔敬，又要加上爱弟兄的心；有了爱弟兄的心，又要加上爱众人的心。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zh-CN" sz="1200">
                <a:latin typeface="Arial"/>
                <a:ea typeface="Arial"/>
                <a:cs typeface="Arial"/>
                <a:sym typeface="Arial"/>
              </a:rPr>
              <a:t>凡事谦虚、温柔、忍耐，用爱心互相宽容，用和平彼此联络，竭力保守圣灵所赐</a:t>
            </a:r>
            <a:r>
              <a:rPr lang="zh-CN" sz="12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合而为一</a:t>
            </a:r>
            <a:r>
              <a:rPr lang="zh-CN" sz="1200">
                <a:latin typeface="Arial"/>
                <a:ea typeface="Arial"/>
                <a:cs typeface="Arial"/>
                <a:sym typeface="Arial"/>
              </a:rPr>
              <a:t>（的心）。（弗4:2-3）</a:t>
            </a:r>
            <a:endParaRPr sz="12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 </a:t>
            </a:r>
            <a:endParaRPr/>
          </a:p>
        </p:txBody>
      </p:sp>
      <p:sp>
        <p:nvSpPr>
          <p:cNvPr id="187" name="Google Shape;187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12ec704f99b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Google Shape;229;g12ec704f99b_0_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g12ec704f99b_0_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 altLang="zh-CN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6" name="Google Shape;236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zh-CN" sz="1800" b="0" i="0" u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在地上有很多不同的地方、不同的文化、不同的政治体系，所面对的挑战看上去不一样、经历也不一样，苦难不一样，但是从属灵上来说，教会和基督徒个人所经历的磨难及困苦，都是被神所差遣进入这个世界作见证的过程。很多都是撒旦魔鬼攻击、引诱、欺骗、捕获神的儿女的手段，有些是明显的生命威胁、生活上的逼迫、艰难；有些是生活环境很时尚、舒适、很自由；他们的目的无非是要让人不相信基督、怀疑基督、远离基督、三心二意、不忠心服事。所以不论我们面对什么样的文化环境、政治体系，都不要把眼睛定睛在这些上面，都要真正地尊主为大，在生活里活出基督的旨意，在教会里谦卑顺服的服事，在主爱里互相建立，在成长里连于耶稣基督。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237" name="Google Shape;237;p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altLang="zh-CN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8" name="Google Shape;268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政治、经济、商贸的中心</a:t>
            </a:r>
            <a:endParaRPr/>
          </a:p>
        </p:txBody>
      </p:sp>
      <p:sp>
        <p:nvSpPr>
          <p:cNvPr id="269" name="Google Shape;269;p1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4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5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5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5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5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5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5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5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5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5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5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3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43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43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43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43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53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53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9" name="Google Shape;99;p53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53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53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54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54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5" name="Google Shape;105;p54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54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54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5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55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111" name="Google Shape;111;p55"/>
          <p:cNvSpPr txBox="1">
            <a:spLocks noGrp="1"/>
          </p:cNvSpPr>
          <p:nvPr>
            <p:ph type="body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112" name="Google Shape;112;p55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55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55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6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56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8" name="Google Shape;118;p56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119" name="Google Shape;119;p56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0" name="Google Shape;120;p56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121" name="Google Shape;121;p56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56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56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57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57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57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57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58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58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58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59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59"/>
          <p:cNvSpPr txBox="1">
            <a:spLocks noGrp="1"/>
          </p:cNvSpPr>
          <p:nvPr>
            <p:ph type="body"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36" name="Google Shape;136;p59"/>
          <p:cNvSpPr txBox="1">
            <a:spLocks noGrp="1"/>
          </p:cNvSpPr>
          <p:nvPr>
            <p:ph type="body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37" name="Google Shape;137;p59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59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59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0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60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43" name="Google Shape;143;p60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44" name="Google Shape;144;p60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60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60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1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61"/>
          <p:cNvSpPr txBox="1">
            <a:spLocks noGrp="1"/>
          </p:cNvSpPr>
          <p:nvPr>
            <p:ph type="body" idx="1"/>
          </p:nvPr>
        </p:nvSpPr>
        <p:spPr>
          <a:xfrm rot="5400000">
            <a:off x="3833019" y="-1623218"/>
            <a:ext cx="4525963" cy="109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0" name="Google Shape;150;p61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61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p61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62"/>
          <p:cNvSpPr txBox="1">
            <a:spLocks noGrp="1"/>
          </p:cNvSpPr>
          <p:nvPr>
            <p:ph type="title"/>
          </p:nvPr>
        </p:nvSpPr>
        <p:spPr>
          <a:xfrm rot="5400000">
            <a:off x="7285038" y="1828802"/>
            <a:ext cx="5851525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62"/>
          <p:cNvSpPr txBox="1">
            <a:spLocks noGrp="1"/>
          </p:cNvSpPr>
          <p:nvPr>
            <p:ph type="body" idx="1"/>
          </p:nvPr>
        </p:nvSpPr>
        <p:spPr>
          <a:xfrm rot="5400000">
            <a:off x="1697038" y="-812799"/>
            <a:ext cx="5851525" cy="80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6" name="Google Shape;156;p6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62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62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4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4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4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4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4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4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4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4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4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4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4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4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4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4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4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4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4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4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4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4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4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4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4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5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5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5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5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5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5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3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3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3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3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42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6" name="Google Shape;86;p42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7" name="Google Shape;87;p4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Google Shape;88;p42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Google Shape;89;p42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g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nbible.com/matthew/4-4.ht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"/>
          <p:cNvSpPr txBox="1">
            <a:spLocks noGrp="1"/>
          </p:cNvSpPr>
          <p:nvPr>
            <p:ph type="ctrTitle"/>
          </p:nvPr>
        </p:nvSpPr>
        <p:spPr>
          <a:xfrm>
            <a:off x="2609262" y="2781088"/>
            <a:ext cx="7455623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zh-CN" sz="4800">
                <a:latin typeface="Arial"/>
                <a:ea typeface="Arial"/>
                <a:cs typeface="Arial"/>
                <a:sym typeface="Arial"/>
              </a:rPr>
              <a:t>神在呼唤得胜者</a:t>
            </a:r>
            <a:br>
              <a:rPr lang="zh-CN" sz="2800">
                <a:latin typeface="Arial"/>
                <a:ea typeface="Arial"/>
                <a:cs typeface="Arial"/>
                <a:sym typeface="Arial"/>
              </a:rPr>
            </a:br>
            <a:r>
              <a:rPr lang="zh-CN" sz="2800">
                <a:latin typeface="Arial"/>
                <a:ea typeface="Arial"/>
                <a:cs typeface="Arial"/>
                <a:sym typeface="Arial"/>
              </a:rPr>
              <a:t>God calls the Victor</a:t>
            </a:r>
            <a:r>
              <a:rPr lang="zh-CN" sz="2800"/>
              <a:t>s</a:t>
            </a:r>
            <a:r>
              <a:rPr lang="zh-CN" sz="2800">
                <a:latin typeface="Arial"/>
                <a:ea typeface="Arial"/>
                <a:cs typeface="Arial"/>
                <a:sym typeface="Arial"/>
              </a:rPr>
              <a:t>  </a:t>
            </a:r>
            <a:endParaRPr sz="2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1"/>
          <p:cNvSpPr txBox="1">
            <a:spLocks noGrp="1"/>
          </p:cNvSpPr>
          <p:nvPr>
            <p:ph type="subTitle" idx="1"/>
          </p:nvPr>
        </p:nvSpPr>
        <p:spPr>
          <a:xfrm>
            <a:off x="3856200" y="4704275"/>
            <a:ext cx="4687500" cy="204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zh-CN" dirty="0"/>
              <a:t>启示录3</a:t>
            </a:r>
            <a:r>
              <a:rPr lang="en-US" altLang="zh-CN" dirty="0"/>
              <a:t>:14-22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zh-CN" dirty="0"/>
              <a:t>May </a:t>
            </a:r>
            <a:r>
              <a:rPr lang="en-US" altLang="zh-CN" dirty="0"/>
              <a:t>29</a:t>
            </a:r>
            <a:r>
              <a:rPr lang="zh-CN" dirty="0"/>
              <a:t>, 2022</a:t>
            </a:r>
            <a:endParaRPr dirty="0"/>
          </a:p>
          <a:p>
            <a:pPr marL="0" indent="0"/>
            <a:r>
              <a:rPr lang="zh-CN" altLang="en-US" dirty="0"/>
              <a:t>麻省福音堂</a:t>
            </a: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</p:txBody>
      </p:sp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EB5296E1-071B-2474-5BEF-BC5E8176BB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7362" y="374650"/>
            <a:ext cx="3305175" cy="800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822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22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322"/>
                            </p:stCondLst>
                            <p:childTnLst>
                              <p:par>
                                <p:cTn id="1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822"/>
                            </p:stCondLst>
                            <p:childTnLst>
                              <p:par>
                                <p:cTn id="1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zh-CN" altLang="en-US" dirty="0">
                <a:latin typeface="Arial"/>
                <a:ea typeface="Arial"/>
                <a:cs typeface="Arial"/>
                <a:sym typeface="Arial"/>
              </a:rPr>
              <a:t>面对的问题</a:t>
            </a:r>
            <a:r>
              <a:rPr lang="zh-CN" dirty="0">
                <a:latin typeface="Arial"/>
                <a:ea typeface="Arial"/>
                <a:cs typeface="Arial"/>
                <a:sym typeface="Arial"/>
              </a:rPr>
              <a:t>-</a:t>
            </a:r>
            <a:r>
              <a:rPr lang="en-US" altLang="zh-CN" dirty="0">
                <a:latin typeface="Arial"/>
                <a:ea typeface="Arial"/>
                <a:cs typeface="Arial"/>
                <a:sym typeface="Arial"/>
              </a:rPr>
              <a:t>2.</a:t>
            </a:r>
            <a:r>
              <a:rPr lang="zh-CN" altLang="en-US" dirty="0">
                <a:latin typeface="Arial"/>
                <a:ea typeface="Arial"/>
                <a:cs typeface="Arial"/>
                <a:sym typeface="Arial"/>
              </a:rPr>
              <a:t>宗教化的教会</a:t>
            </a:r>
            <a:br>
              <a:rPr lang="en-US" altLang="zh-CN" dirty="0">
                <a:latin typeface="Arial"/>
                <a:ea typeface="Arial"/>
                <a:cs typeface="Arial"/>
                <a:sym typeface="Arial"/>
              </a:rPr>
            </a:br>
            <a:r>
              <a:rPr lang="zh-CN" dirty="0">
                <a:latin typeface="Arial"/>
                <a:ea typeface="Arial"/>
                <a:cs typeface="Arial"/>
                <a:sym typeface="Arial"/>
              </a:rPr>
              <a:t>别迦摩、撒狄</a:t>
            </a:r>
            <a:endParaRPr dirty="0"/>
          </a:p>
        </p:txBody>
      </p:sp>
      <p:sp>
        <p:nvSpPr>
          <p:cNvPr id="294" name="Google Shape;294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840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143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zh-CN" sz="3600" dirty="0"/>
              <a:t>1）</a:t>
            </a:r>
            <a:r>
              <a:rPr lang="zh-CN" sz="3600" dirty="0">
                <a:latin typeface="Arial"/>
                <a:ea typeface="Arial"/>
                <a:cs typeface="Arial"/>
                <a:sym typeface="Arial"/>
              </a:rPr>
              <a:t>服从了巴兰的教训；</a:t>
            </a:r>
            <a:endParaRPr sz="3600" dirty="0">
              <a:latin typeface="Arial"/>
              <a:ea typeface="Arial"/>
              <a:cs typeface="Arial"/>
              <a:sym typeface="Arial"/>
            </a:endParaRPr>
          </a:p>
          <a:p>
            <a:pPr marL="635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zh-CN" sz="3600" dirty="0">
                <a:latin typeface="Arial"/>
                <a:ea typeface="Arial"/>
                <a:cs typeface="Arial"/>
                <a:sym typeface="Arial"/>
              </a:rPr>
              <a:t>2）服从了尼哥拉一党的教训；</a:t>
            </a:r>
            <a:endParaRPr sz="3600" dirty="0">
              <a:latin typeface="Arial"/>
              <a:ea typeface="Arial"/>
              <a:cs typeface="Arial"/>
              <a:sym typeface="Arial"/>
            </a:endParaRPr>
          </a:p>
          <a:p>
            <a:pPr marL="635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zh-CN" sz="3600" dirty="0">
                <a:latin typeface="Arial"/>
                <a:ea typeface="Arial"/>
                <a:cs typeface="Arial"/>
                <a:sym typeface="Arial"/>
              </a:rPr>
              <a:t>3）名上是活，真实是死；</a:t>
            </a:r>
            <a:endParaRPr sz="3600" dirty="0">
              <a:latin typeface="Arial"/>
              <a:ea typeface="Arial"/>
              <a:cs typeface="Arial"/>
              <a:sym typeface="Arial"/>
            </a:endParaRPr>
          </a:p>
          <a:p>
            <a:pPr marL="635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zh-CN" sz="3600" dirty="0">
                <a:latin typeface="Arial"/>
                <a:ea typeface="Arial"/>
                <a:cs typeface="Arial"/>
                <a:sym typeface="Arial"/>
              </a:rPr>
              <a:t>4</a:t>
            </a:r>
            <a:r>
              <a:rPr lang="zh-CN" altLang="en-US" sz="3600" dirty="0"/>
              <a:t>）</a:t>
            </a:r>
            <a:r>
              <a:rPr lang="zh-CN" sz="3600" dirty="0">
                <a:latin typeface="Arial"/>
                <a:ea typeface="Arial"/>
                <a:cs typeface="Arial"/>
                <a:sym typeface="Arial"/>
              </a:rPr>
              <a:t>与社会联姻；</a:t>
            </a:r>
            <a:endParaRPr sz="3600" dirty="0">
              <a:latin typeface="Arial"/>
              <a:ea typeface="Arial"/>
              <a:cs typeface="Arial"/>
              <a:sym typeface="Arial"/>
            </a:endParaRPr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zh-CN" sz="2200" b="1" dirty="0"/>
              <a:t>服事的宗教化；</a:t>
            </a:r>
            <a:endParaRPr sz="2200" b="1" dirty="0"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zh-CN" sz="2200" b="1" dirty="0"/>
              <a:t>事工的结果化</a:t>
            </a:r>
            <a:endParaRPr sz="2200" b="1" dirty="0"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zh-CN" sz="2200" b="1" dirty="0"/>
              <a:t>信仰的世俗化</a:t>
            </a:r>
            <a:endParaRPr sz="2200" b="1" dirty="0"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zh-CN" sz="2200" b="1" dirty="0"/>
              <a:t>生命的偶像话；</a:t>
            </a:r>
            <a:endParaRPr sz="2200" b="1" dirty="0"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zh-CN" sz="2200" b="1" dirty="0"/>
              <a:t>生活的享受化；</a:t>
            </a:r>
            <a:endParaRPr sz="2200" b="1" dirty="0"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zh-CN" sz="2200" b="1" dirty="0"/>
              <a:t>文化的自由化；</a:t>
            </a:r>
            <a:endParaRPr sz="2200" b="1" dirty="0">
              <a:latin typeface="Arial"/>
              <a:ea typeface="Arial"/>
              <a:cs typeface="Arial"/>
              <a:sym typeface="Arial"/>
            </a:endParaRPr>
          </a:p>
          <a:p>
            <a:pPr marL="1143000" lvl="2" indent="-11112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  <a:p>
            <a:pPr marL="685800" lvl="1" indent="-8763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 algn="ctr">
              <a:buSzPts val="4400"/>
            </a:pPr>
            <a:r>
              <a:rPr lang="zh-CN" altLang="en-US" dirty="0"/>
              <a:t>面对的问题：</a:t>
            </a:r>
            <a:r>
              <a:rPr lang="zh-CN" dirty="0">
                <a:latin typeface="Arial"/>
                <a:ea typeface="Arial"/>
                <a:cs typeface="Arial"/>
                <a:sym typeface="Arial"/>
              </a:rPr>
              <a:t>3</a:t>
            </a:r>
            <a:r>
              <a:rPr lang="en-US" altLang="zh-CN" dirty="0"/>
              <a:t>.</a:t>
            </a:r>
            <a:r>
              <a:rPr lang="zh-CN" altLang="en-US" dirty="0"/>
              <a:t> 进入异</a:t>
            </a:r>
            <a:r>
              <a:rPr lang="en-US" altLang="zh-CN" dirty="0"/>
              <a:t>/</a:t>
            </a:r>
            <a:r>
              <a:rPr lang="zh-CN" altLang="en-US" dirty="0"/>
              <a:t>极端的教会</a:t>
            </a:r>
            <a:br>
              <a:rPr lang="en-US" altLang="zh-CN" dirty="0"/>
            </a:br>
            <a:r>
              <a:rPr lang="zh-CN" dirty="0">
                <a:latin typeface="Arial"/>
                <a:ea typeface="Arial"/>
                <a:cs typeface="Arial"/>
                <a:sym typeface="Arial"/>
              </a:rPr>
              <a:t>推雅推喇教会</a:t>
            </a:r>
            <a:endParaRPr dirty="0"/>
          </a:p>
        </p:txBody>
      </p:sp>
      <p:sp>
        <p:nvSpPr>
          <p:cNvPr id="308" name="Google Shape;308;p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840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635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zh-CN" sz="3600" dirty="0"/>
              <a:t>1）</a:t>
            </a:r>
            <a:r>
              <a:rPr lang="zh-CN" sz="3600" dirty="0">
                <a:latin typeface="Arial"/>
                <a:ea typeface="Arial"/>
                <a:cs typeface="Arial"/>
                <a:sym typeface="Arial"/>
              </a:rPr>
              <a:t>就是你容让那自称是先知的妇人耶洗别教导我的仆人，引诱他们行奸淫，吃祭偶像之物。</a:t>
            </a:r>
            <a:endParaRPr sz="3600" dirty="0">
              <a:latin typeface="Arial"/>
              <a:ea typeface="Arial"/>
              <a:cs typeface="Arial"/>
              <a:sym typeface="Arial"/>
            </a:endParaRPr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endParaRPr lang="en-US" altLang="zh-CN" sz="2200" b="1" dirty="0"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zh-CN" sz="2200" b="1" dirty="0"/>
              <a:t>杀害耶和华的先知（王上18:4,13);</a:t>
            </a:r>
            <a:endParaRPr dirty="0"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zh-CN" sz="2200" b="1" dirty="0"/>
              <a:t>供养侍奉巴力先知 ：收买人心(王上18:19)；</a:t>
            </a:r>
            <a:endParaRPr dirty="0"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zh-CN" sz="2200" b="1" dirty="0"/>
              <a:t>逼迫、追杀神的仆人--先知以利亚（王上19:2)；</a:t>
            </a:r>
            <a:endParaRPr dirty="0"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zh-CN" sz="2200" b="1" dirty="0"/>
              <a:t>设计害死无辜人（王上21:7,11,15,)</a:t>
            </a:r>
            <a:endParaRPr dirty="0"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zh-CN" sz="2200" b="1" dirty="0"/>
              <a:t>对人的辖制：（王上21:25)</a:t>
            </a:r>
            <a:endParaRPr dirty="0"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zh-CN" sz="2200" b="1" dirty="0"/>
              <a:t>对教会的破坏：耶洗别的女儿亚他利雅嫁给了犹大王约兰，于是连南部的犹大国也难免受耶洗别的邪恶精神影响。</a:t>
            </a:r>
            <a:endParaRPr dirty="0"/>
          </a:p>
          <a:p>
            <a:pPr marL="685800" lvl="1" indent="-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zh-CN" altLang="en-US" dirty="0"/>
              <a:t>教会的问题：</a:t>
            </a:r>
            <a:r>
              <a:rPr lang="zh-CN" dirty="0">
                <a:latin typeface="Arial"/>
                <a:ea typeface="Arial"/>
                <a:cs typeface="Arial"/>
                <a:sym typeface="Arial"/>
              </a:rPr>
              <a:t>3</a:t>
            </a:r>
            <a:r>
              <a:rPr lang="en-US" altLang="zh-CN" dirty="0"/>
              <a:t>.</a:t>
            </a:r>
            <a:r>
              <a:rPr lang="zh-CN" altLang="en-US" dirty="0"/>
              <a:t> 进入异</a:t>
            </a:r>
            <a:r>
              <a:rPr lang="en-US" altLang="zh-CN" dirty="0"/>
              <a:t>/</a:t>
            </a:r>
            <a:r>
              <a:rPr lang="zh-CN" altLang="en-US" dirty="0"/>
              <a:t>极端的教会</a:t>
            </a:r>
            <a:br>
              <a:rPr lang="en-US" altLang="zh-CN" dirty="0"/>
            </a:br>
            <a:r>
              <a:rPr lang="zh-CN" dirty="0">
                <a:latin typeface="Arial"/>
                <a:ea typeface="Arial"/>
                <a:cs typeface="Arial"/>
                <a:sym typeface="Arial"/>
              </a:rPr>
              <a:t>推雅推喇教会</a:t>
            </a:r>
            <a:endParaRPr dirty="0"/>
          </a:p>
        </p:txBody>
      </p:sp>
      <p:sp>
        <p:nvSpPr>
          <p:cNvPr id="315" name="Google Shape;315;p19"/>
          <p:cNvSpPr txBox="1">
            <a:spLocks noGrp="1"/>
          </p:cNvSpPr>
          <p:nvPr>
            <p:ph type="body" idx="1"/>
          </p:nvPr>
        </p:nvSpPr>
        <p:spPr>
          <a:xfrm>
            <a:off x="838200" y="2578099"/>
            <a:ext cx="10515600" cy="4088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143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zh-CN" sz="3600" dirty="0"/>
              <a:t>2）</a:t>
            </a:r>
            <a:r>
              <a:rPr lang="zh-CN" sz="3600" dirty="0">
                <a:latin typeface="Arial"/>
                <a:ea typeface="Arial"/>
                <a:cs typeface="Arial"/>
                <a:sym typeface="Arial"/>
              </a:rPr>
              <a:t>教会容许</a:t>
            </a:r>
            <a:endParaRPr sz="3600" dirty="0">
              <a:latin typeface="Arial"/>
              <a:ea typeface="Arial"/>
              <a:cs typeface="Arial"/>
              <a:sym typeface="Arial"/>
            </a:endParaRPr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endParaRPr lang="en-US" altLang="zh-CN" sz="3200" b="1" dirty="0"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zh-CN" sz="3200" b="1" dirty="0"/>
              <a:t>有些灵性的能力；</a:t>
            </a:r>
            <a:endParaRPr sz="3200" b="1" dirty="0"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zh-CN" sz="3200" b="1" dirty="0"/>
              <a:t>欺骗性；</a:t>
            </a:r>
            <a:endParaRPr sz="3200" b="1" dirty="0"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zh-CN" sz="3200" b="1" dirty="0"/>
              <a:t>很时髦；</a:t>
            </a:r>
            <a:endParaRPr sz="3200" b="1" dirty="0"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zh-CN" sz="3200" b="1" dirty="0"/>
              <a:t>偶像化；</a:t>
            </a:r>
            <a:endParaRPr sz="3200" b="1" dirty="0"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zh-CN" sz="3200" b="1" dirty="0"/>
              <a:t>世俗化；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zh-CN" dirty="0">
                <a:latin typeface="Arial"/>
                <a:ea typeface="Arial"/>
                <a:cs typeface="Arial"/>
                <a:sym typeface="Arial"/>
              </a:rPr>
              <a:t>得胜</a:t>
            </a:r>
            <a:r>
              <a:rPr lang="zh-CN" altLang="en-US" dirty="0">
                <a:latin typeface="Arial"/>
                <a:ea typeface="Arial"/>
                <a:cs typeface="Arial"/>
                <a:sym typeface="Arial"/>
              </a:rPr>
              <a:t>的教会：处在逼迫中</a:t>
            </a:r>
            <a:br>
              <a:rPr lang="en-US" altLang="zh-CN" dirty="0">
                <a:latin typeface="Arial"/>
                <a:ea typeface="Arial"/>
                <a:cs typeface="Arial"/>
                <a:sym typeface="Arial"/>
              </a:rPr>
            </a:br>
            <a:r>
              <a:rPr lang="zh-CN" dirty="0">
                <a:latin typeface="Arial"/>
                <a:ea typeface="Arial"/>
                <a:cs typeface="Arial"/>
                <a:sym typeface="Arial"/>
              </a:rPr>
              <a:t>士每拿和非拉铁非</a:t>
            </a:r>
            <a:endParaRPr dirty="0"/>
          </a:p>
        </p:txBody>
      </p:sp>
      <p:sp>
        <p:nvSpPr>
          <p:cNvPr id="329" name="Google Shape;329;p21"/>
          <p:cNvSpPr txBox="1">
            <a:spLocks noGrp="1"/>
          </p:cNvSpPr>
          <p:nvPr>
            <p:ph type="body" idx="1"/>
          </p:nvPr>
        </p:nvSpPr>
        <p:spPr>
          <a:xfrm>
            <a:off x="838200" y="2501899"/>
            <a:ext cx="10515600" cy="3675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143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zh-CN" sz="3600" dirty="0"/>
              <a:t>1）</a:t>
            </a:r>
            <a:r>
              <a:rPr lang="zh-CN" altLang="en-US" sz="3600" dirty="0"/>
              <a:t>受患难、贫穷；被毁谤；进监狱；</a:t>
            </a:r>
            <a:endParaRPr sz="3600" dirty="0">
              <a:latin typeface="Arial"/>
              <a:ea typeface="Arial"/>
              <a:cs typeface="Arial"/>
              <a:sym typeface="Arial"/>
            </a:endParaRPr>
          </a:p>
          <a:p>
            <a:pPr marL="114300" lvl="1" indent="0">
              <a:buSzPts val="3600"/>
              <a:buNone/>
            </a:pPr>
            <a:r>
              <a:rPr lang="zh-CN" sz="3600" dirty="0">
                <a:latin typeface="Arial"/>
                <a:ea typeface="Arial"/>
                <a:cs typeface="Arial"/>
                <a:sym typeface="Arial"/>
              </a:rPr>
              <a:t>2）</a:t>
            </a:r>
            <a:r>
              <a:rPr lang="zh-CN" altLang="en-US" sz="3600" dirty="0">
                <a:latin typeface="Arial"/>
                <a:ea typeface="Arial"/>
                <a:cs typeface="Arial"/>
                <a:sym typeface="Arial"/>
              </a:rPr>
              <a:t>敬虔的行为，</a:t>
            </a:r>
            <a:r>
              <a:rPr lang="zh-CN" altLang="en-US" sz="3600" dirty="0"/>
              <a:t>遵守忍耐的道；没有弃绝主的名；</a:t>
            </a:r>
            <a:endParaRPr sz="3600" dirty="0">
              <a:latin typeface="Arial"/>
              <a:ea typeface="Arial"/>
              <a:cs typeface="Arial"/>
              <a:sym typeface="Arial"/>
            </a:endParaRPr>
          </a:p>
          <a:p>
            <a:pPr marL="1143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zh-CN" sz="3600" dirty="0">
                <a:latin typeface="Arial"/>
                <a:ea typeface="Arial"/>
                <a:cs typeface="Arial"/>
                <a:sym typeface="Arial"/>
              </a:rPr>
              <a:t>3）</a:t>
            </a:r>
            <a:r>
              <a:rPr lang="zh-CN" altLang="en-US" sz="3600" dirty="0"/>
              <a:t>抵挡住了不准确的教导；</a:t>
            </a:r>
            <a:endParaRPr sz="3600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B97D4-B9E6-4932-B558-A21EDEB7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301" y="281105"/>
            <a:ext cx="9988651" cy="835573"/>
          </a:xfrm>
        </p:spPr>
        <p:txBody>
          <a:bodyPr>
            <a:normAutofit fontScale="90000"/>
          </a:bodyPr>
          <a:lstStyle/>
          <a:p>
            <a:pPr algn="ctr"/>
            <a:r>
              <a:rPr lang="zh-CN" altLang="en-US" dirty="0"/>
              <a:t>神的话</a:t>
            </a:r>
            <a:r>
              <a:rPr lang="en-US" altLang="zh-CN" dirty="0"/>
              <a:t>-</a:t>
            </a:r>
            <a:r>
              <a:rPr lang="zh-CN" altLang="en-US" dirty="0">
                <a:latin typeface="方正北魏楷书简体" panose="03000509000000000000" pitchFamily="65" charset="-122"/>
                <a:ea typeface="方正北魏楷书简体" panose="03000509000000000000" pitchFamily="65" charset="-122"/>
              </a:rPr>
              <a:t>给老底嘉教会的信息，启</a:t>
            </a:r>
            <a:r>
              <a:rPr lang="en-US" altLang="zh-CN" dirty="0">
                <a:latin typeface="方正北魏楷书简体" panose="03000509000000000000" pitchFamily="65" charset="-122"/>
                <a:ea typeface="方正北魏楷书简体" panose="03000509000000000000" pitchFamily="65" charset="-122"/>
              </a:rPr>
              <a:t>3:14-22</a:t>
            </a:r>
            <a:endParaRPr lang="zh-CN" altLang="en-US" dirty="0">
              <a:latin typeface="方正北魏楷书简体" panose="03000509000000000000" pitchFamily="65" charset="-122"/>
              <a:ea typeface="方正北魏楷书简体" panose="03000509000000000000" pitchFamily="65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0F5504-297A-4A28-8374-27D67A0E8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98" y="1789889"/>
            <a:ext cx="10538299" cy="4795737"/>
          </a:xfrm>
          <a:ln>
            <a:solidFill>
              <a:schemeClr val="accent1"/>
            </a:solidFill>
          </a:ln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spcBef>
                <a:spcPts val="1400"/>
              </a:spcBef>
            </a:pPr>
            <a:r>
              <a:rPr lang="en-US" altLang="zh-CN" sz="3600" dirty="0">
                <a:latin typeface="方正魏碑简体" panose="02010601030101010101" pitchFamily="2" charset="-122"/>
                <a:ea typeface="方正魏碑简体" panose="02010601030101010101" pitchFamily="2" charset="-122"/>
              </a:rPr>
              <a:t>14 “</a:t>
            </a:r>
            <a:r>
              <a:rPr lang="zh-CN" altLang="en-US" sz="3600" dirty="0">
                <a:latin typeface="方正魏碑简体" panose="02010601030101010101" pitchFamily="2" charset="-122"/>
                <a:ea typeface="方正魏碑简体" panose="02010601030101010101" pitchFamily="2" charset="-122"/>
              </a:rPr>
              <a:t>你要写信给老底嘉教会的使者说：‘那为阿门的，为诚信真实见证的，在神创造万物之上为元首的说： </a:t>
            </a:r>
            <a:endParaRPr lang="en-US" altLang="zh-CN" sz="3600" dirty="0">
              <a:latin typeface="方正魏碑简体" panose="02010601030101010101" pitchFamily="2" charset="-122"/>
              <a:ea typeface="方正魏碑简体" panose="02010601030101010101" pitchFamily="2" charset="-122"/>
            </a:endParaRPr>
          </a:p>
          <a:p>
            <a:pPr>
              <a:lnSpc>
                <a:spcPct val="120000"/>
              </a:lnSpc>
              <a:spcBef>
                <a:spcPts val="1400"/>
              </a:spcBef>
            </a:pPr>
            <a:r>
              <a:rPr lang="en-US" altLang="zh-CN" sz="3600" dirty="0">
                <a:latin typeface="方正魏碑简体" panose="02010601030101010101" pitchFamily="2" charset="-122"/>
                <a:ea typeface="方正魏碑简体" panose="02010601030101010101" pitchFamily="2" charset="-122"/>
              </a:rPr>
              <a:t>15 </a:t>
            </a:r>
            <a:r>
              <a:rPr lang="zh-CN" altLang="en-US" sz="3600" dirty="0">
                <a:latin typeface="方正魏碑简体" panose="02010601030101010101" pitchFamily="2" charset="-122"/>
                <a:ea typeface="方正魏碑简体" panose="02010601030101010101" pitchFamily="2" charset="-122"/>
              </a:rPr>
              <a:t>我知道你的行为，你也不冷也不热。我巴不得你或冷或热！ </a:t>
            </a:r>
            <a:r>
              <a:rPr lang="en-US" altLang="zh-CN" sz="3600" dirty="0">
                <a:latin typeface="方正魏碑简体" panose="02010601030101010101" pitchFamily="2" charset="-122"/>
                <a:ea typeface="方正魏碑简体" panose="02010601030101010101" pitchFamily="2" charset="-122"/>
              </a:rPr>
              <a:t>16 </a:t>
            </a:r>
            <a:r>
              <a:rPr lang="zh-CN" altLang="en-US" sz="3600" dirty="0">
                <a:latin typeface="方正魏碑简体" panose="02010601030101010101" pitchFamily="2" charset="-122"/>
                <a:ea typeface="方正魏碑简体" panose="02010601030101010101" pitchFamily="2" charset="-122"/>
              </a:rPr>
              <a:t>你既如温水，也不冷也不热，所以我必从我口中把你吐出去。</a:t>
            </a:r>
            <a:r>
              <a:rPr lang="en-US" altLang="zh-CN" sz="3600" dirty="0">
                <a:latin typeface="方正魏碑简体" panose="02010601030101010101" pitchFamily="2" charset="-122"/>
                <a:ea typeface="方正魏碑简体" panose="02010601030101010101" pitchFamily="2" charset="-122"/>
              </a:rPr>
              <a:t>17 ‘</a:t>
            </a:r>
            <a:r>
              <a:rPr lang="zh-CN" altLang="en-US" sz="3600" dirty="0">
                <a:latin typeface="方正魏碑简体" panose="02010601030101010101" pitchFamily="2" charset="-122"/>
                <a:ea typeface="方正魏碑简体" panose="02010601030101010101" pitchFamily="2" charset="-122"/>
              </a:rPr>
              <a:t>你说“我是富足，已经发了财，一样都不缺”，却不知道你是那困苦、可怜、贫穷、瞎眼、赤身的。 </a:t>
            </a:r>
            <a:endParaRPr lang="en-US" altLang="zh-CN" sz="3600" dirty="0">
              <a:latin typeface="方正魏碑简体" panose="02010601030101010101" pitchFamily="2" charset="-122"/>
              <a:ea typeface="方正魏碑简体" panose="02010601030101010101" pitchFamily="2" charset="-122"/>
            </a:endParaRPr>
          </a:p>
          <a:p>
            <a:pPr>
              <a:lnSpc>
                <a:spcPct val="120000"/>
              </a:lnSpc>
              <a:spcBef>
                <a:spcPts val="1400"/>
              </a:spcBef>
            </a:pPr>
            <a:r>
              <a:rPr lang="en-US" altLang="zh-CN" sz="3600" dirty="0">
                <a:latin typeface="方正魏碑简体" panose="02010601030101010101" pitchFamily="2" charset="-122"/>
                <a:ea typeface="方正魏碑简体" panose="02010601030101010101" pitchFamily="2" charset="-122"/>
              </a:rPr>
              <a:t>18 </a:t>
            </a:r>
            <a:r>
              <a:rPr lang="zh-CN" altLang="en-US" sz="3600" dirty="0">
                <a:latin typeface="方正魏碑简体" panose="02010601030101010101" pitchFamily="2" charset="-122"/>
                <a:ea typeface="方正魏碑简体" panose="02010601030101010101" pitchFamily="2" charset="-122"/>
              </a:rPr>
              <a:t>我劝你向我买火炼的金子，叫你富足；又买白衣穿上，叫你赤身的羞耻不露出来；又买眼药擦你的眼睛，使你能看见。 </a:t>
            </a:r>
            <a:r>
              <a:rPr lang="en-US" altLang="zh-CN" sz="3600" dirty="0">
                <a:latin typeface="方正魏碑简体" panose="02010601030101010101" pitchFamily="2" charset="-122"/>
                <a:ea typeface="方正魏碑简体" panose="02010601030101010101" pitchFamily="2" charset="-122"/>
              </a:rPr>
              <a:t>19 </a:t>
            </a:r>
            <a:r>
              <a:rPr lang="zh-CN" altLang="en-US" sz="3600" dirty="0">
                <a:latin typeface="方正魏碑简体" panose="02010601030101010101" pitchFamily="2" charset="-122"/>
                <a:ea typeface="方正魏碑简体" panose="02010601030101010101" pitchFamily="2" charset="-122"/>
              </a:rPr>
              <a:t>凡我所疼爱的，我就责备管教他，所以你要发热心，也要悔改。 </a:t>
            </a:r>
            <a:endParaRPr lang="en-US" altLang="zh-CN" sz="3600" dirty="0">
              <a:latin typeface="方正魏碑简体" panose="02010601030101010101" pitchFamily="2" charset="-122"/>
              <a:ea typeface="方正魏碑简体" panose="02010601030101010101" pitchFamily="2" charset="-122"/>
            </a:endParaRPr>
          </a:p>
          <a:p>
            <a:pPr>
              <a:lnSpc>
                <a:spcPct val="120000"/>
              </a:lnSpc>
              <a:spcBef>
                <a:spcPts val="1400"/>
              </a:spcBef>
            </a:pPr>
            <a:r>
              <a:rPr lang="en-US" altLang="zh-CN" sz="3600" dirty="0">
                <a:latin typeface="方正魏碑简体" panose="02010601030101010101" pitchFamily="2" charset="-122"/>
                <a:ea typeface="方正魏碑简体" panose="02010601030101010101" pitchFamily="2" charset="-122"/>
              </a:rPr>
              <a:t>20 </a:t>
            </a:r>
            <a:r>
              <a:rPr lang="zh-CN" altLang="en-US" sz="3600" dirty="0">
                <a:latin typeface="方正魏碑简体" panose="02010601030101010101" pitchFamily="2" charset="-122"/>
                <a:ea typeface="方正魏碑简体" panose="02010601030101010101" pitchFamily="2" charset="-122"/>
              </a:rPr>
              <a:t>看哪，我站在门外叩门；若有听见我声音就开门的，我要进到他那里去，我与他、他与我一同坐席。 </a:t>
            </a:r>
            <a:endParaRPr lang="en-US" altLang="zh-CN" sz="3600" dirty="0">
              <a:latin typeface="方正魏碑简体" panose="02010601030101010101" pitchFamily="2" charset="-122"/>
              <a:ea typeface="方正魏碑简体" panose="02010601030101010101" pitchFamily="2" charset="-122"/>
            </a:endParaRPr>
          </a:p>
          <a:p>
            <a:pPr>
              <a:lnSpc>
                <a:spcPct val="120000"/>
              </a:lnSpc>
              <a:spcBef>
                <a:spcPts val="1400"/>
              </a:spcBef>
            </a:pPr>
            <a:r>
              <a:rPr lang="en-US" altLang="zh-CN" sz="3600" dirty="0">
                <a:latin typeface="方正魏碑简体" panose="02010601030101010101" pitchFamily="2" charset="-122"/>
                <a:ea typeface="方正魏碑简体" panose="02010601030101010101" pitchFamily="2" charset="-122"/>
              </a:rPr>
              <a:t>21 </a:t>
            </a:r>
            <a:r>
              <a:rPr lang="zh-CN" altLang="en-US" sz="3600" dirty="0">
                <a:latin typeface="方正魏碑简体" panose="02010601030101010101" pitchFamily="2" charset="-122"/>
                <a:ea typeface="方正魏碑简体" panose="02010601030101010101" pitchFamily="2" charset="-122"/>
              </a:rPr>
              <a:t>得胜的，我要赐他在我宝座上与我同坐，就如我得了胜，在我父的宝座上与他同坐一般。 </a:t>
            </a:r>
            <a:r>
              <a:rPr lang="en-US" altLang="zh-CN" sz="3600" dirty="0">
                <a:latin typeface="方正魏碑简体" panose="02010601030101010101" pitchFamily="2" charset="-122"/>
                <a:ea typeface="方正魏碑简体" panose="02010601030101010101" pitchFamily="2" charset="-122"/>
              </a:rPr>
              <a:t>22 </a:t>
            </a:r>
            <a:r>
              <a:rPr lang="zh-CN" altLang="en-US" sz="3600" dirty="0">
                <a:latin typeface="方正魏碑简体" panose="02010601030101010101" pitchFamily="2" charset="-122"/>
                <a:ea typeface="方正魏碑简体" panose="02010601030101010101" pitchFamily="2" charset="-122"/>
              </a:rPr>
              <a:t>圣灵向众教会所说的话，凡有耳的，就应当听！’”</a:t>
            </a:r>
            <a:endParaRPr lang="en-US" altLang="zh-CN" sz="3300" dirty="0">
              <a:latin typeface="方正魏碑简体" panose="02010601030101010101" pitchFamily="2" charset="-122"/>
              <a:ea typeface="方正魏碑简体" panose="02010601030101010101" pitchFamily="2" charset="-122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4B86E0C-9206-4C1B-9A8A-2A55A79FAB6A}"/>
              </a:ext>
            </a:extLst>
          </p:cNvPr>
          <p:cNvSpPr txBox="1">
            <a:spLocks/>
          </p:cNvSpPr>
          <p:nvPr/>
        </p:nvSpPr>
        <p:spPr>
          <a:xfrm>
            <a:off x="10885253" y="1789889"/>
            <a:ext cx="1154348" cy="4795737"/>
          </a:xfrm>
          <a:prstGeom prst="rect">
            <a:avLst/>
          </a:prstGeom>
          <a:gradFill>
            <a:gsLst>
              <a:gs pos="0">
                <a:srgbClr val="FF0000"/>
              </a:gs>
              <a:gs pos="100000">
                <a:schemeClr val="accent1">
                  <a:lumMod val="45000"/>
                  <a:lumOff val="5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60000"/>
              </a:lnSpc>
              <a:spcBef>
                <a:spcPts val="2400"/>
              </a:spcBef>
              <a:buNone/>
            </a:pPr>
            <a:r>
              <a:rPr lang="zh-CN" altLang="en-US" sz="3600" dirty="0">
                <a:solidFill>
                  <a:srgbClr val="FF0000"/>
                </a:solidFill>
                <a:latin typeface="方正魏碑简体" panose="02010601030101010101" pitchFamily="2" charset="-122"/>
                <a:ea typeface="方正魏碑简体" panose="02010601030101010101" pitchFamily="2" charset="-122"/>
              </a:rPr>
              <a:t>元首</a:t>
            </a:r>
            <a:endParaRPr lang="en-US" altLang="zh-CN" sz="3600" dirty="0">
              <a:solidFill>
                <a:srgbClr val="FF0000"/>
              </a:solidFill>
              <a:latin typeface="方正魏碑简体" panose="02010601030101010101" pitchFamily="2" charset="-122"/>
              <a:ea typeface="方正魏碑简体" panose="02010601030101010101" pitchFamily="2" charset="-122"/>
            </a:endParaRPr>
          </a:p>
          <a:p>
            <a:pPr marL="0" indent="0">
              <a:lnSpc>
                <a:spcPct val="150000"/>
              </a:lnSpc>
              <a:spcBef>
                <a:spcPts val="2400"/>
              </a:spcBef>
              <a:buNone/>
            </a:pPr>
            <a:r>
              <a:rPr lang="zh-CN" altLang="en-US" sz="3600" dirty="0">
                <a:solidFill>
                  <a:srgbClr val="FF0000"/>
                </a:solidFill>
                <a:latin typeface="方正魏碑简体" panose="02010601030101010101" pitchFamily="2" charset="-122"/>
                <a:ea typeface="方正魏碑简体" panose="02010601030101010101" pitchFamily="2" charset="-122"/>
              </a:rPr>
              <a:t>生命管教</a:t>
            </a:r>
            <a:endParaRPr lang="en-US" altLang="zh-CN" sz="3600" dirty="0">
              <a:solidFill>
                <a:srgbClr val="FF0000"/>
              </a:solidFill>
              <a:latin typeface="方正魏碑简体" panose="02010601030101010101" pitchFamily="2" charset="-122"/>
              <a:ea typeface="方正魏碑简体" panose="02010601030101010101" pitchFamily="2" charset="-122"/>
            </a:endParaRPr>
          </a:p>
          <a:p>
            <a:pPr marL="0" indent="0">
              <a:lnSpc>
                <a:spcPct val="160000"/>
              </a:lnSpc>
              <a:spcBef>
                <a:spcPts val="2400"/>
              </a:spcBef>
              <a:buNone/>
            </a:pPr>
            <a:r>
              <a:rPr lang="zh-CN" altLang="en-US" sz="3600" dirty="0">
                <a:solidFill>
                  <a:srgbClr val="FF0000"/>
                </a:solidFill>
                <a:latin typeface="方正魏碑简体" panose="02010601030101010101" pitchFamily="2" charset="-122"/>
                <a:ea typeface="方正魏碑简体" panose="02010601030101010101" pitchFamily="2" charset="-122"/>
              </a:rPr>
              <a:t>叩门</a:t>
            </a:r>
            <a:endParaRPr lang="en-US" altLang="zh-CN" sz="3600" dirty="0">
              <a:solidFill>
                <a:srgbClr val="FF0000"/>
              </a:solidFill>
              <a:latin typeface="方正魏碑简体" panose="02010601030101010101" pitchFamily="2" charset="-122"/>
              <a:ea typeface="方正魏碑简体" panose="02010601030101010101" pitchFamily="2" charset="-122"/>
            </a:endParaRPr>
          </a:p>
          <a:p>
            <a:pPr marL="0" indent="0">
              <a:lnSpc>
                <a:spcPct val="110000"/>
              </a:lnSpc>
              <a:spcBef>
                <a:spcPts val="2400"/>
              </a:spcBef>
              <a:buNone/>
            </a:pPr>
            <a:r>
              <a:rPr lang="zh-CN" altLang="en-US" sz="3600" dirty="0">
                <a:solidFill>
                  <a:srgbClr val="FF0000"/>
                </a:solidFill>
                <a:latin typeface="方正魏碑简体" panose="02010601030101010101" pitchFamily="2" charset="-122"/>
                <a:ea typeface="方正魏碑简体" panose="02010601030101010101" pitchFamily="2" charset="-122"/>
              </a:rPr>
              <a:t>得胜</a:t>
            </a:r>
            <a:endParaRPr lang="en-US" altLang="zh-CN" sz="3600" dirty="0">
              <a:solidFill>
                <a:srgbClr val="FF0000"/>
              </a:solidFill>
              <a:latin typeface="方正魏碑简体" panose="02010601030101010101" pitchFamily="2" charset="-122"/>
              <a:ea typeface="方正魏碑简体" panose="02010601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445880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2D7E2-65AE-0370-A870-F41E2C8AD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老底嘉教会的现状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D95AA8-12B7-AA0A-38B6-53EAF225C4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235200"/>
            <a:ext cx="4800600" cy="3941762"/>
          </a:xfrm>
        </p:spPr>
        <p:txBody>
          <a:bodyPr>
            <a:normAutofit/>
          </a:bodyPr>
          <a:lstStyle/>
          <a:p>
            <a:r>
              <a:rPr lang="zh-CN" altLang="en-US" sz="3200" dirty="0">
                <a:latin typeface="FZBeiWeiKaiShu-S19S" panose="03000509000000000000" pitchFamily="65" charset="-122"/>
                <a:ea typeface="FZBeiWeiKaiShu-S19S" panose="03000509000000000000" pitchFamily="65" charset="-122"/>
              </a:rPr>
              <a:t>对神及神的事不冷不热；</a:t>
            </a:r>
            <a:endParaRPr lang="en-US" altLang="zh-CN" sz="3200" dirty="0">
              <a:latin typeface="FZBeiWeiKaiShu-S19S" panose="03000509000000000000" pitchFamily="65" charset="-122"/>
              <a:ea typeface="FZBeiWeiKaiShu-S19S" panose="03000509000000000000" pitchFamily="65" charset="-122"/>
            </a:endParaRPr>
          </a:p>
          <a:p>
            <a:r>
              <a:rPr lang="zh-CN" altLang="en-US" sz="3200" dirty="0">
                <a:latin typeface="FZBeiWeiKaiShu-S19S" panose="03000509000000000000" pitchFamily="65" charset="-122"/>
                <a:ea typeface="FZBeiWeiKaiShu-S19S" panose="03000509000000000000" pitchFamily="65" charset="-122"/>
              </a:rPr>
              <a:t>我是富足，已经发了财，一样都不缺；</a:t>
            </a:r>
            <a:endParaRPr lang="en-US" altLang="zh-CN" sz="3200" dirty="0">
              <a:latin typeface="FZBeiWeiKaiShu-S19S" panose="03000509000000000000" pitchFamily="65" charset="-122"/>
              <a:ea typeface="FZBeiWeiKaiShu-S19S" panose="03000509000000000000" pitchFamily="65" charset="-122"/>
            </a:endParaRPr>
          </a:p>
          <a:p>
            <a:r>
              <a:rPr lang="zh-CN" altLang="en-US" sz="3200" dirty="0">
                <a:latin typeface="FZBeiWeiKaiShu-S19S" panose="03000509000000000000" pitchFamily="65" charset="-122"/>
                <a:ea typeface="FZBeiWeiKaiShu-S19S" panose="03000509000000000000" pitchFamily="65" charset="-122"/>
              </a:rPr>
              <a:t>基督被关在门外</a:t>
            </a:r>
            <a:endParaRPr lang="en-US" altLang="zh-CN" sz="3200" dirty="0">
              <a:latin typeface="FZBeiWeiKaiShu-S19S" panose="03000509000000000000" pitchFamily="65" charset="-122"/>
              <a:ea typeface="FZBeiWeiKaiShu-S19S" panose="03000509000000000000" pitchFamily="65" charset="-122"/>
            </a:endParaRPr>
          </a:p>
          <a:p>
            <a:endParaRPr lang="en-US" sz="3200" dirty="0">
              <a:latin typeface="FZBeiWeiKaiShu-S19S" panose="03000509000000000000" pitchFamily="65" charset="-122"/>
              <a:ea typeface="FZBeiWeiKaiShu-S19S" panose="03000509000000000000" pitchFamily="65" charset="-122"/>
            </a:endParaRP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284155BE-BE03-1706-D4A6-3213E10D12AA}"/>
              </a:ext>
            </a:extLst>
          </p:cNvPr>
          <p:cNvSpPr txBox="1">
            <a:spLocks/>
          </p:cNvSpPr>
          <p:nvPr/>
        </p:nvSpPr>
        <p:spPr>
          <a:xfrm>
            <a:off x="6870700" y="2235200"/>
            <a:ext cx="4800600" cy="3941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zh-CN" altLang="en-US" dirty="0">
                <a:latin typeface="FZYiHei-M20S" panose="03000509000000000000" pitchFamily="65" charset="-122"/>
                <a:ea typeface="FZYiHei-M20S" panose="03000509000000000000" pitchFamily="65" charset="-122"/>
              </a:rPr>
              <a:t>对神的爱冷淡了；</a:t>
            </a:r>
            <a:endParaRPr lang="en-US" altLang="zh-CN" dirty="0">
              <a:latin typeface="FZYiHei-M20S" panose="03000509000000000000" pitchFamily="65" charset="-122"/>
              <a:ea typeface="FZYiHei-M20S" panose="03000509000000000000" pitchFamily="65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>
                <a:latin typeface="FZYiHei-M20S" panose="03000509000000000000" pitchFamily="65" charset="-122"/>
                <a:ea typeface="FZYiHei-M20S" panose="03000509000000000000" pitchFamily="65" charset="-122"/>
              </a:rPr>
              <a:t>困苦、可怜、贫穷、瞎眼、赤身的；</a:t>
            </a:r>
            <a:endParaRPr lang="en-US" altLang="zh-CN" dirty="0">
              <a:latin typeface="FZYiHei-M20S" panose="03000509000000000000" pitchFamily="65" charset="-122"/>
              <a:ea typeface="FZYiHei-M20S" panose="03000509000000000000" pitchFamily="65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>
                <a:latin typeface="FZYiHei-M20S" panose="03000509000000000000" pitchFamily="65" charset="-122"/>
                <a:ea typeface="FZYiHei-M20S" panose="03000509000000000000" pitchFamily="65" charset="-122"/>
              </a:rPr>
              <a:t>徒有虚名的基督徒</a:t>
            </a:r>
            <a:endParaRPr lang="en-US" altLang="zh-CN" dirty="0">
              <a:latin typeface="FZYiHei-M20S" panose="03000509000000000000" pitchFamily="65" charset="-122"/>
              <a:ea typeface="FZYiHei-M20S" panose="03000509000000000000" pitchFamily="65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latin typeface="FZYiHei-M20S" panose="03000509000000000000" pitchFamily="65" charset="-122"/>
              <a:ea typeface="FZYiHei-M20S" panose="03000509000000000000" pitchFamily="65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90968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2D7E2-65AE-0370-A870-F41E2C8AD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出路：如何得胜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D95AA8-12B7-AA0A-38B6-53EAF225C4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03300" y="2171699"/>
            <a:ext cx="10223500" cy="4005263"/>
          </a:xfrm>
        </p:spPr>
        <p:txBody>
          <a:bodyPr>
            <a:normAutofit/>
          </a:bodyPr>
          <a:lstStyle/>
          <a:p>
            <a:pPr marL="628650" indent="-514350">
              <a:buFont typeface="+mj-lt"/>
              <a:buAutoNum type="arabicPeriod"/>
            </a:pPr>
            <a:r>
              <a:rPr lang="zh-CN" altLang="en-US" dirty="0"/>
              <a:t>我劝你向我买火炼的金子，叫你富足；</a:t>
            </a:r>
            <a:endParaRPr lang="en-US" altLang="zh-CN" dirty="0"/>
          </a:p>
          <a:p>
            <a:pPr marL="628650" indent="-514350">
              <a:buFont typeface="+mj-lt"/>
              <a:buAutoNum type="arabicPeriod"/>
            </a:pPr>
            <a:r>
              <a:rPr lang="zh-CN" altLang="en-US" dirty="0"/>
              <a:t>又买白衣穿上，叫你赤身的羞耻不露出来；</a:t>
            </a:r>
            <a:endParaRPr lang="en-US" altLang="zh-CN" dirty="0"/>
          </a:p>
          <a:p>
            <a:pPr marL="628650" indent="-514350">
              <a:buFont typeface="+mj-lt"/>
              <a:buAutoNum type="arabicPeriod"/>
            </a:pPr>
            <a:r>
              <a:rPr lang="zh-CN" altLang="en-US" dirty="0"/>
              <a:t>又买眼药擦你的眼睛，使你能看见。</a:t>
            </a:r>
            <a:endParaRPr lang="en-US" altLang="zh-CN" dirty="0"/>
          </a:p>
          <a:p>
            <a:pPr marL="628650" indent="-514350">
              <a:buFont typeface="+mj-lt"/>
              <a:buAutoNum type="arabicPeriod"/>
            </a:pPr>
            <a:r>
              <a:rPr lang="zh-CN" altLang="en-US" dirty="0"/>
              <a:t>你要发热心，也要悔改。</a:t>
            </a:r>
            <a:endParaRPr lang="en-US" altLang="zh-CN" dirty="0"/>
          </a:p>
          <a:p>
            <a:pPr marL="628650" indent="-514350">
              <a:buFont typeface="+mj-lt"/>
              <a:buAutoNum type="arabicPeriod"/>
            </a:pPr>
            <a:r>
              <a:rPr lang="zh-CN" altLang="en-US" dirty="0"/>
              <a:t>若有听见我声音就开门的，我要进到他那里去，我与他、他与我一同坐席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5274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50AAE-E14E-B3A1-B45F-268DB4D44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/>
              <a:t>得胜的奖赏！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C0B4FB-2A5F-CE28-1781-FE968B74BD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616199"/>
            <a:ext cx="10515600" cy="3560763"/>
          </a:xfrm>
        </p:spPr>
        <p:txBody>
          <a:bodyPr/>
          <a:lstStyle/>
          <a:p>
            <a:r>
              <a:rPr lang="en-US" altLang="zh-CN" dirty="0"/>
              <a:t>21</a:t>
            </a:r>
            <a:r>
              <a:rPr lang="zh-CN" altLang="en-US" dirty="0"/>
              <a:t>得胜的，我要赐他在我宝座上与我同坐，就如我得了胜，在我父的宝座上与他同坐一般。</a:t>
            </a:r>
            <a:endParaRPr lang="en-US" altLang="zh-CN"/>
          </a:p>
          <a:p>
            <a:r>
              <a:rPr lang="zh-CN" altLang="en-US"/>
              <a:t> </a:t>
            </a:r>
            <a:endParaRPr lang="en-US" altLang="zh-CN" dirty="0"/>
          </a:p>
          <a:p>
            <a:r>
              <a:rPr lang="en-US" altLang="zh-CN" dirty="0"/>
              <a:t>22 </a:t>
            </a:r>
            <a:r>
              <a:rPr lang="zh-CN" altLang="en-US" dirty="0"/>
              <a:t>圣灵向众教会所说的话，凡有耳的，就应当听！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2262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73;p38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8436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zh-CN" sz="6000">
                <a:latin typeface="Arial"/>
                <a:ea typeface="Arial"/>
                <a:cs typeface="Arial"/>
                <a:sym typeface="Arial"/>
              </a:rPr>
              <a:t>2022的行动 </a:t>
            </a:r>
            <a:r>
              <a:rPr lang="zh-CN"/>
              <a:t>Action!</a:t>
            </a:r>
            <a:endParaRPr/>
          </a:p>
        </p:txBody>
      </p:sp>
      <p:sp>
        <p:nvSpPr>
          <p:cNvPr id="474" name="Google Shape;474;p38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318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zh-CN" b="1"/>
              <a:t>读经</a:t>
            </a:r>
            <a:r>
              <a:rPr lang="zh-CN"/>
              <a:t>：个人读经，小组读经，团契读经</a:t>
            </a:r>
            <a:endParaRPr/>
          </a:p>
          <a:p>
            <a:pPr marL="74295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zh-CN"/>
              <a:t>Reading：personal, group, fellowship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zh-CN" b="1"/>
              <a:t>祷告</a:t>
            </a:r>
            <a:r>
              <a:rPr lang="zh-CN"/>
              <a:t>：个人祷告，禁食祷告，教会祷告</a:t>
            </a:r>
            <a:endParaRPr/>
          </a:p>
          <a:p>
            <a:pPr marL="74295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zh-CN"/>
              <a:t>Prayer: personal, group, fasting, church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zh-CN" b="1"/>
              <a:t>灵修</a:t>
            </a:r>
            <a:r>
              <a:rPr lang="zh-CN"/>
              <a:t>：神话语与自己思想行为的连接</a:t>
            </a:r>
            <a:endParaRPr/>
          </a:p>
          <a:p>
            <a:pPr marL="74295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zh-CN"/>
              <a:t>Devotion: make connection of God’s word with behavior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zh-CN" b="1"/>
              <a:t>服事</a:t>
            </a:r>
            <a:r>
              <a:rPr lang="zh-CN"/>
              <a:t>：爱心、谦卑、恩慈、活力、合一、走出去。</a:t>
            </a:r>
            <a:endParaRPr/>
          </a:p>
          <a:p>
            <a:pPr marL="74295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zh-CN"/>
              <a:t>Serve: love, humble, goodness, dynamic, one body, go</a:t>
            </a:r>
            <a:endParaRPr/>
          </a:p>
        </p:txBody>
      </p:sp>
      <p:pic>
        <p:nvPicPr>
          <p:cNvPr id="475" name="Google Shape;475;p3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77351" y="5773997"/>
            <a:ext cx="1179383" cy="896564"/>
          </a:xfrm>
          <a:prstGeom prst="rect">
            <a:avLst/>
          </a:prstGeom>
          <a:noFill/>
          <a:ln>
            <a:noFill/>
          </a:ln>
        </p:spPr>
      </p:pic>
      <p:sp>
        <p:nvSpPr>
          <p:cNvPr id="476" name="Google Shape;476;p38"/>
          <p:cNvSpPr/>
          <p:nvPr/>
        </p:nvSpPr>
        <p:spPr>
          <a:xfrm rot="-473065">
            <a:off x="7715659" y="1340436"/>
            <a:ext cx="2669489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400" b="1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一遍</a:t>
            </a:r>
            <a:endParaRPr sz="4400" b="1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7" name="Google Shape;477;p38"/>
          <p:cNvSpPr/>
          <p:nvPr/>
        </p:nvSpPr>
        <p:spPr>
          <a:xfrm>
            <a:off x="7675502" y="2406234"/>
            <a:ext cx="2669489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4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常常</a:t>
            </a:r>
            <a:endParaRPr sz="4400" b="1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8" name="Google Shape;478;p38"/>
          <p:cNvSpPr/>
          <p:nvPr/>
        </p:nvSpPr>
        <p:spPr>
          <a:xfrm>
            <a:off x="7898789" y="3388089"/>
            <a:ext cx="2669489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4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好习惯</a:t>
            </a:r>
            <a:endParaRPr sz="4400" b="1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9" name="Google Shape;479;p38"/>
          <p:cNvSpPr/>
          <p:nvPr/>
        </p:nvSpPr>
        <p:spPr>
          <a:xfrm rot="428718">
            <a:off x="9308531" y="5028959"/>
            <a:ext cx="2669489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4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栽培门徒</a:t>
            </a:r>
            <a:endParaRPr sz="4400" b="1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0" name="Google Shape;480;p38"/>
          <p:cNvSpPr txBox="1"/>
          <p:nvPr/>
        </p:nvSpPr>
        <p:spPr>
          <a:xfrm>
            <a:off x="3527782" y="6060142"/>
            <a:ext cx="1696819" cy="523220"/>
          </a:xfrm>
          <a:prstGeom prst="rect">
            <a:avLst/>
          </a:prstGeom>
          <a:gradFill>
            <a:gsLst>
              <a:gs pos="0">
                <a:srgbClr val="992D2B"/>
              </a:gs>
              <a:gs pos="80000">
                <a:srgbClr val="C93D39"/>
              </a:gs>
              <a:gs pos="100000">
                <a:srgbClr val="CD3A36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2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一粒麦子</a:t>
            </a:r>
            <a:endParaRPr sz="2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1" name="Google Shape;481;p38"/>
          <p:cNvSpPr txBox="1"/>
          <p:nvPr/>
        </p:nvSpPr>
        <p:spPr>
          <a:xfrm>
            <a:off x="5842492" y="6060142"/>
            <a:ext cx="1696819" cy="523220"/>
          </a:xfrm>
          <a:prstGeom prst="rect">
            <a:avLst/>
          </a:prstGeom>
          <a:gradFill>
            <a:gsLst>
              <a:gs pos="0">
                <a:srgbClr val="992D2B"/>
              </a:gs>
              <a:gs pos="80000">
                <a:srgbClr val="C93D39"/>
              </a:gs>
              <a:gs pos="100000">
                <a:srgbClr val="CD3A36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2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落地结实</a:t>
            </a:r>
            <a:endParaRPr sz="2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82" name="Google Shape;482;p3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184673" y="160352"/>
            <a:ext cx="914562" cy="626119"/>
          </a:xfrm>
          <a:prstGeom prst="rect">
            <a:avLst/>
          </a:prstGeom>
          <a:noFill/>
          <a:ln>
            <a:noFill/>
          </a:ln>
        </p:spPr>
      </p:pic>
      <p:pic>
        <p:nvPicPr>
          <p:cNvPr id="483" name="Google Shape;483;p38" descr="Text, whiteboard&#10;&#10;Description automatically generated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2765" y="160352"/>
            <a:ext cx="1766279" cy="12928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4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4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4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4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4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4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4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12ec704f99b_0_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dirty="0">
                <a:latin typeface="FZBeiWeiKaiShu-S19S" panose="03000509000000000000" pitchFamily="65" charset="-122"/>
                <a:ea typeface="FZBeiWeiKaiShu-S19S" panose="03000509000000000000" pitchFamily="65" charset="-122"/>
              </a:rPr>
              <a:t>何为得胜</a:t>
            </a:r>
            <a:endParaRPr dirty="0">
              <a:latin typeface="FZBeiWeiKaiShu-S19S" panose="03000509000000000000" pitchFamily="65" charset="-122"/>
              <a:ea typeface="FZBeiWeiKaiShu-S19S" panose="03000509000000000000" pitchFamily="65" charset="-122"/>
            </a:endParaRPr>
          </a:p>
        </p:txBody>
      </p:sp>
      <p:sp>
        <p:nvSpPr>
          <p:cNvPr id="171" name="Google Shape;171;g12ec704f99b_0_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805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zh-CN" dirty="0">
                <a:latin typeface="FZCuYuan-M03S" panose="02010601030101010101" pitchFamily="2" charset="-122"/>
                <a:ea typeface="FZCuYuan-M03S" panose="02010601030101010101" pitchFamily="2" charset="-122"/>
              </a:rPr>
              <a:t>第一个失败者</a:t>
            </a:r>
            <a:endParaRPr dirty="0">
              <a:latin typeface="FZCuYuan-M03S" panose="02010601030101010101" pitchFamily="2" charset="-122"/>
              <a:ea typeface="FZCuYuan-M03S" panose="02010601030101010101" pitchFamily="2" charset="-122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zh-CN" dirty="0"/>
              <a:t>	</a:t>
            </a:r>
            <a:r>
              <a:rPr lang="zh-CN" sz="2200" dirty="0"/>
              <a:t>于是女人见那棵树的果子好做食物，也悦人的眼目，且是可喜爱的，能使人有智慧，就摘下果子来吃了；又给她丈夫，她丈夫也吃了。（创3:6)</a:t>
            </a:r>
            <a:endParaRPr lang="en-US" altLang="zh-CN" sz="2200"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200"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zh-CN" dirty="0">
                <a:latin typeface="FZCuYuan-M03S" panose="02010601030101010101" pitchFamily="2" charset="-122"/>
                <a:ea typeface="FZCuYuan-M03S" panose="02010601030101010101" pitchFamily="2" charset="-122"/>
              </a:rPr>
              <a:t>第一个得胜者：</a:t>
            </a:r>
            <a:endParaRPr dirty="0">
              <a:latin typeface="FZCuYuan-M03S" panose="02010601030101010101" pitchFamily="2" charset="-122"/>
              <a:ea typeface="FZCuYuan-M03S" panose="02010601030101010101" pitchFamily="2" charset="-122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zh-CN" dirty="0"/>
              <a:t>	</a:t>
            </a:r>
            <a:r>
              <a:rPr lang="zh-CN" sz="2224" dirty="0"/>
              <a:t>那试探人的进前来，对他说：“你若是神的儿子，可以吩咐这些石头变成食物！”</a:t>
            </a:r>
            <a:r>
              <a:rPr lang="zh-CN" sz="2224" dirty="0">
                <a:uFill>
                  <a:noFill/>
                </a:uFill>
                <a:hlinkClick r:id="rId3"/>
              </a:rPr>
              <a:t> </a:t>
            </a:r>
            <a:r>
              <a:rPr lang="en-US" altLang="zh-CN" sz="2224" dirty="0">
                <a:uFill>
                  <a:noFill/>
                </a:uFill>
              </a:rPr>
              <a:t>.</a:t>
            </a:r>
            <a:r>
              <a:rPr lang="zh-CN" altLang="en-US" sz="2224" dirty="0">
                <a:uFill>
                  <a:noFill/>
                </a:uFill>
              </a:rPr>
              <a:t>。。。</a:t>
            </a:r>
            <a:r>
              <a:rPr lang="zh-CN" sz="2224" dirty="0"/>
              <a:t>5 魔鬼就带他进了圣城，叫他站在殿顶上， 6 对他说：“你若是神的儿子，可以跳下去！因为经上记着说：‘主要为你吩咐他的使者用手托着你，免得你的脚碰在石头上。’”</a:t>
            </a:r>
            <a:r>
              <a:rPr lang="zh-CN" altLang="en-US" sz="2224" dirty="0"/>
              <a:t>。。。</a:t>
            </a:r>
            <a:r>
              <a:rPr lang="zh-CN" sz="2224" dirty="0"/>
              <a:t>8 魔鬼又带他上了一座最高的山，将世上的万国与万国的荣华都指给他看， 9 对他说：“你若俯伏拜我，我就把这一切都赐给你。” </a:t>
            </a:r>
            <a:r>
              <a:rPr lang="zh-CN" altLang="en-US" sz="2224" dirty="0"/>
              <a:t>。。。（</a:t>
            </a:r>
            <a:r>
              <a:rPr lang="zh-CN" sz="2224" dirty="0"/>
              <a:t>太4:1-11）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052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zh-CN">
                <a:latin typeface="Arial"/>
                <a:ea typeface="Arial"/>
                <a:cs typeface="Arial"/>
                <a:sym typeface="Arial"/>
              </a:rPr>
              <a:t>何为得胜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4"/>
          <p:cNvSpPr txBox="1">
            <a:spLocks noGrp="1"/>
          </p:cNvSpPr>
          <p:nvPr>
            <p:ph type="body" idx="1"/>
          </p:nvPr>
        </p:nvSpPr>
        <p:spPr>
          <a:xfrm>
            <a:off x="838200" y="1600200"/>
            <a:ext cx="10515600" cy="51549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1526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zh-CN" dirty="0">
                <a:latin typeface="Arial"/>
                <a:ea typeface="Arial"/>
                <a:cs typeface="Arial"/>
                <a:sym typeface="Arial"/>
              </a:rPr>
              <a:t>在撒旦魔鬼为王的地上，任何荣耀神、成就神旨意的行为（包括内心和行动）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685800" lvl="1" indent="-21716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zh-CN" dirty="0">
                <a:latin typeface="Arial"/>
                <a:ea typeface="Arial"/>
                <a:cs typeface="Arial"/>
                <a:sym typeface="Arial"/>
              </a:rPr>
              <a:t>亚伯拉罕：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1143000" lvl="2" indent="-21907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⮚"/>
            </a:pPr>
            <a:r>
              <a:rPr lang="zh-CN" dirty="0"/>
              <a:t>亚伯兰就照着耶和华的吩咐去了。。。亚伯兰出哈兰的时候年七十五岁。（创12:4）</a:t>
            </a:r>
            <a:endParaRPr dirty="0"/>
          </a:p>
          <a:p>
            <a:pPr marL="685800" lvl="1" indent="-21716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zh-CN" dirty="0">
                <a:latin typeface="Arial"/>
                <a:ea typeface="Arial"/>
                <a:cs typeface="Arial"/>
                <a:sym typeface="Arial"/>
              </a:rPr>
              <a:t>大卫：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1143000" lvl="2" indent="-21907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⮚"/>
            </a:pPr>
            <a:r>
              <a:rPr lang="zh-CN" dirty="0"/>
              <a:t>大卫用这话拦住跟随他的人，不容他们起来害扫罗。（撒上24:7)</a:t>
            </a:r>
            <a:endParaRPr dirty="0"/>
          </a:p>
          <a:p>
            <a:pPr marL="685800" lvl="1" indent="-21716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zh-CN" b="1" dirty="0"/>
              <a:t>耶稣：</a:t>
            </a:r>
            <a:endParaRPr b="1" dirty="0"/>
          </a:p>
          <a:p>
            <a:pPr marL="1143000" lvl="2" indent="-21907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⮚"/>
            </a:pPr>
            <a:r>
              <a:rPr lang="zh-CN" dirty="0"/>
              <a:t>耶稣却不将自己交托他们，因为他知道万人，(约2:24）</a:t>
            </a:r>
            <a:endParaRPr dirty="0"/>
          </a:p>
          <a:p>
            <a:pPr marL="685800" lvl="1" indent="-21716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zh-CN" altLang="en-US" b="1" dirty="0"/>
              <a:t>保罗</a:t>
            </a:r>
            <a:r>
              <a:rPr lang="zh-CN" b="1" dirty="0"/>
              <a:t>：</a:t>
            </a:r>
            <a:endParaRPr b="1" dirty="0"/>
          </a:p>
          <a:p>
            <a:pPr marL="1143000" lvl="2" indent="-21907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⮚"/>
            </a:pPr>
            <a:r>
              <a:rPr lang="zh-CN" dirty="0"/>
              <a:t>保罗既不听劝，我们便住了口，只说“愿主的旨意成就”便了（徒21:14）</a:t>
            </a:r>
            <a:endParaRPr dirty="0"/>
          </a:p>
          <a:p>
            <a:pPr marL="685800" lvl="1" indent="-21716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zh-CN" b="1" dirty="0"/>
              <a:t>福音教会</a:t>
            </a:r>
            <a:endParaRPr b="1" dirty="0"/>
          </a:p>
          <a:p>
            <a:pPr marL="1143000" lvl="2" indent="-21907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⮚"/>
            </a:pPr>
            <a:r>
              <a:rPr lang="zh-CN" altLang="en-US" b="1" dirty="0"/>
              <a:t>建立、植堂、</a:t>
            </a:r>
            <a:r>
              <a:rPr lang="zh-CN" b="1" dirty="0"/>
              <a:t>幸福小组</a:t>
            </a:r>
            <a:r>
              <a:rPr lang="zh-CN" dirty="0"/>
              <a:t>（太28:19-20）</a:t>
            </a:r>
            <a:endParaRPr dirty="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052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zh-CN">
                <a:latin typeface="Arial"/>
                <a:ea typeface="Arial"/>
                <a:cs typeface="Arial"/>
                <a:sym typeface="Arial"/>
              </a:rPr>
              <a:t>何为得胜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781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zh-CN" dirty="0">
                <a:latin typeface="Arial"/>
                <a:ea typeface="Arial"/>
                <a:cs typeface="Arial"/>
                <a:sym typeface="Arial"/>
              </a:rPr>
              <a:t>是神的得胜，是在基督里、靠着基督、为基督的得胜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zh-CN" dirty="0">
                <a:latin typeface="Arial"/>
                <a:ea typeface="Arial"/>
                <a:cs typeface="Arial"/>
                <a:sym typeface="Arial"/>
              </a:rPr>
              <a:t>以色列人：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lang="zh-CN" dirty="0"/>
              <a:t>那时，摩西和以色列人向耶和华唱歌说：“我要向耶和华歌唱，因他大大战胜，将马和骑马的投在海中。（出15:1）</a:t>
            </a:r>
            <a:endParaRPr dirty="0"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lang="zh-CN" dirty="0"/>
              <a:t>摩西何时举手，以色列人就得胜，何时垂手，亚玛力人就得胜。(出17:11)</a:t>
            </a:r>
            <a:endParaRPr dirty="0"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lang="zh-CN" dirty="0"/>
              <a:t>又使这众人知道耶和华使人得胜，不是用刀用枪，因为争战的胜败全在乎耶和华。他必将你们交在我们手里。(撒上17:47）</a:t>
            </a:r>
            <a:endParaRPr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zh-CN" dirty="0">
                <a:latin typeface="Arial"/>
                <a:ea typeface="Arial"/>
                <a:cs typeface="Arial"/>
                <a:sym typeface="Arial"/>
              </a:rPr>
              <a:t>耶稣基督：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lang="zh-CN" dirty="0"/>
              <a:t>长老中有一位对我说：“不要哭！看哪，犹大支派中的狮子，大卫的根，他已得胜，能以展开那书卷，揭开那七印。（启5:5)</a:t>
            </a:r>
            <a:endParaRPr dirty="0"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lang="zh-CN" dirty="0"/>
              <a:t>他们与羔羊争战，羔羊必胜过他们，因为羔羊是万主之主、万王之王。同着羔羊的，就是蒙召、被选、有忠心的，也必得胜。(启17:14）</a:t>
            </a:r>
            <a:endParaRPr dirty="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zh-CN">
                <a:latin typeface="Arial"/>
                <a:ea typeface="Arial"/>
                <a:cs typeface="Arial"/>
                <a:sym typeface="Arial"/>
              </a:rPr>
              <a:t>个人的得胜，教会的得胜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6"/>
          <p:cNvSpPr txBox="1">
            <a:spLocks noGrp="1"/>
          </p:cNvSpPr>
          <p:nvPr>
            <p:ph type="body" idx="1"/>
          </p:nvPr>
        </p:nvSpPr>
        <p:spPr>
          <a:xfrm>
            <a:off x="280219" y="1825625"/>
            <a:ext cx="11518491" cy="48553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</a:pPr>
            <a:r>
              <a:rPr lang="zh-CN" sz="2600" dirty="0">
                <a:latin typeface="Arial"/>
                <a:ea typeface="Arial"/>
                <a:cs typeface="Arial"/>
                <a:sym typeface="Arial"/>
              </a:rPr>
              <a:t>不愿有一人沉沦，乃愿人人都悔改（彼后3:9b）</a:t>
            </a:r>
            <a:endParaRPr sz="2600" dirty="0">
              <a:latin typeface="Arial"/>
              <a:ea typeface="Arial"/>
              <a:cs typeface="Arial"/>
              <a:sym typeface="Arial"/>
            </a:endParaRPr>
          </a:p>
          <a:p>
            <a:pPr marL="228600" lvl="1" indent="-228600" algn="l" rtl="0">
              <a:lnSpc>
                <a:spcPct val="90000"/>
              </a:lnSpc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</a:pPr>
            <a:r>
              <a:rPr lang="zh-CN" sz="2600" dirty="0">
                <a:latin typeface="Arial"/>
                <a:ea typeface="Arial"/>
                <a:cs typeface="Arial"/>
                <a:sym typeface="Arial"/>
              </a:rPr>
              <a:t>你们若充充足足地有这几样，就必使你们在认识我们的主耶稣基督上，不至于闲懒不</a:t>
            </a:r>
            <a:r>
              <a:rPr lang="zh-CN" sz="26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结果子</a:t>
            </a:r>
            <a:r>
              <a:rPr lang="zh-CN" sz="2600" dirty="0">
                <a:latin typeface="Arial"/>
                <a:ea typeface="Arial"/>
                <a:cs typeface="Arial"/>
                <a:sym typeface="Arial"/>
              </a:rPr>
              <a:t>了。(彼后1:8)</a:t>
            </a:r>
            <a:endParaRPr dirty="0"/>
          </a:p>
          <a:p>
            <a:pPr marL="228600" lvl="1" indent="-228600" algn="l" rtl="0">
              <a:lnSpc>
                <a:spcPct val="90000"/>
              </a:lnSpc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</a:pPr>
            <a:r>
              <a:rPr lang="zh-CN" sz="2600" dirty="0">
                <a:latin typeface="Arial"/>
                <a:ea typeface="Arial"/>
                <a:cs typeface="Arial"/>
                <a:sym typeface="Arial"/>
              </a:rPr>
              <a:t>12 为要成全圣徒，各尽其职，</a:t>
            </a:r>
            <a:r>
              <a:rPr lang="zh-CN" sz="26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建立基督的身体</a:t>
            </a:r>
            <a:r>
              <a:rPr lang="zh-CN" sz="2600" dirty="0">
                <a:latin typeface="Arial"/>
                <a:ea typeface="Arial"/>
                <a:cs typeface="Arial"/>
                <a:sym typeface="Arial"/>
              </a:rPr>
              <a:t>， 13 直等到我们众人在真道上同归于一，认识神的儿子，得以长大成人，</a:t>
            </a:r>
            <a:r>
              <a:rPr lang="zh-CN" sz="26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满有基督长成的身量 </a:t>
            </a:r>
            <a:r>
              <a:rPr lang="zh-CN" sz="2600" dirty="0">
                <a:latin typeface="Arial"/>
                <a:ea typeface="Arial"/>
                <a:cs typeface="Arial"/>
                <a:sym typeface="Arial"/>
              </a:rPr>
              <a:t>… 15 唯用爱心说诚实话，</a:t>
            </a:r>
            <a:r>
              <a:rPr lang="zh-CN" sz="26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凡事长进</a:t>
            </a:r>
            <a:r>
              <a:rPr lang="zh-CN" sz="2600" dirty="0">
                <a:latin typeface="Arial"/>
                <a:ea typeface="Arial"/>
                <a:cs typeface="Arial"/>
                <a:sym typeface="Arial"/>
              </a:rPr>
              <a:t>，</a:t>
            </a:r>
            <a:r>
              <a:rPr lang="zh-CN" sz="26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连于元首基督</a:t>
            </a:r>
            <a:r>
              <a:rPr lang="zh-CN" sz="2600" dirty="0">
                <a:latin typeface="Arial"/>
                <a:ea typeface="Arial"/>
                <a:cs typeface="Arial"/>
                <a:sym typeface="Arial"/>
              </a:rPr>
              <a:t>。 16 全身都靠他联络得合式，百节各按各职，照着各体的功用彼此相助，</a:t>
            </a:r>
            <a:r>
              <a:rPr lang="zh-CN" sz="26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便叫身体渐渐增长，在爱中建立自己</a:t>
            </a:r>
            <a:r>
              <a:rPr lang="zh-CN" sz="2600" dirty="0">
                <a:latin typeface="Arial"/>
                <a:ea typeface="Arial"/>
                <a:cs typeface="Arial"/>
                <a:sym typeface="Arial"/>
              </a:rPr>
              <a:t>。(弗4:12-16）</a:t>
            </a:r>
            <a:endParaRPr sz="2600" dirty="0">
              <a:latin typeface="Arial"/>
              <a:ea typeface="Arial"/>
              <a:cs typeface="Arial"/>
              <a:sym typeface="Arial"/>
            </a:endParaRPr>
          </a:p>
          <a:p>
            <a:pPr marL="685800" lvl="1" indent="-76200" algn="l" rtl="0">
              <a:lnSpc>
                <a:spcPct val="90000"/>
              </a:lnSpc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7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873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zh-CN">
                <a:latin typeface="Arial"/>
                <a:ea typeface="Arial"/>
                <a:cs typeface="Arial"/>
                <a:sym typeface="Arial"/>
              </a:rPr>
              <a:t>在末世里神呼唤门徒的得胜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Google Shape;196;p7"/>
          <p:cNvSpPr txBox="1">
            <a:spLocks noGrp="1"/>
          </p:cNvSpPr>
          <p:nvPr>
            <p:ph type="body" idx="1"/>
          </p:nvPr>
        </p:nvSpPr>
        <p:spPr>
          <a:xfrm>
            <a:off x="1356851" y="1961535"/>
            <a:ext cx="9996949" cy="4395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zh-CN" sz="3200">
                <a:latin typeface="Arial"/>
                <a:ea typeface="Arial"/>
                <a:cs typeface="Arial"/>
                <a:sym typeface="Arial"/>
              </a:rPr>
              <a:t>得胜的，我必将…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zh-CN" sz="3200">
                <a:latin typeface="Arial"/>
                <a:ea typeface="Arial"/>
                <a:cs typeface="Arial"/>
                <a:sym typeface="Arial"/>
              </a:rPr>
              <a:t>得胜的，必不受…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zh-CN" sz="3200">
                <a:latin typeface="Arial"/>
                <a:ea typeface="Arial"/>
                <a:cs typeface="Arial"/>
                <a:sym typeface="Arial"/>
              </a:rPr>
              <a:t>得胜的，我必将…。</a:t>
            </a:r>
            <a:endParaRPr sz="3200">
              <a:latin typeface="Arial"/>
              <a:ea typeface="Arial"/>
              <a:cs typeface="Arial"/>
              <a:sym typeface="Arial"/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zh-CN" sz="3200">
                <a:latin typeface="Arial"/>
                <a:ea typeface="Arial"/>
                <a:cs typeface="Arial"/>
                <a:sym typeface="Arial"/>
              </a:rPr>
              <a:t>那得胜…的，我要赐给….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zh-CN" sz="3200">
                <a:latin typeface="Arial"/>
                <a:ea typeface="Arial"/>
                <a:cs typeface="Arial"/>
                <a:sym typeface="Arial"/>
              </a:rPr>
              <a:t>凡得胜的，必这样穿白衣，我也必不…。</a:t>
            </a:r>
            <a:endParaRPr sz="3200">
              <a:latin typeface="Arial"/>
              <a:ea typeface="Arial"/>
              <a:cs typeface="Arial"/>
              <a:sym typeface="Arial"/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zh-CN" sz="3200">
                <a:latin typeface="Arial"/>
                <a:ea typeface="Arial"/>
                <a:cs typeface="Arial"/>
                <a:sym typeface="Arial"/>
              </a:rPr>
              <a:t>得胜的，我要叫他在我神殿中做柱子，他也必….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zh-CN" sz="3200">
                <a:latin typeface="Arial"/>
                <a:ea typeface="Arial"/>
                <a:cs typeface="Arial"/>
                <a:sym typeface="Arial"/>
              </a:rPr>
              <a:t>得胜的，我要赐他….</a:t>
            </a:r>
            <a:endParaRPr sz="32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12ec704f99b_0_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dirty="0"/>
              <a:t>在末世教会</a:t>
            </a:r>
            <a:r>
              <a:rPr lang="zh-CN" altLang="en-US" dirty="0"/>
              <a:t>可能</a:t>
            </a:r>
            <a:r>
              <a:rPr lang="zh-CN" dirty="0"/>
              <a:t>面对的问题</a:t>
            </a:r>
            <a:endParaRPr dirty="0"/>
          </a:p>
        </p:txBody>
      </p:sp>
      <p:sp>
        <p:nvSpPr>
          <p:cNvPr id="233" name="Google Shape;233;g12ec704f99b_0_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2"/>
          <p:cNvSpPr txBox="1">
            <a:spLocks noGrp="1"/>
          </p:cNvSpPr>
          <p:nvPr>
            <p:ph type="title"/>
          </p:nvPr>
        </p:nvSpPr>
        <p:spPr>
          <a:xfrm>
            <a:off x="838200" y="262255"/>
            <a:ext cx="10515600" cy="38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zh-CN" sz="3000"/>
              <a:t>七教会的交叉结构The Structure of Seven Churches</a:t>
            </a:r>
            <a:endParaRPr sz="3000"/>
          </a:p>
        </p:txBody>
      </p:sp>
      <p:sp>
        <p:nvSpPr>
          <p:cNvPr id="240" name="Google Shape;240;p12"/>
          <p:cNvSpPr txBox="1">
            <a:spLocks noGrp="1"/>
          </p:cNvSpPr>
          <p:nvPr>
            <p:ph type="body" idx="1"/>
          </p:nvPr>
        </p:nvSpPr>
        <p:spPr>
          <a:xfrm>
            <a:off x="342900" y="1663699"/>
            <a:ext cx="3383280" cy="4932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zh-CN" sz="2600" dirty="0"/>
              <a:t>以弗所</a:t>
            </a:r>
            <a:endParaRPr sz="2600" dirty="0"/>
          </a:p>
          <a:p>
            <a:pPr marL="685800" lvl="1" indent="-228600" algn="l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zh-CN" sz="2600" dirty="0">
                <a:highlight>
                  <a:srgbClr val="00FF00"/>
                </a:highlight>
              </a:rPr>
              <a:t>士每拿</a:t>
            </a:r>
            <a:endParaRPr sz="2600" dirty="0">
              <a:highlight>
                <a:srgbClr val="00FF00"/>
              </a:highlight>
            </a:endParaRPr>
          </a:p>
          <a:p>
            <a:pPr marL="1143000" lvl="2" indent="-228600" algn="l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zh-CN" sz="2600" dirty="0">
                <a:highlight>
                  <a:srgbClr val="00FFFF"/>
                </a:highlight>
              </a:rPr>
              <a:t>别迦摩</a:t>
            </a:r>
            <a:endParaRPr sz="2600" dirty="0">
              <a:highlight>
                <a:srgbClr val="00FFFF"/>
              </a:highlight>
            </a:endParaRPr>
          </a:p>
          <a:p>
            <a:pPr marL="1600200" lvl="3" indent="-228600" algn="l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Noto Sans Symbols"/>
              <a:buChar char="⮚"/>
            </a:pPr>
            <a:r>
              <a:rPr lang="zh-CN" sz="2600" dirty="0">
                <a:solidFill>
                  <a:srgbClr val="FF0000"/>
                </a:solidFill>
              </a:rPr>
              <a:t>推雅推喇</a:t>
            </a:r>
            <a:endParaRPr sz="2600" dirty="0">
              <a:solidFill>
                <a:srgbClr val="FF0000"/>
              </a:solidFill>
            </a:endParaRPr>
          </a:p>
          <a:p>
            <a:pPr marL="1143000" lvl="2" indent="-228600" algn="l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zh-CN" sz="2600" dirty="0">
                <a:highlight>
                  <a:srgbClr val="00FFFF"/>
                </a:highlight>
              </a:rPr>
              <a:t>撒  狄</a:t>
            </a:r>
            <a:endParaRPr sz="2600" dirty="0">
              <a:highlight>
                <a:srgbClr val="00FFFF"/>
              </a:highlight>
            </a:endParaRPr>
          </a:p>
          <a:p>
            <a:pPr marL="685800" lvl="1" indent="-228600" algn="l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zh-CN" sz="2600" dirty="0">
                <a:highlight>
                  <a:srgbClr val="00FF00"/>
                </a:highlight>
              </a:rPr>
              <a:t>非拉铁非</a:t>
            </a:r>
            <a:endParaRPr sz="2600" dirty="0">
              <a:highlight>
                <a:srgbClr val="00FF00"/>
              </a:highlight>
            </a:endParaRPr>
          </a:p>
          <a:p>
            <a:pPr marL="228600" lvl="0" indent="-2286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zh-CN" sz="2600" dirty="0"/>
              <a:t>老底嘉</a:t>
            </a:r>
            <a:endParaRPr sz="2600" dirty="0"/>
          </a:p>
        </p:txBody>
      </p:sp>
      <p:sp>
        <p:nvSpPr>
          <p:cNvPr id="241" name="Google Shape;241;p12"/>
          <p:cNvSpPr txBox="1"/>
          <p:nvPr/>
        </p:nvSpPr>
        <p:spPr>
          <a:xfrm>
            <a:off x="4075590" y="934768"/>
            <a:ext cx="2015490" cy="6007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1430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zh-CN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表 扬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12"/>
          <p:cNvSpPr txBox="1"/>
          <p:nvPr/>
        </p:nvSpPr>
        <p:spPr>
          <a:xfrm>
            <a:off x="4006991" y="1856686"/>
            <a:ext cx="24147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zh-CN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好行为：忍耐、劳苦 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zh-CN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抵抗罪恶、尼哥拉党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Google Shape;243;p12"/>
          <p:cNvSpPr txBox="1"/>
          <p:nvPr/>
        </p:nvSpPr>
        <p:spPr>
          <a:xfrm>
            <a:off x="4006991" y="2551466"/>
            <a:ext cx="24147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zh-CN" sz="1800" b="0" i="0" u="none" strike="noStrike" cap="none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患难、忠心</a:t>
            </a:r>
            <a:endParaRPr sz="1800" dirty="0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zh-CN" sz="1800" b="0" i="0" u="none" strike="noStrike" cap="none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抵抗撒但一会</a:t>
            </a:r>
            <a:endParaRPr sz="1800" b="0" i="0" u="none" strike="noStrike" cap="none" dirty="0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" name="Google Shape;244;p12"/>
          <p:cNvSpPr txBox="1"/>
          <p:nvPr/>
        </p:nvSpPr>
        <p:spPr>
          <a:xfrm>
            <a:off x="4007001" y="3246246"/>
            <a:ext cx="1945958" cy="5077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zh-CN" sz="1800" b="0" i="0" u="none" strike="noStrike" cap="none" dirty="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用生命坚守真道</a:t>
            </a:r>
            <a:endParaRPr sz="1800" b="0" i="0" u="none" strike="noStrike" cap="none" dirty="0">
              <a:solidFill>
                <a:srgbClr val="00B0F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12"/>
          <p:cNvSpPr txBox="1"/>
          <p:nvPr/>
        </p:nvSpPr>
        <p:spPr>
          <a:xfrm>
            <a:off x="4006991" y="4001287"/>
            <a:ext cx="17259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Arial"/>
              <a:buNone/>
            </a:pPr>
            <a:r>
              <a:rPr lang="zh-CN" sz="18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活出了信望爱</a:t>
            </a:r>
            <a:endParaRPr sz="18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Google Shape;246;p12"/>
          <p:cNvSpPr txBox="1"/>
          <p:nvPr/>
        </p:nvSpPr>
        <p:spPr>
          <a:xfrm>
            <a:off x="4007001" y="4668138"/>
            <a:ext cx="1608772" cy="5077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zh-CN" sz="1800" b="0" i="0" u="none" strike="noStrike" cap="none" dirty="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少数人圣洁</a:t>
            </a:r>
            <a:endParaRPr sz="1800" b="0" i="0" u="none" strike="noStrike" cap="none" dirty="0">
              <a:solidFill>
                <a:srgbClr val="00B0F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" name="Google Shape;247;p12"/>
          <p:cNvSpPr txBox="1"/>
          <p:nvPr/>
        </p:nvSpPr>
        <p:spPr>
          <a:xfrm>
            <a:off x="4007001" y="5317559"/>
            <a:ext cx="1945958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zh-CN" sz="1800" b="0" i="0" u="none" strike="noStrike" cap="none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遵行神忍耐之道抵抗撒旦一会</a:t>
            </a:r>
            <a:endParaRPr sz="1800" b="0" i="0" u="none" strike="noStrike" cap="none" dirty="0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p12"/>
          <p:cNvSpPr txBox="1"/>
          <p:nvPr/>
        </p:nvSpPr>
        <p:spPr>
          <a:xfrm>
            <a:off x="7277994" y="1937892"/>
            <a:ext cx="13779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zh-CN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初始的爱心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Google Shape;249;p12"/>
          <p:cNvSpPr txBox="1"/>
          <p:nvPr/>
        </p:nvSpPr>
        <p:spPr>
          <a:xfrm>
            <a:off x="7013100" y="934768"/>
            <a:ext cx="1603058" cy="6007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1430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zh-CN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责 备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" name="Google Shape;250;p12"/>
          <p:cNvSpPr txBox="1"/>
          <p:nvPr/>
        </p:nvSpPr>
        <p:spPr>
          <a:xfrm>
            <a:off x="7355694" y="3106809"/>
            <a:ext cx="12225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zh-CN" sz="1600" b="0" i="0" u="none" strike="noStrike" cap="non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巴兰的教训</a:t>
            </a:r>
            <a:endParaRPr sz="1600" b="0" i="0" u="none" strike="noStrike" cap="none">
              <a:solidFill>
                <a:srgbClr val="00B0F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zh-CN" sz="1600" b="0" i="0" u="none" strike="noStrike" cap="non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尼哥拉一党</a:t>
            </a:r>
            <a:endParaRPr sz="1600" b="0" i="0" u="none" strike="noStrike" cap="none">
              <a:solidFill>
                <a:srgbClr val="00B0F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Google Shape;251;p12"/>
          <p:cNvSpPr txBox="1"/>
          <p:nvPr/>
        </p:nvSpPr>
        <p:spPr>
          <a:xfrm>
            <a:off x="7393658" y="3903925"/>
            <a:ext cx="12225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Arial"/>
              <a:buNone/>
            </a:pPr>
            <a:r>
              <a:rPr lang="zh-CN" sz="18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重用女巫</a:t>
            </a:r>
            <a:endParaRPr sz="18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Arial"/>
              <a:buNone/>
            </a:pPr>
            <a:r>
              <a:rPr lang="zh-CN" sz="1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教会</a:t>
            </a:r>
            <a:r>
              <a:rPr lang="zh-CN" sz="18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分裂</a:t>
            </a:r>
            <a:endParaRPr sz="18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12"/>
          <p:cNvSpPr txBox="1"/>
          <p:nvPr/>
        </p:nvSpPr>
        <p:spPr>
          <a:xfrm>
            <a:off x="6692571" y="4694978"/>
            <a:ext cx="2507935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zh-CN" sz="1600" b="0" i="0" u="none" strike="noStrike" cap="none" dirty="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知识化、轻视圣灵工作</a:t>
            </a:r>
            <a:endParaRPr sz="1600" b="0" i="0" u="none" strike="noStrike" cap="none" dirty="0">
              <a:solidFill>
                <a:srgbClr val="00B0F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zh-CN" sz="1600" b="0" i="0" u="none" strike="noStrike" cap="none" dirty="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宗教化、律法化</a:t>
            </a:r>
            <a:endParaRPr sz="1600" b="0" i="0" u="none" strike="noStrike" cap="none" dirty="0">
              <a:solidFill>
                <a:srgbClr val="00B0F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3" name="Google Shape;253;p12"/>
          <p:cNvSpPr txBox="1"/>
          <p:nvPr/>
        </p:nvSpPr>
        <p:spPr>
          <a:xfrm>
            <a:off x="7412687" y="5937629"/>
            <a:ext cx="1184442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zh-CN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不冷不热属世富有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12"/>
          <p:cNvSpPr txBox="1"/>
          <p:nvPr/>
        </p:nvSpPr>
        <p:spPr>
          <a:xfrm>
            <a:off x="7711156" y="2549825"/>
            <a:ext cx="432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zh-CN" sz="1800" b="0" i="0" u="none" strike="noStrike" cap="none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无</a:t>
            </a:r>
            <a:endParaRPr sz="1800" b="0" i="0" u="none" strike="noStrike" cap="none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" name="Google Shape;255;p12"/>
          <p:cNvSpPr txBox="1"/>
          <p:nvPr/>
        </p:nvSpPr>
        <p:spPr>
          <a:xfrm>
            <a:off x="7750962" y="5492433"/>
            <a:ext cx="43196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zh-CN" sz="1800" b="0" i="0" u="none" strike="noStrike" cap="none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无</a:t>
            </a:r>
            <a:endParaRPr sz="1800" b="0" i="0" u="none" strike="noStrike" cap="none" dirty="0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Google Shape;256;p12"/>
          <p:cNvSpPr txBox="1"/>
          <p:nvPr/>
        </p:nvSpPr>
        <p:spPr>
          <a:xfrm>
            <a:off x="10553459" y="1923060"/>
            <a:ext cx="6516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zh-CN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悔改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" name="Google Shape;257;p12"/>
          <p:cNvSpPr txBox="1"/>
          <p:nvPr/>
        </p:nvSpPr>
        <p:spPr>
          <a:xfrm>
            <a:off x="9925372" y="983794"/>
            <a:ext cx="1603058" cy="6007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1430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zh-CN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命 令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" name="Google Shape;258;p12"/>
          <p:cNvSpPr txBox="1"/>
          <p:nvPr/>
        </p:nvSpPr>
        <p:spPr>
          <a:xfrm>
            <a:off x="10215359" y="5918445"/>
            <a:ext cx="1477098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zh-CN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发热心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zh-CN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悔改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zh-CN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买</a:t>
            </a:r>
            <a:r>
              <a:rPr lang="zh-C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眼药</a:t>
            </a:r>
            <a:r>
              <a:rPr lang="zh-CN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金白衣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12"/>
          <p:cNvSpPr txBox="1"/>
          <p:nvPr/>
        </p:nvSpPr>
        <p:spPr>
          <a:xfrm>
            <a:off x="10553459" y="2578931"/>
            <a:ext cx="65160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zh-CN" sz="1800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应许</a:t>
            </a:r>
            <a:endParaRPr sz="1800" dirty="0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0" name="Google Shape;260;p12"/>
          <p:cNvSpPr txBox="1"/>
          <p:nvPr/>
        </p:nvSpPr>
        <p:spPr>
          <a:xfrm>
            <a:off x="10513691" y="5420378"/>
            <a:ext cx="65151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zh-CN" sz="1800" b="0" i="0" u="none" strike="noStrike" cap="none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应许</a:t>
            </a:r>
            <a:endParaRPr sz="1800" b="0" i="0" u="none" strike="noStrike" cap="none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" name="Google Shape;261;p12"/>
          <p:cNvSpPr txBox="1"/>
          <p:nvPr/>
        </p:nvSpPr>
        <p:spPr>
          <a:xfrm>
            <a:off x="10553459" y="3293951"/>
            <a:ext cx="65151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zh-CN" sz="1800" b="0" i="0" u="none" strike="noStrike" cap="non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悔改</a:t>
            </a:r>
            <a:endParaRPr sz="1800" b="0" i="0" u="none" strike="noStrike" cap="none">
              <a:solidFill>
                <a:srgbClr val="00B0F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12"/>
          <p:cNvSpPr txBox="1"/>
          <p:nvPr/>
        </p:nvSpPr>
        <p:spPr>
          <a:xfrm>
            <a:off x="10502294" y="4118991"/>
            <a:ext cx="65151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Arial"/>
              <a:buNone/>
            </a:pPr>
            <a:r>
              <a:rPr lang="zh-CN" sz="18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悔改</a:t>
            </a:r>
            <a:endParaRPr sz="18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3" name="Google Shape;263;p12"/>
          <p:cNvSpPr txBox="1"/>
          <p:nvPr/>
        </p:nvSpPr>
        <p:spPr>
          <a:xfrm>
            <a:off x="10513691" y="4774853"/>
            <a:ext cx="65151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zh-CN" sz="1800" b="0" i="0" u="none" strike="noStrike" cap="none" dirty="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悔改</a:t>
            </a:r>
            <a:endParaRPr sz="1800" b="0" i="0" u="none" strike="noStrike" cap="none" dirty="0">
              <a:solidFill>
                <a:srgbClr val="00B0F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4" name="Google Shape;264;p12"/>
          <p:cNvSpPr txBox="1"/>
          <p:nvPr/>
        </p:nvSpPr>
        <p:spPr>
          <a:xfrm>
            <a:off x="833280" y="934768"/>
            <a:ext cx="2015490" cy="6007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1430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zh-CN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教  会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5" name="Google Shape;265;p12"/>
          <p:cNvSpPr txBox="1"/>
          <p:nvPr/>
        </p:nvSpPr>
        <p:spPr>
          <a:xfrm>
            <a:off x="4547980" y="6149273"/>
            <a:ext cx="432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zh-CN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无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2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2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2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2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2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2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zh-CN" altLang="en-US" dirty="0">
                <a:latin typeface="Arial"/>
                <a:ea typeface="Arial"/>
                <a:cs typeface="Arial"/>
                <a:sym typeface="Arial"/>
              </a:rPr>
              <a:t>教会的问题</a:t>
            </a:r>
            <a:r>
              <a:rPr lang="zh-CN" dirty="0">
                <a:latin typeface="Arial"/>
                <a:ea typeface="Arial"/>
                <a:cs typeface="Arial"/>
                <a:sym typeface="Arial"/>
              </a:rPr>
              <a:t>-</a:t>
            </a:r>
            <a:r>
              <a:rPr lang="en-US" altLang="zh-CN" dirty="0"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-US" altLang="zh-CN" dirty="0"/>
              <a:t>.</a:t>
            </a:r>
            <a:r>
              <a:rPr lang="zh-CN" altLang="en-US" dirty="0"/>
              <a:t> </a:t>
            </a:r>
            <a:r>
              <a:rPr lang="zh-CN" altLang="en-US" dirty="0">
                <a:latin typeface="Arial"/>
                <a:ea typeface="Arial"/>
                <a:cs typeface="Arial"/>
                <a:sym typeface="Arial"/>
              </a:rPr>
              <a:t>满足于现状的教会</a:t>
            </a:r>
            <a:br>
              <a:rPr lang="en-US" altLang="zh-CN" dirty="0">
                <a:latin typeface="Arial"/>
                <a:ea typeface="Arial"/>
                <a:cs typeface="Arial"/>
                <a:sym typeface="Arial"/>
              </a:rPr>
            </a:br>
            <a:r>
              <a:rPr lang="zh-CN" altLang="en-US" dirty="0">
                <a:latin typeface="Arial"/>
                <a:ea typeface="Arial"/>
                <a:cs typeface="Arial"/>
                <a:sym typeface="Arial"/>
              </a:rPr>
              <a:t>以弗所和老底嘉</a:t>
            </a:r>
            <a:endParaRPr dirty="0"/>
          </a:p>
        </p:txBody>
      </p:sp>
      <p:sp>
        <p:nvSpPr>
          <p:cNvPr id="272" name="Google Shape;272;p13"/>
          <p:cNvSpPr txBox="1">
            <a:spLocks noGrp="1"/>
          </p:cNvSpPr>
          <p:nvPr>
            <p:ph type="body" idx="1"/>
          </p:nvPr>
        </p:nvSpPr>
        <p:spPr>
          <a:xfrm>
            <a:off x="462579" y="1825624"/>
            <a:ext cx="11413191" cy="47694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635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66666"/>
              <a:buNone/>
            </a:pPr>
            <a:r>
              <a:rPr lang="en-US" altLang="zh-CN" sz="3600" dirty="0"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zh-CN" altLang="en-US" sz="3600" dirty="0">
                <a:latin typeface="Arial"/>
                <a:ea typeface="Arial"/>
                <a:cs typeface="Arial"/>
                <a:sym typeface="Arial"/>
              </a:rPr>
              <a:t>）</a:t>
            </a:r>
            <a:r>
              <a:rPr lang="zh-CN" sz="3600" dirty="0">
                <a:latin typeface="Arial"/>
                <a:ea typeface="Arial"/>
                <a:cs typeface="Arial"/>
                <a:sym typeface="Arial"/>
              </a:rPr>
              <a:t>离弃了起初的爱心（以）</a:t>
            </a:r>
            <a:endParaRPr sz="3600" dirty="0">
              <a:latin typeface="Arial"/>
              <a:ea typeface="Arial"/>
              <a:cs typeface="Arial"/>
              <a:sym typeface="Arial"/>
            </a:endParaRPr>
          </a:p>
          <a:p>
            <a:pPr marL="635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zh-CN" sz="3600" dirty="0">
                <a:latin typeface="Arial"/>
                <a:ea typeface="Arial"/>
                <a:cs typeface="Arial"/>
                <a:sym typeface="Arial"/>
              </a:rPr>
              <a:t>2）不冷不热，“我是富足，已经发了财，一样都不缺（老）</a:t>
            </a:r>
            <a:endParaRPr dirty="0"/>
          </a:p>
          <a:p>
            <a:pPr marL="4572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3600" dirty="0">
              <a:latin typeface="Arial"/>
              <a:ea typeface="Arial"/>
              <a:cs typeface="Arial"/>
              <a:sym typeface="Arial"/>
            </a:endParaRPr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zh-CN" sz="2800" dirty="0">
                <a:latin typeface="Arial"/>
                <a:ea typeface="Arial"/>
                <a:cs typeface="Arial"/>
                <a:sym typeface="Arial"/>
              </a:rPr>
              <a:t>疲倦了；</a:t>
            </a:r>
            <a:endParaRPr sz="2800" dirty="0">
              <a:latin typeface="Arial"/>
              <a:ea typeface="Arial"/>
              <a:cs typeface="Arial"/>
              <a:sym typeface="Arial"/>
            </a:endParaRPr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zh-CN" sz="2800" dirty="0">
                <a:latin typeface="Arial"/>
                <a:ea typeface="Arial"/>
                <a:cs typeface="Arial"/>
                <a:sym typeface="Arial"/>
              </a:rPr>
              <a:t>麻木了；</a:t>
            </a:r>
            <a:endParaRPr sz="2800" dirty="0">
              <a:latin typeface="Arial"/>
              <a:ea typeface="Arial"/>
              <a:cs typeface="Arial"/>
              <a:sym typeface="Arial"/>
            </a:endParaRPr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zh-CN" sz="2800" dirty="0">
                <a:latin typeface="Arial"/>
                <a:ea typeface="Arial"/>
                <a:cs typeface="Arial"/>
                <a:sym typeface="Arial"/>
              </a:rPr>
              <a:t>固化了；</a:t>
            </a:r>
            <a:endParaRPr sz="2800" dirty="0">
              <a:latin typeface="Arial"/>
              <a:ea typeface="Arial"/>
              <a:cs typeface="Arial"/>
              <a:sym typeface="Arial"/>
            </a:endParaRPr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zh-CN" sz="2800" dirty="0">
                <a:latin typeface="Arial"/>
                <a:ea typeface="Arial"/>
                <a:cs typeface="Arial"/>
                <a:sym typeface="Arial"/>
              </a:rPr>
              <a:t>不专一了；</a:t>
            </a:r>
            <a:endParaRPr sz="2800" dirty="0">
              <a:latin typeface="Arial"/>
              <a:ea typeface="Arial"/>
              <a:cs typeface="Arial"/>
              <a:sym typeface="Arial"/>
            </a:endParaRPr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zh-CN" sz="2800" dirty="0">
                <a:latin typeface="Arial"/>
                <a:ea typeface="Arial"/>
                <a:cs typeface="Arial"/>
                <a:sym typeface="Arial"/>
              </a:rPr>
              <a:t>忘记了；</a:t>
            </a:r>
            <a:endParaRPr sz="2800" dirty="0">
              <a:latin typeface="Arial"/>
              <a:ea typeface="Arial"/>
              <a:cs typeface="Arial"/>
              <a:sym typeface="Arial"/>
            </a:endParaRPr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zh-CN" sz="2800" dirty="0">
                <a:latin typeface="Arial"/>
                <a:ea typeface="Arial"/>
                <a:cs typeface="Arial"/>
                <a:sym typeface="Arial"/>
              </a:rPr>
              <a:t>假死、装死</a:t>
            </a:r>
            <a:endParaRPr sz="2800" dirty="0">
              <a:latin typeface="Arial"/>
              <a:ea typeface="Arial"/>
              <a:cs typeface="Arial"/>
              <a:sym typeface="Arial"/>
            </a:endParaRPr>
          </a:p>
          <a:p>
            <a:pPr marL="1143000" lvl="2" indent="-11112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</p:txBody>
      </p:sp>
      <p:sp>
        <p:nvSpPr>
          <p:cNvPr id="273" name="Google Shape;273;p13"/>
          <p:cNvSpPr txBox="1"/>
          <p:nvPr/>
        </p:nvSpPr>
        <p:spPr>
          <a:xfrm>
            <a:off x="7895273" y="4210366"/>
            <a:ext cx="2414587" cy="1938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有宗教无信仰；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有知识无生命；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有聚会无基督；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有真理无爱心；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有感动无更新；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918</TotalTime>
  <Words>3794</Words>
  <Application>Microsoft Office PowerPoint</Application>
  <PresentationFormat>Widescreen</PresentationFormat>
  <Paragraphs>213</Paragraphs>
  <Slides>18</Slides>
  <Notes>14</Notes>
  <HiddenSlides>1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9" baseType="lpstr">
      <vt:lpstr>FZBeiWeiKaiShu-S19S</vt:lpstr>
      <vt:lpstr>FZCuYuan-M03S</vt:lpstr>
      <vt:lpstr>FZYiHei-M20S</vt:lpstr>
      <vt:lpstr>Noto Sans Symbols</vt:lpstr>
      <vt:lpstr>方正北魏楷书简体</vt:lpstr>
      <vt:lpstr>方正魏碑简体</vt:lpstr>
      <vt:lpstr>Arial</vt:lpstr>
      <vt:lpstr>Calibri</vt:lpstr>
      <vt:lpstr>Wingdings</vt:lpstr>
      <vt:lpstr>Office Theme</vt:lpstr>
      <vt:lpstr>1_Office Theme</vt:lpstr>
      <vt:lpstr>神在呼唤得胜者 God calls the Victors  </vt:lpstr>
      <vt:lpstr>何为得胜</vt:lpstr>
      <vt:lpstr>何为得胜</vt:lpstr>
      <vt:lpstr>何为得胜</vt:lpstr>
      <vt:lpstr>个人的得胜，教会的得胜</vt:lpstr>
      <vt:lpstr>在末世里神呼唤门徒的得胜</vt:lpstr>
      <vt:lpstr>在末世教会可能面对的问题</vt:lpstr>
      <vt:lpstr>七教会的交叉结构The Structure of Seven Churches</vt:lpstr>
      <vt:lpstr>教会的问题-1. 满足于现状的教会 以弗所和老底嘉</vt:lpstr>
      <vt:lpstr>面对的问题-2.宗教化的教会 别迦摩、撒狄</vt:lpstr>
      <vt:lpstr>面对的问题：3. 进入异/极端的教会 推雅推喇教会</vt:lpstr>
      <vt:lpstr>教会的问题：3. 进入异/极端的教会 推雅推喇教会</vt:lpstr>
      <vt:lpstr>得胜的教会：处在逼迫中 士每拿和非拉铁非</vt:lpstr>
      <vt:lpstr>神的话-给老底嘉教会的信息，启3:14-22</vt:lpstr>
      <vt:lpstr>老底嘉教会的现状</vt:lpstr>
      <vt:lpstr>出路：如何得胜</vt:lpstr>
      <vt:lpstr>得胜的奖赏！</vt:lpstr>
      <vt:lpstr>2022的行动 Action!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神在呼唤得胜者 God calls the Victors  </dc:title>
  <dc:creator>David Wang</dc:creator>
  <cp:lastModifiedBy>David Wang</cp:lastModifiedBy>
  <cp:revision>7</cp:revision>
  <dcterms:created xsi:type="dcterms:W3CDTF">2021-01-02T16:10:55Z</dcterms:created>
  <dcterms:modified xsi:type="dcterms:W3CDTF">2022-05-29T10:32:41Z</dcterms:modified>
</cp:coreProperties>
</file>