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78" r:id="rId2"/>
    <p:sldId id="279" r:id="rId3"/>
    <p:sldId id="277" r:id="rId4"/>
    <p:sldId id="280" r:id="rId5"/>
    <p:sldId id="266" r:id="rId6"/>
    <p:sldId id="267" r:id="rId7"/>
    <p:sldId id="268" r:id="rId8"/>
    <p:sldId id="281" r:id="rId9"/>
    <p:sldId id="282" r:id="rId10"/>
    <p:sldId id="283" r:id="rId11"/>
    <p:sldId id="284" r:id="rId12"/>
    <p:sldId id="302" r:id="rId13"/>
    <p:sldId id="365" r:id="rId14"/>
    <p:sldId id="366" r:id="rId15"/>
    <p:sldId id="364" r:id="rId16"/>
    <p:sldId id="269" r:id="rId17"/>
    <p:sldId id="367" r:id="rId18"/>
    <p:sldId id="309" r:id="rId19"/>
    <p:sldId id="270" r:id="rId20"/>
    <p:sldId id="308" r:id="rId21"/>
    <p:sldId id="398" r:id="rId22"/>
    <p:sldId id="285" r:id="rId23"/>
    <p:sldId id="405" r:id="rId24"/>
    <p:sldId id="400" r:id="rId25"/>
    <p:sldId id="286" r:id="rId26"/>
    <p:sldId id="28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 Hsu" initials="GH" lastIdx="1" clrIdx="0">
    <p:extLst>
      <p:ext uri="{19B8F6BF-5375-455C-9EA6-DF929625EA0E}">
        <p15:presenceInfo xmlns:p15="http://schemas.microsoft.com/office/powerpoint/2012/main" userId="4b85a10c9e0ff9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FF00"/>
    <a:srgbClr val="FF5050"/>
    <a:srgbClr val="333399"/>
    <a:srgbClr val="6600FF"/>
    <a:srgbClr val="CC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6" autoAdjust="0"/>
    <p:restoredTop sz="86435" autoAdjust="0"/>
  </p:normalViewPr>
  <p:slideViewPr>
    <p:cSldViewPr>
      <p:cViewPr>
        <p:scale>
          <a:sx n="60" d="100"/>
          <a:sy n="60" d="100"/>
        </p:scale>
        <p:origin x="512" y="344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-6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88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01T17:40:02.172" idx="1">
    <p:pos x="1818" y="3686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64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3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68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01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2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72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55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8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 anchorCtr="0"/>
          <a:lstStyle/>
          <a:p>
            <a:pPr eaLnBrk="1" hangingPunct="1">
              <a:defRPr/>
            </a:pPr>
            <a:b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不义管家</a:t>
            </a:r>
            <a: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b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一个信仰落实的比喻</a:t>
            </a:r>
            <a:b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路加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16:1-13</a:t>
            </a:r>
            <a:b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b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徐理强长老</a:t>
            </a:r>
            <a:b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CGCM__04.2022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553200"/>
            <a:ext cx="9144000" cy="3048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05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4.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尽所能也接受无法完美</a:t>
            </a: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耶稣了解把信仰落实工作中很困难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神没有赏赐每个人工作精明的恩赐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所以耶稣说</a:t>
            </a:r>
            <a:r>
              <a:rPr lang="en-US" altLang="zh-CN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16:8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因為今世之子應付自己的世代比光明之子更加精明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36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耶稣用不义的管家来做比喻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因为耶稣知道一般基督徒在世界里工作比不上非基督徒精明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耶稣要求我们尽力在工作中精明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但自己愚蠢的时候不需要太自责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0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信仰落实在社会文化棘手问题中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信仰落实到社会文化中困难更大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基督徒如何跟社会打交道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:2000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年来没有定论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华人教会基本不讨论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基本上有五、六个看法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敌对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融合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更新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并行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超越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精明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》=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最起码基督徒需要用神的两个启示来聆听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思考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如何回应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LGBTQ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转性问题不好讨论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因为数据很少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>
            <a:extLst>
              <a:ext uri="{FF2B5EF4-FFF2-40B4-BE49-F238E27FC236}">
                <a16:creationId xmlns:a16="http://schemas.microsoft.com/office/drawing/2014/main" id="{DB964C63-0481-4EAC-BDBF-D07946DCFF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基督徒如何看同性恋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C6D0B-46E0-4ABE-9B94-C92E31F10AF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85800"/>
            <a:ext cx="9220200" cy="6096000"/>
          </a:xfrm>
        </p:spPr>
        <p:txBody>
          <a:bodyPr>
            <a:normAutofit lnSpcReduction="10000"/>
          </a:bodyPr>
          <a:lstStyle/>
          <a:p>
            <a:pPr marL="573088" indent="-573088"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一切特征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基因与环境互动而产生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3550" indent="-463550"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的特征有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个层面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性欲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Sexual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Desire;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性取向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Sexual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Orientation;</a:t>
            </a:r>
          </a:p>
          <a:p>
            <a:pPr marL="0" indent="0"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性行为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Sexual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Behavior;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性身份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认同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Sexual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Identity</a:t>
            </a:r>
          </a:p>
          <a:p>
            <a:pPr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需要把四层面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性欲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性取向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性行为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性身份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分开来论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不然造成混乱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SzPct val="87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大自然启示看四个层面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>
            <a:extLst>
              <a:ext uri="{FF2B5EF4-FFF2-40B4-BE49-F238E27FC236}">
                <a16:creationId xmlns:a16="http://schemas.microsoft.com/office/drawing/2014/main" id="{8B4466A5-692C-4055-9004-55C3889BD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聖經對性欲、性行为的看法</a:t>
            </a:r>
            <a:endParaRPr lang="en-US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1C8A4130-C06F-414C-91B7-86A1BFF34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296400" cy="6019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聖經赞同人对异性有性欲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但只贊同在婚姻裏来满足异性性欲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如果主人選定这女子歸自己的兒子为妻子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就必須照著待女兒的規矩待她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如果儿子另娶一個妻子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那麼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對这女子的飲食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衣著和</a:t>
            </a:r>
            <a:r>
              <a:rPr lang="zh-CN" altLang="en-US" sz="4000" b="1" u="sng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性的需要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仍然不可減少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如果儿子不同意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她就可以自由离开出去</a:t>
            </a:r>
            <a:r>
              <a:rPr lang="en-US" altLang="zh-CN" sz="31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1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出</a:t>
            </a:r>
            <a:r>
              <a:rPr lang="en-US" altLang="zh-CN" sz="31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21:9-11</a:t>
            </a:r>
            <a:endParaRPr lang="en-US" altLang="zh-CN" sz="31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如果有人不能自制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就应该结婚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因为结婚总比心如火烧更好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他想结婚并不是犯罪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他应当结婚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那结婚的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做得好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31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zh-CN" sz="31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7:9,36,</a:t>
            </a:r>
            <a:r>
              <a:rPr lang="zh-CN" altLang="en-US" sz="31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1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38</a:t>
            </a:r>
            <a:endParaRPr lang="en-US" altLang="zh-CN" sz="31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>
            <a:extLst>
              <a:ext uri="{FF2B5EF4-FFF2-40B4-BE49-F238E27FC236}">
                <a16:creationId xmlns:a16="http://schemas.microsoft.com/office/drawing/2014/main" id="{393A5B12-7B9A-4D09-91D5-A5AB5EF3F4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圣经对婚姻的看法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95939-3864-443F-861E-35AB07D3EC1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85800"/>
            <a:ext cx="9220200" cy="6324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聖經反對在婚姻以外满足异性性欲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旧约婚姻制度跟新约不同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赞同一夫多妻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反对与近亲结婚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利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:18,20;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申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兄死弟娶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Levirate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Marriage: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22:23-33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反对以色列异族通婚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旧约多处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新约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赞同一夫一妻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10:1-10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要娶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嫁主里的人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7:39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 </a:t>
            </a:r>
            <a:endParaRPr lang="en-US" altLang="zh-CN" sz="3600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zh-CN" sz="4400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>
            <a:extLst>
              <a:ext uri="{FF2B5EF4-FFF2-40B4-BE49-F238E27FC236}">
                <a16:creationId xmlns:a16="http://schemas.microsoft.com/office/drawing/2014/main" id="{9E114E0B-38FF-4EE9-BC73-72AAC99F5D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圣经对同性恋行为的看法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6603F-F669-4D37-82BA-B1C72D70BF1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762000"/>
            <a:ext cx="9296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聖經反對一切同性行为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同性婚姻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33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zh-CN" sz="33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</a:t>
            </a:r>
            <a:r>
              <a:rPr lang="en-US" altLang="zh-TW" sz="3300" baseline="30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en-US" altLang="zh-CN" sz="3300" baseline="30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-27</a:t>
            </a:r>
            <a:r>
              <a:rPr lang="en-US" altLang="zh-TW" sz="3300" baseline="30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 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為此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神任憑他們陷入可恥的情欲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他們的女人把天性的功用變為違反天性的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en-US" altLang="zh-TW" sz="4400" baseline="30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 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同樣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男人也放棄了女人天性的功用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彼此之間欲火中燒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男人與男人做出羞恥的事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圣经却沒有讨论如何处理同性取向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圣经没有讨论如何满足同性的性欲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福音派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一般认为同性取向是人类堕落的结果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就如一切性格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情绪上的特征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缺欠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77850" indent="-5778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>
            <a:extLst>
              <a:ext uri="{FF2B5EF4-FFF2-40B4-BE49-F238E27FC236}">
                <a16:creationId xmlns:a16="http://schemas.microsoft.com/office/drawing/2014/main" id="{4F444A34-3B2F-48AE-AC60-8371B4916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从神大自然启示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基因與環境互動</a:t>
            </a:r>
          </a:p>
        </p:txBody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5A47E253-F877-4AAB-AC5E-C1DF78D0B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人類特征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基因與環境互動產生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特征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身高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體重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智商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情商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癌症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血压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血糖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免疫功能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关键問題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个特征（层面）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是基因的影响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是环境的影响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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是自己的选择？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4400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>
            <a:extLst>
              <a:ext uri="{FF2B5EF4-FFF2-40B4-BE49-F238E27FC236}">
                <a16:creationId xmlns:a16="http://schemas.microsoft.com/office/drawing/2014/main" id="{18B29CC6-C5E2-45F2-A0F1-BBB1C3CF4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雙胞胎一致性</a:t>
            </a:r>
          </a:p>
        </p:txBody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57087FB3-8316-4301-BA18-59B2FF02B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296400" cy="6553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因为目前科学对基因如何影响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特征有缺欠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所以遗传特征需要从双胞胎一致性来了解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双胞胎一致性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Concordance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一个有这特征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另外一个也有同样的特征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雙胞胎一致性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单卵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&gt;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双卵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MZ&gt;DZ = 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基因成分</a:t>
            </a:r>
            <a:r>
              <a:rPr lang="zh-CN" altLang="en-US" sz="4400" u="sng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比較大</a:t>
            </a:r>
            <a:endParaRPr lang="en-US" altLang="zh-CN" sz="4400" u="sng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可是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基因相同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也不是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特征相同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这是基督徒不了解基因显性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因为基因相同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但是显性表达有差异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所以需要用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MZ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DZ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一致性作比较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>
            <a:extLst>
              <a:ext uri="{FF2B5EF4-FFF2-40B4-BE49-F238E27FC236}">
                <a16:creationId xmlns:a16="http://schemas.microsoft.com/office/drawing/2014/main" id="{D91CE8DD-1ABF-4A61-A4E7-E77FCB64B1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同性戀取向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基因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环境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8920A-2285-429C-A166-9EF39EBB11C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85800"/>
            <a:ext cx="9296400" cy="6172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最大的争议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同性恋取向是基因还是环境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自己的决定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选择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</a:p>
          <a:p>
            <a:pPr>
              <a:buSzPct val="85000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资料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五个大型国家双生子注册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样本大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避免抽样偏差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澳洲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4901</a:t>
            </a: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瑞典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25325(11229M+14096F)</a:t>
            </a: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美国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3032</a:t>
            </a: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UK N=4850F</a:t>
            </a: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芬兰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N=3604</a:t>
            </a: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研究目的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比较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MZ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DZ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同性恋一致性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buSzPct val="85000"/>
              <a:buFont typeface="Wingdings" panose="05000000000000000000" pitchFamily="2" charset="2"/>
              <a:buNone/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buSzPct val="85000"/>
              <a:buFont typeface="Wingdings" panose="05000000000000000000" pitchFamily="2" charset="2"/>
              <a:buBlip>
                <a:blip r:embed="rId2"/>
              </a:buBlip>
              <a:defRPr/>
            </a:pPr>
            <a:endParaRPr lang="en-US" altLang="zh-CN" sz="4400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SzPct val="86000"/>
              <a:buFont typeface="Wingdings" panose="05000000000000000000" pitchFamily="2" charset="2"/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>
            <a:extLst>
              <a:ext uri="{FF2B5EF4-FFF2-40B4-BE49-F238E27FC236}">
                <a16:creationId xmlns:a16="http://schemas.microsoft.com/office/drawing/2014/main" id="{3A5541B0-F84D-4091-81B0-E2DBDEC01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同性戀取向有基因影響嗎</a:t>
            </a: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690179" name="Rectangle 3">
            <a:extLst>
              <a:ext uri="{FF2B5EF4-FFF2-40B4-BE49-F238E27FC236}">
                <a16:creationId xmlns:a16="http://schemas.microsoft.com/office/drawing/2014/main" id="{9C85CBB6-BFDF-4E33-B7B0-7EDC735D1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296400" cy="5943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從五个研究的資料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u="sng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一致发现同性取向 </a:t>
            </a:r>
            <a:r>
              <a:rPr lang="en-US" altLang="zh-CN" sz="4400" u="sng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MZ&gt;DZ</a:t>
            </a:r>
          </a:p>
          <a:p>
            <a:pPr eaLnBrk="1" hangingPunct="1"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同性戀取向很可能受基因影响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也有環境的影响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基因影响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男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女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3"/>
            </a:endParaRPr>
          </a:p>
          <a:p>
            <a:pPr eaLnBrk="1" hangingPunct="1"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环境影响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女男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3"/>
            </a:endParaRPr>
          </a:p>
          <a:p>
            <a:pPr eaLnBrk="1" hangingPunct="1"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不是证明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还没有找到同性恋取向相关的基因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3"/>
              </a:rPr>
              <a:t>但是证据相当清楚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信仰落实的需要与困难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基督徒生活在两个世界里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所以必需把圣经话语落实到生活中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可是信仰落实的困难很多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两个例子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不义管家比喻两个特点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很少比喻讲信仰落实在工作中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    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唯一比喻称赞一个精明却不义的仆人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一般称赞良善忠心的仆人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耶稣能体会我们信仰落实的难处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>
            <a:extLst>
              <a:ext uri="{FF2B5EF4-FFF2-40B4-BE49-F238E27FC236}">
                <a16:creationId xmlns:a16="http://schemas.microsoft.com/office/drawing/2014/main" id="{6033C7DA-CA06-4F49-86DA-5D6F4CA84EF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西方同性恋三个层面有多普遍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D0304-9F31-4737-84BA-01DD0B47BE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84000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基因、环境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选择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对性三个特征的显性有不同的影响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研究资料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取向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&gt;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行为</a:t>
            </a:r>
            <a:r>
              <a:rPr lang="en-US" altLang="zh-CN" sz="44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&gt;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身份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同性取向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(8-18%)</a:t>
            </a:r>
          </a:p>
          <a:p>
            <a:pPr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同性恋行为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8% (2-15%)</a:t>
            </a:r>
          </a:p>
          <a:p>
            <a:pPr marL="0" indent="0"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女                          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4%(2-6%)</a:t>
            </a:r>
          </a:p>
          <a:p>
            <a:pPr marL="0" indent="0"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   男            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(3-15%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认同同性恋身份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(1-4%)</a:t>
            </a:r>
            <a:endParaRPr lang="en-US" altLang="zh-CN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SzPct val="84000"/>
              <a:buFont typeface="Wingdings" panose="05000000000000000000" pitchFamily="2" charset="2"/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>
            <a:extLst>
              <a:ext uri="{FF2B5EF4-FFF2-40B4-BE49-F238E27FC236}">
                <a16:creationId xmlns:a16="http://schemas.microsoft.com/office/drawing/2014/main" id="{B804E215-8D0D-48FB-92EB-C1333B816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基督徒如何對待同性戀者</a:t>
            </a:r>
          </a:p>
        </p:txBody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D8DEB766-B021-4964-B663-5EB974ED2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2405" y="730102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精明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》: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从</a:t>
            </a:r>
            <a:r>
              <a:rPr lang="zh-CN" altLang="en-US" sz="4400" u="sng" dirty="0">
                <a:latin typeface="KaiTi" panose="02010609060101010101" pitchFamily="49" charset="-122"/>
                <a:ea typeface="KaiTi" panose="02010609060101010101" pitchFamily="49" charset="-122"/>
              </a:rPr>
              <a:t>神的两个启示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来看问题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不是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唯独圣经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》</a:t>
            </a:r>
          </a:p>
          <a:p>
            <a:pPr eaLnBrk="1" hangingPunct="1"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圣经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每個人都有好壞兩面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圣经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反對同性戀行爲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婚姻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就如反對异性恋者犯奸婬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搞婚外情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輕易離婚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大自然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既然同性取向有基因因素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所以接納同性戀取向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如同接納异性恋者的性欲邪婬念頭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不是接纳奸淫行为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圣经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每个罪在神面前都是一样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不是同性恋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=100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奸淫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=50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撒谎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=30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分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zh-CN" altLang="en-US" sz="4400" dirty="0"/>
          </a:p>
          <a:p>
            <a:pPr eaLnBrk="1" hangingPunct="1">
              <a:defRPr/>
            </a:pPr>
            <a:endParaRPr lang="zh-CN" altLang="en-US" sz="4400" dirty="0"/>
          </a:p>
          <a:p>
            <a:pPr eaLnBrk="1" hangingPunct="1">
              <a:defRPr/>
            </a:pPr>
            <a:endParaRPr lang="en-US" altLang="zh-CN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Henry Nouwen 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卢云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4122" y="810600"/>
            <a:ext cx="8979877" cy="604739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7AE4E5-2AD6-4DFC-B053-78B6AA105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634" y="762000"/>
            <a:ext cx="9390916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366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extLst>
              <a:ext uri="{FF2B5EF4-FFF2-40B4-BE49-F238E27FC236}">
                <a16:creationId xmlns:a16="http://schemas.microsoft.com/office/drawing/2014/main" id="{1EC2D481-F6CF-41DE-9C1E-495448FE28EE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800" y="1371600"/>
            <a:ext cx="7391400" cy="5486400"/>
          </a:xfrm>
        </p:spPr>
      </p:pic>
      <p:pic>
        <p:nvPicPr>
          <p:cNvPr id="35845" name="Picture 2">
            <a:extLst>
              <a:ext uri="{FF2B5EF4-FFF2-40B4-BE49-F238E27FC236}">
                <a16:creationId xmlns:a16="http://schemas.microsoft.com/office/drawing/2014/main" id="{55CA31BF-89BD-4B88-BE00-1EF69F304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220200" cy="739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E27D8-8790-4975-8853-510AA28AD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Christopher Yuan</a:t>
            </a:r>
          </a:p>
          <a:p>
            <a:pPr marL="0" indent="0" algn="ctr">
              <a:buNone/>
            </a:pP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袁幼宣</a:t>
            </a:r>
            <a:endParaRPr lang="en-US" sz="40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84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>
            <a:extLst>
              <a:ext uri="{FF2B5EF4-FFF2-40B4-BE49-F238E27FC236}">
                <a16:creationId xmlns:a16="http://schemas.microsoft.com/office/drawing/2014/main" id="{7146AA5D-17E1-46B3-AFC0-05161B84B5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如果我有同性戀取向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用两个启示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0FDB1-DBA4-499D-8ECE-0F96A9C7CA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440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152C83B-F727-4441-B3A6-5B538F1FE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798737"/>
              </p:ext>
            </p:extLst>
          </p:nvPr>
        </p:nvGraphicFramePr>
        <p:xfrm>
          <a:off x="0" y="838200"/>
          <a:ext cx="9144000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0244"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性欲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接受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,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克制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,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化解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化解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=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过健康多元化生活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557">
                <a:tc>
                  <a:txBody>
                    <a:bodyPr/>
                    <a:lstStyle/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性取向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接受</a:t>
                      </a:r>
                      <a:r>
                        <a:rPr lang="en-US" altLang="zh-CN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不自责</a:t>
                      </a:r>
                      <a:endParaRPr lang="en-US" altLang="zh-CN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不寻求改变性取向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5930">
                <a:tc>
                  <a:txBody>
                    <a:bodyPr/>
                    <a:lstStyle/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行为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拒绝同性行为</a:t>
                      </a:r>
                      <a:endParaRPr lang="en-US" altLang="zh-CN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或许寻找异性伴侣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069">
                <a:tc>
                  <a:txBody>
                    <a:bodyPr/>
                    <a:lstStyle/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身份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以我是神的儿子为身份</a:t>
                      </a:r>
                      <a:endParaRPr lang="en-US" altLang="zh-CN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不以同性恋者为自我身份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0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19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36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0"/>
            <a:ext cx="9525000" cy="74676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3600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 路加</a:t>
            </a:r>
            <a:r>
              <a:rPr lang="en-US" altLang="zh-CN" sz="3100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16:1-13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耶穌又對門徒說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某財主有一個管家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有人向主人告管家浪費他的財物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主人叫他來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對他說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我聽到了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你做的是甚麼事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把你所經管的交代清楚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你不能再作我的管家了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那管家心裏說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主人辭我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不用我再作管家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我將來做甚麼呢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鋤地嘛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沒有力氣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討飯嘛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怕羞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我知道怎麼做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好叫人們在我不作管家之後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接我到他們家裏去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於是他把欠他主人債的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一個一個地叫了來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問頭一個說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你欠我主人多少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一百簍油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管家對他說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拿你的賬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快坐下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寫五十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他問另一個說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你欠多少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一百石麥子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管家對他說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拿你的賬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寫八十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主人就誇獎這不義的管家做事精明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因為今世之子應付自己的世代比光明之子更加精明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我又告訴你們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要藉著那不義的錢財結交朋友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到了錢財無用的時候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他們可以接你們到永遠的住處去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人在最小的事上忠心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在大事上也忠心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在最小的事上不義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在大事上也不義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一個僕人不能服侍兩個主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他不是恨這個愛那個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就是重這個輕那個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你們不能又服侍上帝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又服侍瑪門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不义的管家做了什么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管家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管理不诚实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浪费财产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主人把他辞退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叫他把帐目交待清楚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他想出一个精明但不诚实的做法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为自己铺后路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主人称赞他做事精明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耶稣用这比喻来教导基督徒如何把信仰落实到工作上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如何把信仰落实到工作上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耶稣的四个落实原则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不是一个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要精明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要诚实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忠心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要以服事神的心态为目标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要尽所能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却也接受无法完美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基本上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耶稣要求我们从神的两个启示里来落实信仰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要精明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609600"/>
            <a:ext cx="9296400" cy="6248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精明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=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小心分析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做事情达到最大的效果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不义管家精明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分析情况后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用主人的钱结交朋友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为自己以后的生活铺路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耶稣要我们用今生的钱财来做有永恒价值的事情</a:t>
            </a:r>
            <a:r>
              <a:rPr lang="en-US" altLang="zh-CN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16:9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我又告訴你們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要藉著那不義的錢財結交朋友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到了錢財無用的時候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他們可以接你們到永遠的住處去</a:t>
            </a:r>
            <a:endParaRPr lang="en-US" altLang="zh-CN" sz="35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保罗也这样说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提前</a:t>
            </a:r>
            <a:r>
              <a:rPr lang="en-US" altLang="zh-CN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6:17-19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你要嘱咐那些今世富有的人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叫他们不要心高气傲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也不要寄望在浮动的财富上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却要仰望那厚赐百物给我们享用的神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又要嘱咐他们行善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在善事上富足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慷慨好施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这样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就为自己在来世积聚财富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作美好的基础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好叫他们能够得着那真正的生命</a:t>
            </a:r>
            <a:r>
              <a:rPr lang="en-US" altLang="zh-CN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1.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要精明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信仰落实在工作中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需要精明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精明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=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思考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看清目标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用神大自然启示也用圣经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赚来的钱做善事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慷慨好施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做帮助别人的事情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培养恩赐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提升工作能力水平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有创意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不是墨守成规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不因有钱而骄傲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不依靠钱财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不用钱单单自己享受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2.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要诚实忠心</a:t>
            </a: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耶稣要我们效法不义管家的精明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不是效法他的不诚实不忠心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耶稣特别提醒基督徒不要效法不义管家的不忠心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en-US" altLang="zh-CN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16:10-12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人在最小的事上忠心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在大事上也忠心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在最小的事上不義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在大事上也不義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若是你們在不義的錢財上不忠心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誰還把那真實的錢財託付你們呢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如果你們在別人的東西上不忠心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誰還把你們自己的東西給你們呢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信仰落实工作第二原则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=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在工作里诚实忠心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3.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以精明在工作中服事神</a:t>
            </a: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第三原则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工作为了服事神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工作不单单是服事老板或机构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乃是服事神</a:t>
            </a:r>
            <a:r>
              <a:rPr lang="en-US" altLang="zh-CN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16:13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一個僕人不能服侍兩個主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他不是恨這個愛那個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就是重這個輕那個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你們不能又服侍上帝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又服侍瑪門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5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35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工作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=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精明的管理世界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不是单单为了赚钱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创</a:t>
            </a:r>
            <a:r>
              <a:rPr lang="en-US" altLang="zh-CN" sz="28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1:28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神就赐福给他们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对他们说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要管理海里的鱼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空中的鸟和地上爬行的所有生物    </a:t>
            </a: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28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2:15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耶和华神把那人安置在伊甸园里</a:t>
            </a: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叫他耕种和看守那园子</a:t>
            </a:r>
            <a:endParaRPr lang="en-US" altLang="zh-CN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用神两个启示来管理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用圣经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也用神在大自然里的启示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得救是唯独圣经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管理世界不是唯独圣经</a:t>
            </a:r>
            <a:endParaRPr lang="en-US" altLang="zh-CN" sz="43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2195</TotalTime>
  <Words>3213</Words>
  <Application>Microsoft Office PowerPoint</Application>
  <PresentationFormat>On-screen Show (4:3)</PresentationFormat>
  <Paragraphs>151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 不义管家: 一个信仰落实的比喻 路加16:1-13  徐理强长老 CGCM__04.2022</vt:lpstr>
      <vt:lpstr>信仰落实的需要与困难</vt:lpstr>
      <vt:lpstr>PowerPoint Presentation</vt:lpstr>
      <vt:lpstr>不义的管家做了什么</vt:lpstr>
      <vt:lpstr>如何把信仰落实到工作上</vt:lpstr>
      <vt:lpstr>1.要精明</vt:lpstr>
      <vt:lpstr>1.要精明2</vt:lpstr>
      <vt:lpstr>2.要诚实忠心</vt:lpstr>
      <vt:lpstr>3.以精明在工作中服事神</vt:lpstr>
      <vt:lpstr>4.尽所能也接受无法完美</vt:lpstr>
      <vt:lpstr>信仰落实在社会文化棘手问题中</vt:lpstr>
      <vt:lpstr>基督徒如何看同性恋</vt:lpstr>
      <vt:lpstr>聖經對性欲、性行为的看法</vt:lpstr>
      <vt:lpstr>圣经对婚姻的看法</vt:lpstr>
      <vt:lpstr>圣经对同性恋行为的看法</vt:lpstr>
      <vt:lpstr>从神大自然启示:基因與環境互動</vt:lpstr>
      <vt:lpstr>雙胞胎一致性</vt:lpstr>
      <vt:lpstr>同性戀取向:基因?环境?</vt:lpstr>
      <vt:lpstr>同性戀取向有基因影響嗎?</vt:lpstr>
      <vt:lpstr>西方同性恋三个层面有多普遍</vt:lpstr>
      <vt:lpstr>基督徒如何對待同性戀者</vt:lpstr>
      <vt:lpstr>Henry Nouwen 卢云</vt:lpstr>
      <vt:lpstr>PowerPoint Presentation</vt:lpstr>
      <vt:lpstr>如果我有同性戀取向:用两个启示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37</cp:revision>
  <cp:lastPrinted>2002-03-27T18:41:19Z</cp:lastPrinted>
  <dcterms:created xsi:type="dcterms:W3CDTF">2015-08-19T22:10:50Z</dcterms:created>
  <dcterms:modified xsi:type="dcterms:W3CDTF">2022-04-24T11:39:57Z</dcterms:modified>
</cp:coreProperties>
</file>