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62" r:id="rId3"/>
    <p:sldId id="264" r:id="rId4"/>
    <p:sldId id="274" r:id="rId5"/>
    <p:sldId id="267" r:id="rId6"/>
    <p:sldId id="268" r:id="rId7"/>
    <p:sldId id="269" r:id="rId8"/>
    <p:sldId id="270" r:id="rId9"/>
    <p:sldId id="266" r:id="rId10"/>
    <p:sldId id="273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0E1AB-6744-4397-97DF-A4BCFC240403}" v="1278" dt="2019-02-24T13:46:46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3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80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9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6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551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44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3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18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4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6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3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1F24-04CD-40EF-A8A0-BAFADF075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243" y="339938"/>
            <a:ext cx="9144000" cy="2387600"/>
          </a:xfrm>
        </p:spPr>
        <p:txBody>
          <a:bodyPr/>
          <a:lstStyle/>
          <a:p>
            <a:r>
              <a:rPr lang="zh-TW" altLang="en-US" dirty="0">
                <a:latin typeface="DFHeiW9-GB5" panose="020B0909000000000000" pitchFamily="49" charset="-120"/>
                <a:ea typeface="DFHeiW9-GB5" panose="020B0909000000000000" pitchFamily="49" charset="-120"/>
              </a:rPr>
              <a:t>中文事工報告</a:t>
            </a:r>
            <a:br>
              <a:rPr lang="en-US" altLang="zh-TW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en-US" altLang="zh-TW" sz="4000" dirty="0">
                <a:latin typeface="+mn-lt"/>
                <a:ea typeface="DFHeiW9-GB5" panose="020B0909000000000000" pitchFamily="49" charset="-120"/>
              </a:rPr>
              <a:t>Chinese Ministry Report</a:t>
            </a:r>
            <a:endParaRPr lang="en-US" sz="4000" dirty="0">
              <a:latin typeface="+mn-lt"/>
              <a:ea typeface="DFHeiW9-GB5" panose="020B0909000000000000" pitchFamily="49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546E1-BB62-4949-8F46-C3790E592B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lh3.googleusercontent.com/2lD1tkjGPkcCgQ-Ctn-MXiBl-f_15d2v0blkhoobjCx8yLDeMTwIEfmJzxBuYL5YPmu8zXPZg93tl3rnCLjb0MU7k0Jnbv-yH11yvBg5JRLEroo3L58LEM-MS1iRJEshcrNcDfa8l0dmNoIAemDXVwicS_lKGMEsFzqBKKDJYZwtengrATbcmsfVdnCL5kclEjUBzzMJOA7JpqvBep5F6K4Yf0BdY9VQ6HqBBrYQW9O2Y_vIhBtyBj3aGU6wO4Hx6VbhOwfuOqYp9rZXthgRCk0fMqNS8HWG3W1oY94fHeEHtpY--17u6SqFVg65eMCqmFykXUBHHHMyGps81Az__IDfSVVbwUW99rZtMrjYSN5rKBEOsWs6ZwwfBdNYjlwBgqR9fAsSyZFZQrPq7EgnX12GpFQhZkoKMBsisb3v8wlHx6qttY8fkEnJF5CbBCvY9CbCaqG0yiJWz0DCeRZesaGK5g2_DyZLpROHi_nnY_-jnv-dmFMePW2sPa40XzMi0gcaCbc8ejSqlMoniOiSfMHUka8UerFj5qmOiU8gqhTgpLPhFA0bEG2ppk8j2H6hZgoFTKjMRhcQXTEmxPrgOTTJX2Ppk5ooW1xVZ_G2CbRRKFniI14n3AayViEPJMHidzUwfHh3jHTUyk4KUScEFj9gS_Uy8-E=w2272-h1704-no">
            <a:extLst>
              <a:ext uri="{FF2B5EF4-FFF2-40B4-BE49-F238E27FC236}">
                <a16:creationId xmlns:a16="http://schemas.microsoft.com/office/drawing/2014/main" id="{665B8027-21C2-422C-A4A1-AF798FAA2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" b="27179"/>
          <a:stretch/>
        </p:blipFill>
        <p:spPr bwMode="auto">
          <a:xfrm>
            <a:off x="2460395" y="2680404"/>
            <a:ext cx="7453459" cy="396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914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7548D-635C-45CD-8358-FDB7E110686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55528" y="345154"/>
            <a:ext cx="5181600" cy="5746364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恩典團契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更新團契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晨光團契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朝陽團契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solidFill>
                  <a:srgbClr val="FFFF00"/>
                </a:solidFill>
                <a:latin typeface="DFWeiBeiW7-GB5" panose="03000709000000000000" pitchFamily="65" charset="-120"/>
                <a:ea typeface="DFWeiBeiW7-GB5" panose="03000709000000000000" pitchFamily="65" charset="-120"/>
              </a:rPr>
              <a:t>家人的團圓飯</a:t>
            </a:r>
            <a:endParaRPr lang="en-US" sz="5400" dirty="0">
              <a:solidFill>
                <a:srgbClr val="FFFF00"/>
              </a:solidFill>
              <a:latin typeface="DFWeiBeiW7-GB5" panose="03000709000000000000" pitchFamily="65" charset="-120"/>
              <a:ea typeface="DFWeiBeiW7-GB5" panose="03000709000000000000" pitchFamily="65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C56CC-F225-4682-8532-93259B3137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375246" y="289886"/>
            <a:ext cx="5181600" cy="5685089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姊妹</a:t>
            </a:r>
            <a:r>
              <a:rPr lang="en-US" altLang="zh-TW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/</a:t>
            </a:r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長青團契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東區團契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南區團契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solidFill>
                  <a:srgbClr val="FFFF00"/>
                </a:solidFill>
                <a:latin typeface="DFWeiBeiW7-GB5" panose="03000709000000000000" pitchFamily="65" charset="-120"/>
                <a:ea typeface="DFWeiBeiW7-GB5" panose="03000709000000000000" pitchFamily="65" charset="-120"/>
              </a:rPr>
              <a:t>家庭的宴客餐</a:t>
            </a:r>
            <a:endParaRPr lang="en-US" altLang="zh-TW" sz="5400" dirty="0">
              <a:solidFill>
                <a:srgbClr val="FFFF00"/>
              </a:solidFill>
              <a:latin typeface="DFWeiBeiW7-GB5" panose="03000709000000000000" pitchFamily="65" charset="-120"/>
              <a:ea typeface="DFWeiBeiW7-GB5" panose="030007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4719A4-85F2-43AF-BD1F-E7911B46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232" y="4539469"/>
            <a:ext cx="4971045" cy="21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7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251C68-E580-413E-923C-3BD3FA3E3B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" y="1112931"/>
            <a:ext cx="48895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dirty="0">
                <a:latin typeface="DFHeiW9-GB5" panose="020B0909000000000000" pitchFamily="49" charset="-120"/>
                <a:ea typeface="DFHeiW9-GB5" panose="020B0909000000000000" pitchFamily="49" charset="-120"/>
              </a:rPr>
              <a:t>提摩太小組</a:t>
            </a:r>
            <a:endParaRPr lang="en-US" altLang="zh-TW" sz="48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800" dirty="0">
                <a:solidFill>
                  <a:srgbClr val="FFFF00"/>
                </a:solidFill>
                <a:latin typeface="DFWeiBeiW7-GB5" panose="03000709000000000000" pitchFamily="65" charset="-120"/>
                <a:ea typeface="DFWeiBeiW7-GB5" panose="03000709000000000000" pitchFamily="65" charset="-120"/>
              </a:rPr>
              <a:t>我因團契而成長</a:t>
            </a:r>
            <a:endParaRPr lang="en-US" altLang="zh-TW" sz="4800" dirty="0">
              <a:solidFill>
                <a:srgbClr val="FFFF00"/>
              </a:solidFill>
              <a:latin typeface="DFWeiBeiW7-GB5" panose="03000709000000000000" pitchFamily="65" charset="-120"/>
              <a:ea typeface="DFWeiBeiW7-GB5" panose="03000709000000000000" pitchFamily="65" charset="-120"/>
            </a:endParaRPr>
          </a:p>
          <a:p>
            <a:pPr marL="0" indent="0">
              <a:buNone/>
            </a:pPr>
            <a:r>
              <a:rPr lang="zh-TW" altLang="en-US" sz="4800" dirty="0">
                <a:solidFill>
                  <a:srgbClr val="FFFF00"/>
                </a:solidFill>
                <a:latin typeface="DFWeiBeiW7-GB5" panose="03000709000000000000" pitchFamily="65" charset="-120"/>
                <a:ea typeface="DFWeiBeiW7-GB5" panose="03000709000000000000" pitchFamily="65" charset="-120"/>
              </a:rPr>
              <a:t>團契因我而茁壯</a:t>
            </a:r>
            <a:endParaRPr lang="en-US" altLang="zh-TW" sz="4800" dirty="0">
              <a:solidFill>
                <a:srgbClr val="FFFF00"/>
              </a:solidFill>
              <a:latin typeface="DFWeiBeiW7-GB5" panose="03000709000000000000" pitchFamily="65" charset="-120"/>
              <a:ea typeface="DFWeiBeiW7-GB5" panose="03000709000000000000" pitchFamily="65" charset="-120"/>
            </a:endParaRPr>
          </a:p>
          <a:p>
            <a:endParaRPr lang="en-US" altLang="zh-TW" sz="40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endParaRPr lang="en-US" sz="40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4DEE0-9283-4003-930A-0435FCA632F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99100" y="1054659"/>
            <a:ext cx="6015037" cy="4351338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DFHeiW9-GB5" panose="020B0909000000000000" pitchFamily="49" charset="-120"/>
                <a:ea typeface="DFHeiW9-GB5" panose="020B0909000000000000" pitchFamily="49" charset="-120"/>
              </a:rPr>
              <a:t>自發性的跨團契群組</a:t>
            </a:r>
            <a:endParaRPr lang="en-US" altLang="zh-TW" sz="48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en-US" sz="48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CGCM</a:t>
            </a:r>
            <a:r>
              <a:rPr lang="zh-TW" altLang="en-US" sz="48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讀經群</a:t>
            </a:r>
            <a:endParaRPr lang="en-US" altLang="zh-TW" sz="4800" dirty="0">
              <a:latin typeface="DFWeiBeiW7-GB5" panose="03000709000000000000" pitchFamily="65" charset="-120"/>
              <a:ea typeface="DFWeiBeiW7-GB5" panose="03000709000000000000" pitchFamily="65" charset="-120"/>
            </a:endParaRPr>
          </a:p>
          <a:p>
            <a:r>
              <a:rPr lang="zh-TW" altLang="en-US" sz="48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更新讀書會</a:t>
            </a:r>
            <a:endParaRPr lang="en-US" altLang="zh-TW" sz="4800" dirty="0">
              <a:latin typeface="DFWeiBeiW7-GB5" panose="03000709000000000000" pitchFamily="65" charset="-120"/>
              <a:ea typeface="DFWeiBeiW7-GB5" panose="03000709000000000000" pitchFamily="65" charset="-120"/>
            </a:endParaRPr>
          </a:p>
          <a:p>
            <a:r>
              <a:rPr lang="zh-TW" altLang="en-US" sz="48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快樂鍛鍊健身團契</a:t>
            </a:r>
            <a:endParaRPr lang="en-US" sz="4800" dirty="0">
              <a:latin typeface="DFWeiBeiW7-GB5" panose="03000709000000000000" pitchFamily="65" charset="-120"/>
              <a:ea typeface="DFWeiBeiW7-GB5" panose="03000709000000000000" pitchFamily="65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24218-8E0C-4E24-922A-1070F4E2D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3" t="-2796" b="2796"/>
          <a:stretch/>
        </p:blipFill>
        <p:spPr>
          <a:xfrm rot="5400000">
            <a:off x="9595545" y="4192824"/>
            <a:ext cx="2525158" cy="2315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54219-7A12-4C1D-A115-FCDB7FF2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72" y="3686461"/>
            <a:ext cx="3646678" cy="205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8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F057C-0C78-485D-848E-47020AF8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2018</a:t>
            </a:r>
            <a:r>
              <a:rPr lang="zh-TW" altLang="en-US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年度主題</a:t>
            </a:r>
            <a:r>
              <a:rPr lang="en-US" altLang="zh-TW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:</a:t>
            </a:r>
            <a:r>
              <a:rPr lang="zh-TW" altLang="en-US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 豐盛的建造</a:t>
            </a:r>
            <a:br>
              <a:rPr lang="en-US" altLang="zh-TW" dirty="0">
                <a:latin typeface="DFYanKaiW9-B5" panose="03000909000000000000" pitchFamily="65" charset="-120"/>
                <a:ea typeface="DFYanKaiW9-B5" panose="03000909000000000000" pitchFamily="65" charset="-120"/>
              </a:rPr>
            </a:br>
            <a:r>
              <a:rPr lang="en-US" altLang="zh-TW" sz="3200" dirty="0">
                <a:latin typeface="+mn-lt"/>
                <a:ea typeface="DFYanKaiW9-B5" panose="03000909000000000000" pitchFamily="65" charset="-120"/>
              </a:rPr>
              <a:t>The 2018 Theme: Abundantly Building</a:t>
            </a:r>
            <a:endParaRPr lang="en-US" sz="3200" dirty="0">
              <a:latin typeface="+mn-lt"/>
              <a:ea typeface="DFYanKaiW9-B5" panose="03000909000000000000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1B7F-B064-4944-9927-0E56F50134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在主豐盛的應許上，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在講台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在團契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在小組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在新人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在關懷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endParaRPr lang="en-US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A36B5-3DEB-40CD-BD2C-38BB9098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3429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建造我們豐盛的生命</a:t>
            </a:r>
            <a:endParaRPr lang="en-US" altLang="zh-TW" sz="4400" dirty="0">
              <a:latin typeface="DFWeiBeiW7-GB5" panose="03000709000000000000" pitchFamily="65" charset="-120"/>
              <a:ea typeface="DFWeiBeiW7-GB5" panose="03000709000000000000" pitchFamily="65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在個人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在家庭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在教會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在人際關係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在人生目標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marL="0" indent="0">
              <a:buNone/>
            </a:pPr>
            <a:endParaRPr lang="en-US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F062F5CC-D251-48B3-90F9-C75A4D85C104}"/>
              </a:ext>
            </a:extLst>
          </p:cNvPr>
          <p:cNvSpPr/>
          <p:nvPr/>
        </p:nvSpPr>
        <p:spPr>
          <a:xfrm>
            <a:off x="3429000" y="3890682"/>
            <a:ext cx="667869" cy="923903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A0C68971-CBCA-438E-9668-D9F75A381F46}"/>
              </a:ext>
            </a:extLst>
          </p:cNvPr>
          <p:cNvSpPr/>
          <p:nvPr/>
        </p:nvSpPr>
        <p:spPr>
          <a:xfrm>
            <a:off x="4249268" y="3890682"/>
            <a:ext cx="667869" cy="923903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EE693C56-B60C-4BF1-80B2-BCBEA0CC928E}"/>
              </a:ext>
            </a:extLst>
          </p:cNvPr>
          <p:cNvSpPr/>
          <p:nvPr/>
        </p:nvSpPr>
        <p:spPr>
          <a:xfrm>
            <a:off x="5069536" y="3890681"/>
            <a:ext cx="667869" cy="923903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9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1A24-4549-4396-A408-2DD556FB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2019</a:t>
            </a:r>
            <a:r>
              <a:rPr lang="zh-TW" altLang="en-US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年教會主題</a:t>
            </a:r>
            <a:r>
              <a:rPr lang="en-US" altLang="zh-TW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:</a:t>
            </a:r>
            <a:r>
              <a:rPr lang="zh-TW" altLang="en-US" dirty="0">
                <a:latin typeface="DFYanKaiW9-B5" panose="03000909000000000000" pitchFamily="65" charset="-120"/>
                <a:ea typeface="DFYanKaiW9-B5" panose="03000909000000000000" pitchFamily="65" charset="-120"/>
              </a:rPr>
              <a:t> 同心合意興旺福音</a:t>
            </a:r>
            <a:br>
              <a:rPr lang="en-US" altLang="zh-TW" dirty="0">
                <a:latin typeface="DFYanKaiW9-B5" panose="03000909000000000000" pitchFamily="65" charset="-120"/>
                <a:ea typeface="DFYanKaiW9-B5" panose="03000909000000000000" pitchFamily="65" charset="-120"/>
              </a:rPr>
            </a:br>
            <a:r>
              <a:rPr lang="en-US" altLang="zh-TW" sz="3200" dirty="0">
                <a:latin typeface="+mn-lt"/>
                <a:ea typeface="DFYanKaiW9-B5" panose="03000909000000000000" pitchFamily="65" charset="-120"/>
              </a:rPr>
              <a:t>2019 Theme: Together, We Evangelize</a:t>
            </a:r>
            <a:endParaRPr lang="en-US" dirty="0">
              <a:latin typeface="+mn-lt"/>
              <a:ea typeface="DFYanKaiW9-B5" panose="03000909000000000000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82A6C-68D8-40FD-B2D4-B1D6B4A3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056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44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華人福音堂</a:t>
            </a:r>
            <a:r>
              <a:rPr lang="en-US" altLang="zh-TW" sz="3200" dirty="0">
                <a:ea typeface="DFWeiBeiW7-GB5" panose="03000709000000000000" pitchFamily="65" charset="-120"/>
              </a:rPr>
              <a:t>CGCM</a:t>
            </a:r>
          </a:p>
          <a:p>
            <a:pPr marL="0" indent="0">
              <a:buNone/>
            </a:pPr>
            <a:r>
              <a:rPr lang="zh-TW" altLang="en-US" sz="4400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造就自己、祝福別人、榮耀基督</a:t>
            </a:r>
            <a:br>
              <a:rPr lang="en-US" altLang="zh-TW" sz="4400" dirty="0">
                <a:latin typeface="DFWeiBeiW7-GB5" panose="03000709000000000000" pitchFamily="65" charset="-120"/>
                <a:ea typeface="DFWeiBeiW7-GB5" panose="03000709000000000000" pitchFamily="65" charset="-120"/>
              </a:rPr>
            </a:br>
            <a:r>
              <a:rPr lang="en-US" altLang="zh-TW" sz="3000" dirty="0">
                <a:ea typeface="DFWeiBeiW7-GB5" panose="03000709000000000000" pitchFamily="65" charset="-120"/>
              </a:rPr>
              <a:t>edifying oneself, blessing others, glorifying Christ</a:t>
            </a: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全教會一起來</a:t>
            </a:r>
            <a:r>
              <a:rPr lang="en-US" altLang="zh-TW" sz="3200" dirty="0">
                <a:ea typeface="DFHeiW9-GB5" panose="020B0909000000000000" pitchFamily="49" charset="-120"/>
              </a:rPr>
              <a:t>Together</a:t>
            </a:r>
            <a:endParaRPr lang="en-US" altLang="zh-TW" sz="4400" dirty="0">
              <a:ea typeface="DFHeiW9-GB5" panose="020B0909000000000000" pitchFamily="49" charset="-120"/>
            </a:endParaRPr>
          </a:p>
          <a:p>
            <a:pPr marL="0" indent="0">
              <a:buNone/>
            </a:pPr>
            <a:r>
              <a:rPr lang="zh-TW" altLang="en-US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認識福音、傳揚福音、活出福音</a:t>
            </a:r>
            <a:br>
              <a:rPr lang="en-US" altLang="zh-TW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en-US" altLang="zh-TW" sz="3000" dirty="0">
                <a:solidFill>
                  <a:srgbClr val="FFFF00"/>
                </a:solidFill>
                <a:ea typeface="DFHeiW9-GB5" panose="020B0909000000000000" pitchFamily="49" charset="-120"/>
              </a:rPr>
              <a:t>Knowing, Proclaiming, and living out the Gospel</a:t>
            </a:r>
          </a:p>
          <a:p>
            <a:pPr marL="0" indent="0">
              <a:buNone/>
            </a:pP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建立以福音為中心的教會文化</a:t>
            </a:r>
            <a:br>
              <a:rPr lang="en-US" altLang="zh-TW" sz="44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en-US" altLang="zh-TW" sz="3000" dirty="0">
                <a:ea typeface="DFHeiW9-GB5" panose="020B0909000000000000" pitchFamily="49" charset="-120"/>
              </a:rPr>
              <a:t>Building a Gospel-Centered Church</a:t>
            </a:r>
            <a:endParaRPr lang="en-US" sz="3000" dirty="0">
              <a:ea typeface="DFHeiW9-GB5" panose="020B09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06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82A6C-68D8-40FD-B2D4-B1D6B4A346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7367" y="3539767"/>
            <a:ext cx="6141564" cy="2846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團契</a:t>
            </a:r>
            <a:r>
              <a:rPr lang="en-US" altLang="zh-TW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:</a:t>
            </a:r>
            <a:br>
              <a:rPr lang="en-US" altLang="zh-TW" sz="44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在查經中重新認識福音，</a:t>
            </a:r>
            <a:br>
              <a:rPr lang="en-US" altLang="zh-TW" sz="44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在實踐中更能活出福音，</a:t>
            </a:r>
            <a:br>
              <a:rPr lang="en-US" altLang="zh-TW" sz="44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  <a:t>而能主動樂於去傳福音</a:t>
            </a:r>
            <a:endParaRPr lang="en-US" altLang="zh-TW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D4E6B-F4D4-4046-9E89-1695FC4C76F9}"/>
              </a:ext>
            </a:extLst>
          </p:cNvPr>
          <p:cNvSpPr/>
          <p:nvPr/>
        </p:nvSpPr>
        <p:spPr>
          <a:xfrm>
            <a:off x="6388230" y="3597500"/>
            <a:ext cx="5733069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細胞小組</a:t>
            </a:r>
            <a: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:</a:t>
            </a:r>
            <a:b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每月一次的小組聚會，</a:t>
            </a:r>
            <a:b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成為福音流通的出口，</a:t>
            </a:r>
            <a:b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新人來到教會的入口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59C08-A47B-49F7-8D9E-8DB32C77DA7E}"/>
              </a:ext>
            </a:extLst>
          </p:cNvPr>
          <p:cNvSpPr/>
          <p:nvPr/>
        </p:nvSpPr>
        <p:spPr>
          <a:xfrm>
            <a:off x="340149" y="1325446"/>
            <a:ext cx="6096000" cy="20487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主日崇拜</a:t>
            </a:r>
            <a: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:</a:t>
            </a: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 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以福音為中心讓人看見基督的榮美敬拜讚美神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B05A1D-FDDB-4B90-A1BF-BB52554B353C}"/>
              </a:ext>
            </a:extLst>
          </p:cNvPr>
          <p:cNvSpPr/>
          <p:nvPr/>
        </p:nvSpPr>
        <p:spPr>
          <a:xfrm>
            <a:off x="6436149" y="1318756"/>
            <a:ext cx="5733069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srgbClr val="FFFF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主日學</a:t>
            </a:r>
            <a:r>
              <a:rPr lang="en-US" altLang="zh-TW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:</a:t>
            </a: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 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在福音基礎上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prstClr val="white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有系統的建造門徒</a:t>
            </a:r>
            <a:endParaRPr lang="en-US" altLang="zh-TW" sz="4400" dirty="0">
              <a:solidFill>
                <a:prstClr val="white"/>
              </a:solidFill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F2DE1-192B-4E0E-8F4D-45BFE0FED1B1}"/>
              </a:ext>
            </a:extLst>
          </p:cNvPr>
          <p:cNvSpPr/>
          <p:nvPr/>
        </p:nvSpPr>
        <p:spPr>
          <a:xfrm>
            <a:off x="465055" y="210378"/>
            <a:ext cx="10187233" cy="1117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zh-TW" altLang="en-US" sz="4400" dirty="0">
                <a:solidFill>
                  <a:srgbClr val="FF00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  <a:t>認識福音、傳揚福音、活出福音</a:t>
            </a:r>
            <a:br>
              <a:rPr lang="en-US" altLang="zh-TW" sz="4400" dirty="0">
                <a:solidFill>
                  <a:srgbClr val="FF0000"/>
                </a:solidFill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en-US" altLang="zh-TW" sz="3000" dirty="0">
                <a:solidFill>
                  <a:srgbClr val="FF0000"/>
                </a:solidFill>
                <a:ea typeface="DFHeiW9-GB5" panose="020B0909000000000000" pitchFamily="49" charset="-120"/>
              </a:rPr>
              <a:t>Knowing, Proclaiming, and living out the Gospel</a:t>
            </a:r>
          </a:p>
        </p:txBody>
      </p:sp>
    </p:spTree>
    <p:extLst>
      <p:ext uri="{BB962C8B-B14F-4D97-AF65-F5344CB8AC3E}">
        <p14:creationId xmlns:p14="http://schemas.microsoft.com/office/powerpoint/2010/main" val="18018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1A0811-1518-4280-AB9C-33BFA53A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粵語事工</a:t>
            </a:r>
            <a:br>
              <a:rPr lang="en-US" altLang="zh-TW" dirty="0">
                <a:latin typeface="DFWeiBeiW7-GB5" panose="03000709000000000000" pitchFamily="65" charset="-120"/>
                <a:ea typeface="DFWeiBeiW7-GB5" panose="03000709000000000000" pitchFamily="65" charset="-120"/>
              </a:rPr>
            </a:br>
            <a:r>
              <a:rPr lang="en-US" altLang="zh-TW" sz="3200" dirty="0">
                <a:latin typeface="+mn-lt"/>
                <a:ea typeface="DFWeiBeiW7-GB5" panose="03000709000000000000" pitchFamily="65" charset="-120"/>
              </a:rPr>
              <a:t>Cantonese Ministry</a:t>
            </a:r>
            <a:endParaRPr lang="en-US" sz="3200" dirty="0">
              <a:latin typeface="+mn-lt"/>
              <a:ea typeface="DFWeiBeiW7-GB5" panose="03000709000000000000" pitchFamily="65" charset="-12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AFB5F7-DE8B-4496-AA1C-A675AB851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D4396-438A-4E76-B4EC-0369733BF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72"/>
          <a:stretch/>
        </p:blipFill>
        <p:spPr>
          <a:xfrm>
            <a:off x="5151748" y="2268537"/>
            <a:ext cx="6157907" cy="376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4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14B68-88BC-4E59-AB2A-9DC0491780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9876" y="472879"/>
            <a:ext cx="10792119" cy="3533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2018</a:t>
            </a:r>
            <a: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年面對各樣挑戰</a:t>
            </a:r>
            <a:b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因搬遷和其他原因在人數上有些流失</a:t>
            </a:r>
            <a:b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工作家庭和其他因素也影响周五和小組聚會</a:t>
            </a:r>
            <a:b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星期五團契曾只有先前高峯時的一半</a:t>
            </a:r>
            <a:b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4000" dirty="0">
                <a:latin typeface="DFHeiW9-GB5" panose="020B0909000000000000" pitchFamily="49" charset="-120"/>
                <a:ea typeface="DFHeiW9-GB5" panose="020B0909000000000000" pitchFamily="49" charset="-120"/>
              </a:rPr>
              <a:t>經常聚會的小組從四組下降至勉強兩組</a:t>
            </a:r>
            <a:br>
              <a:rPr lang="zh-TW" altLang="en-US" sz="44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endParaRPr lang="en-US" sz="4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18CF4-CE93-40F6-9561-1EF46B1B3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667"/>
          <a:stretch/>
        </p:blipFill>
        <p:spPr>
          <a:xfrm>
            <a:off x="848412" y="3495136"/>
            <a:ext cx="5922237" cy="26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2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14B68-88BC-4E59-AB2A-9DC0491780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0424" y="324207"/>
            <a:ext cx="11000850" cy="5945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但在困境中主要同工並不氣綏仍積極事奉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主也興起熱心的新同工一起同心配搭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再加上教會牧長們的支持和帶領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到去年底時情况已開始穩定下來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自</a:t>
            </a:r>
            <a:r>
              <a:rPr lang="en-US" altLang="zh-TW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11</a:t>
            </a: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月開始每月在徐理強長老家一次小組聚會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每次都有約</a:t>
            </a:r>
            <a:r>
              <a:rPr lang="en-US" altLang="zh-TW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15</a:t>
            </a: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人參與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星期五晚也恢復過往多人輪流帶查經</a:t>
            </a:r>
            <a:b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</a:br>
            <a:r>
              <a:rPr lang="zh-TW" altLang="en-US" sz="3600" dirty="0">
                <a:latin typeface="DFHeiW9-GB5" panose="020B0909000000000000" pitchFamily="49" charset="-120"/>
                <a:ea typeface="DFHeiW9-GB5" panose="020B0909000000000000" pitchFamily="49" charset="-120"/>
              </a:rPr>
              <a:t>我們仰望信靠主會幫助廣東團契成長</a:t>
            </a:r>
            <a:endParaRPr lang="en-US" sz="36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935BC-E3BF-4DCF-A423-F5D5EE17B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04"/>
          <a:stretch/>
        </p:blipFill>
        <p:spPr>
          <a:xfrm>
            <a:off x="7202077" y="4394072"/>
            <a:ext cx="4882071" cy="23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1A0811-1518-4280-AB9C-33BFA53AD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386" y="2201159"/>
            <a:ext cx="5022063" cy="2361316"/>
          </a:xfrm>
        </p:spPr>
        <p:txBody>
          <a:bodyPr/>
          <a:lstStyle/>
          <a:p>
            <a:r>
              <a:rPr lang="zh-TW" altLang="en-US" dirty="0">
                <a:latin typeface="DFWeiBeiW7-GB5" panose="03000709000000000000" pitchFamily="65" charset="-120"/>
                <a:ea typeface="DFWeiBeiW7-GB5" panose="03000709000000000000" pitchFamily="65" charset="-120"/>
              </a:rPr>
              <a:t>中文事工</a:t>
            </a:r>
            <a:br>
              <a:rPr lang="en-US" altLang="zh-TW" dirty="0">
                <a:latin typeface="DFWeiBeiW7-GB5" panose="03000709000000000000" pitchFamily="65" charset="-120"/>
                <a:ea typeface="DFWeiBeiW7-GB5" panose="03000709000000000000" pitchFamily="65" charset="-120"/>
              </a:rPr>
            </a:br>
            <a:r>
              <a:rPr lang="en-US" altLang="zh-TW" sz="3200" dirty="0">
                <a:latin typeface="+mn-lt"/>
                <a:ea typeface="DFWeiBeiW7-GB5" panose="03000709000000000000" pitchFamily="65" charset="-120"/>
              </a:rPr>
              <a:t>Chinese Ministry</a:t>
            </a:r>
            <a:endParaRPr lang="en-US" sz="3200" dirty="0">
              <a:latin typeface="+mn-lt"/>
              <a:ea typeface="DFWeiBeiW7-GB5" panose="03000709000000000000" pitchFamily="65" charset="-12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AFB5F7-DE8B-4496-AA1C-A675AB851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54ED4-641C-438F-A1E3-FFDB698C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2033832"/>
            <a:ext cx="5294722" cy="397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3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7548D-635C-45CD-8358-FDB7E110686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85482" y="591253"/>
            <a:ext cx="5181600" cy="435133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恩典團契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更新團契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晨光團契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朝陽團契</a:t>
            </a:r>
            <a:endParaRPr lang="en-US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C56CC-F225-4682-8532-93259B313721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45306" y="731931"/>
            <a:ext cx="5181600" cy="4351338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姊妹</a:t>
            </a:r>
            <a:r>
              <a:rPr lang="en-US" altLang="zh-TW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/</a:t>
            </a:r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長青團契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東區團契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  <a:p>
            <a:r>
              <a:rPr lang="zh-TW" altLang="en-US" sz="5400" dirty="0">
                <a:latin typeface="DFHeiW9-GB5" panose="020B0909000000000000" pitchFamily="49" charset="-120"/>
                <a:ea typeface="DFHeiW9-GB5" panose="020B0909000000000000" pitchFamily="49" charset="-120"/>
              </a:rPr>
              <a:t>南區團契</a:t>
            </a:r>
            <a:endParaRPr lang="en-US" altLang="zh-TW" sz="5400" dirty="0">
              <a:latin typeface="DFHeiW9-GB5" panose="020B0909000000000000" pitchFamily="49" charset="-120"/>
              <a:ea typeface="DFHeiW9-GB5" panose="020B0909000000000000" pitchFamily="49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235DB4-7770-4A9C-AAD0-F3B2010A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718" y="3817807"/>
            <a:ext cx="4831976" cy="2530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770EC-4CAB-4AAF-94F0-DE6E0742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1" b="4304"/>
          <a:stretch/>
        </p:blipFill>
        <p:spPr>
          <a:xfrm>
            <a:off x="811306" y="4091233"/>
            <a:ext cx="3868132" cy="25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60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</TotalTime>
  <Words>322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DFHeiW9-GB5</vt:lpstr>
      <vt:lpstr>DFWeiBeiW7-GB5</vt:lpstr>
      <vt:lpstr>DFYanKaiW9-B5</vt:lpstr>
      <vt:lpstr>Arial</vt:lpstr>
      <vt:lpstr>Calibri</vt:lpstr>
      <vt:lpstr>Calibri Light</vt:lpstr>
      <vt:lpstr>Office Theme</vt:lpstr>
      <vt:lpstr>中文事工報告 Chinese Ministry Report</vt:lpstr>
      <vt:lpstr>2018年度主題: 豐盛的建造 The 2018 Theme: Abundantly Building</vt:lpstr>
      <vt:lpstr>2019年教會主題: 同心合意興旺福音 2019 Theme: Together, We Evangelize</vt:lpstr>
      <vt:lpstr>PowerPoint Presentation</vt:lpstr>
      <vt:lpstr>粵語事工 Cantonese Ministry</vt:lpstr>
      <vt:lpstr>PowerPoint Presentation</vt:lpstr>
      <vt:lpstr>PowerPoint Presentation</vt:lpstr>
      <vt:lpstr>中文事工 Chinese Ministry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2018年報告</dc:title>
  <dc:creator>Yao-chien Chen</dc:creator>
  <cp:lastModifiedBy>Yao-chien Chen</cp:lastModifiedBy>
  <cp:revision>8</cp:revision>
  <dcterms:created xsi:type="dcterms:W3CDTF">2018-10-28T04:35:23Z</dcterms:created>
  <dcterms:modified xsi:type="dcterms:W3CDTF">2019-04-06T06:18:23Z</dcterms:modified>
</cp:coreProperties>
</file>